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81" r:id="rId3"/>
    <p:sldId id="258" r:id="rId4"/>
    <p:sldId id="282" r:id="rId5"/>
    <p:sldId id="283" r:id="rId6"/>
    <p:sldId id="284" r:id="rId7"/>
    <p:sldId id="285" r:id="rId8"/>
    <p:sldId id="260" r:id="rId9"/>
    <p:sldId id="261" r:id="rId10"/>
    <p:sldId id="272" r:id="rId11"/>
    <p:sldId id="273" r:id="rId12"/>
    <p:sldId id="274" r:id="rId13"/>
    <p:sldId id="264" r:id="rId14"/>
    <p:sldId id="266" r:id="rId15"/>
    <p:sldId id="267" r:id="rId16"/>
    <p:sldId id="275" r:id="rId17"/>
    <p:sldId id="277" r:id="rId18"/>
    <p:sldId id="278" r:id="rId19"/>
    <p:sldId id="289" r:id="rId20"/>
    <p:sldId id="269" r:id="rId21"/>
    <p:sldId id="280" r:id="rId22"/>
    <p:sldId id="290" r:id="rId23"/>
    <p:sldId id="291" r:id="rId24"/>
    <p:sldId id="292" r:id="rId25"/>
    <p:sldId id="293" r:id="rId26"/>
    <p:sldId id="294" r:id="rId27"/>
    <p:sldId id="295" r:id="rId28"/>
    <p:sldId id="296" r:id="rId29"/>
    <p:sldId id="297" r:id="rId30"/>
    <p:sldId id="298" r:id="rId31"/>
    <p:sldId id="299" r:id="rId32"/>
    <p:sldId id="300" r:id="rId33"/>
    <p:sldId id="271" r:id="rId3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47" autoAdjust="0"/>
  </p:normalViewPr>
  <p:slideViewPr>
    <p:cSldViewPr>
      <p:cViewPr varScale="1">
        <p:scale>
          <a:sx n="92" d="100"/>
          <a:sy n="92" d="100"/>
        </p:scale>
        <p:origin x="880" y="44"/>
      </p:cViewPr>
      <p:guideLst>
        <p:guide orient="horz" pos="2880"/>
        <p:guide pos="2160"/>
      </p:guideLst>
    </p:cSldViewPr>
  </p:slideViewPr>
  <p:outlineViewPr>
    <p:cViewPr>
      <p:scale>
        <a:sx n="33" d="100"/>
        <a:sy n="33" d="100"/>
      </p:scale>
      <p:origin x="0" y="-4248"/>
    </p:cViewPr>
  </p:outlineViewPr>
  <p:notesTextViewPr>
    <p:cViewPr>
      <p:scale>
        <a:sx n="100" d="100"/>
        <a:sy n="100" d="100"/>
      </p:scale>
      <p:origin x="0" y="0"/>
    </p:cViewPr>
  </p:notesTextViewPr>
  <p:sorterViewPr>
    <p:cViewPr>
      <p:scale>
        <a:sx n="100" d="100"/>
        <a:sy n="100" d="100"/>
      </p:scale>
      <p:origin x="0" y="-2956"/>
    </p:cViewPr>
  </p:sorterViewPr>
  <p:notesViewPr>
    <p:cSldViewPr>
      <p:cViewPr varScale="1">
        <p:scale>
          <a:sx n="84" d="100"/>
          <a:sy n="84" d="100"/>
        </p:scale>
        <p:origin x="1388" y="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D8CBEBA-EB51-412B-A357-685E1F561EBE}" type="datetimeFigureOut">
              <a:rPr lang="en-CA" smtClean="0"/>
              <a:t>2024-01-29</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75709A5-9730-4B62-BF24-612F521AD9F2}" type="slidenum">
              <a:rPr lang="en-CA" smtClean="0"/>
              <a:t>‹#›</a:t>
            </a:fld>
            <a:endParaRPr lang="en-CA"/>
          </a:p>
        </p:txBody>
      </p:sp>
    </p:spTree>
    <p:extLst>
      <p:ext uri="{BB962C8B-B14F-4D97-AF65-F5344CB8AC3E}">
        <p14:creationId xmlns:p14="http://schemas.microsoft.com/office/powerpoint/2010/main" val="144344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5709A5-9730-4B62-BF24-612F521AD9F2}" type="slidenum">
              <a:rPr lang="en-CA" smtClean="0"/>
              <a:t>18</a:t>
            </a:fld>
            <a:endParaRPr lang="en-CA"/>
          </a:p>
        </p:txBody>
      </p:sp>
    </p:spTree>
    <p:extLst>
      <p:ext uri="{BB962C8B-B14F-4D97-AF65-F5344CB8AC3E}">
        <p14:creationId xmlns:p14="http://schemas.microsoft.com/office/powerpoint/2010/main" val="370174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5709A5-9730-4B62-BF24-612F521AD9F2}" type="slidenum">
              <a:rPr lang="en-CA" smtClean="0"/>
              <a:t>33</a:t>
            </a:fld>
            <a:endParaRPr lang="en-CA"/>
          </a:p>
        </p:txBody>
      </p:sp>
    </p:spTree>
    <p:extLst>
      <p:ext uri="{BB962C8B-B14F-4D97-AF65-F5344CB8AC3E}">
        <p14:creationId xmlns:p14="http://schemas.microsoft.com/office/powerpoint/2010/main" val="294503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7" name="Holder 7"/>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5" name="Holder 5"/>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0" y="0"/>
            <a:ext cx="182879" cy="67665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479" y="1940936"/>
            <a:ext cx="4889040" cy="756919"/>
          </a:xfrm>
          <a:prstGeom prst="rect">
            <a:avLst/>
          </a:prstGeom>
        </p:spPr>
        <p:txBody>
          <a:bodyPr wrap="square" lIns="0" tIns="0" rIns="0" bIns="0">
            <a:spAutoFit/>
          </a:bodyPr>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a:xfrm>
            <a:off x="275574" y="928902"/>
            <a:ext cx="8592850" cy="2084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a:xfrm>
            <a:off x="8915924" y="4975699"/>
            <a:ext cx="198754" cy="164464"/>
          </a:xfrm>
          <a:prstGeom prst="rect">
            <a:avLst/>
          </a:prstGeom>
        </p:spPr>
        <p:txBody>
          <a:bodyPr wrap="square" lIns="0" tIns="0" rIns="0" bIns="0">
            <a:spAutoFit/>
          </a:bodyPr>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485" y="0"/>
            <a:ext cx="3117715" cy="5141296"/>
          </a:xfrm>
          <a:prstGeom prst="rect">
            <a:avLst/>
          </a:prstGeom>
          <a:blipFill>
            <a:blip r:embed="rId2" cstate="print"/>
            <a:stretch>
              <a:fillRect/>
            </a:stretch>
          </a:blipFill>
        </p:spPr>
        <p:txBody>
          <a:bodyPr wrap="square" lIns="0" tIns="0" rIns="0" bIns="0" rtlCol="0"/>
          <a:lstStyle/>
          <a:p>
            <a:endParaRPr>
              <a:solidFill>
                <a:schemeClr val="accent6"/>
              </a:solidFill>
            </a:endParaRPr>
          </a:p>
        </p:txBody>
      </p:sp>
      <p:sp>
        <p:nvSpPr>
          <p:cNvPr id="4" name="object 4"/>
          <p:cNvSpPr txBox="1">
            <a:spLocks noGrp="1"/>
          </p:cNvSpPr>
          <p:nvPr>
            <p:ph type="title"/>
          </p:nvPr>
        </p:nvSpPr>
        <p:spPr>
          <a:xfrm>
            <a:off x="2127478" y="1940936"/>
            <a:ext cx="6787922" cy="566822"/>
          </a:xfrm>
          <a:prstGeom prst="rect">
            <a:avLst/>
          </a:prstGeom>
        </p:spPr>
        <p:txBody>
          <a:bodyPr vert="horz" wrap="square" lIns="0" tIns="12700" rIns="0" bIns="0" rtlCol="0">
            <a:spAutoFit/>
          </a:bodyPr>
          <a:lstStyle/>
          <a:p>
            <a:pPr marL="168275">
              <a:lnSpc>
                <a:spcPct val="100000"/>
              </a:lnSpc>
              <a:spcBef>
                <a:spcPts val="100"/>
              </a:spcBef>
            </a:pPr>
            <a:r>
              <a:rPr lang="en-US" sz="3600" spc="-40" dirty="0">
                <a:solidFill>
                  <a:schemeClr val="accent6">
                    <a:lumMod val="75000"/>
                  </a:schemeClr>
                </a:solidFill>
              </a:rPr>
              <a:t>CUSTOMER SEGMENTATION </a:t>
            </a:r>
            <a:endParaRPr sz="3600" spc="-70" dirty="0">
              <a:solidFill>
                <a:schemeClr val="accent6">
                  <a:lumMod val="75000"/>
                </a:schemeClr>
              </a:solidFill>
            </a:endParaRPr>
          </a:p>
        </p:txBody>
      </p:sp>
      <p:pic>
        <p:nvPicPr>
          <p:cNvPr id="27650" name="Picture 2" descr="10Alytics | LinkedIn">
            <a:extLst>
              <a:ext uri="{FF2B5EF4-FFF2-40B4-BE49-F238E27FC236}">
                <a16:creationId xmlns:a16="http://schemas.microsoft.com/office/drawing/2014/main" id="{C8F9137C-B629-4F50-31AB-1BF6B6358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7150"/>
            <a:ext cx="3429000" cy="188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F5D4CC-9664-B1C5-71C7-2347D7FCF310}"/>
              </a:ext>
            </a:extLst>
          </p:cNvPr>
          <p:cNvSpPr txBox="1"/>
          <p:nvPr/>
        </p:nvSpPr>
        <p:spPr>
          <a:xfrm>
            <a:off x="2286000" y="3333750"/>
            <a:ext cx="4572000" cy="1807546"/>
          </a:xfrm>
          <a:prstGeom prst="rect">
            <a:avLst/>
          </a:prstGeom>
          <a:noFill/>
        </p:spPr>
        <p:txBody>
          <a:bodyPr wrap="square">
            <a:spAutoFit/>
          </a:bodyPr>
          <a:lstStyle/>
          <a:p>
            <a:pPr>
              <a:lnSpc>
                <a:spcPct val="107000"/>
              </a:lnSpc>
              <a:spcAft>
                <a:spcPts val="800"/>
              </a:spcAft>
            </a:pPr>
            <a:r>
              <a:rPr lang="en-US" sz="2400" b="1" kern="100" dirty="0">
                <a:effectLst/>
                <a:latin typeface="Tahoma" panose="020B0604030504040204" pitchFamily="34" charset="0"/>
                <a:ea typeface="Calibri" panose="020F0502020204030204" pitchFamily="34" charset="0"/>
                <a:cs typeface="Arial" panose="020B0604020202020204" pitchFamily="34" charset="0"/>
              </a:rPr>
              <a:t>Group 5</a:t>
            </a:r>
            <a:endParaRPr lang="en-CA"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kern="100" dirty="0">
                <a:effectLst/>
                <a:latin typeface="Tahoma" panose="020B0604030504040204" pitchFamily="34" charset="0"/>
                <a:ea typeface="Calibri" panose="020F0502020204030204" pitchFamily="34" charset="0"/>
                <a:cs typeface="Arial" panose="020B0604020202020204" pitchFamily="34" charset="0"/>
              </a:rPr>
              <a:t>Alexander</a:t>
            </a:r>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kern="100" dirty="0">
                <a:effectLst/>
                <a:latin typeface="Tahoma" panose="020B0604030504040204" pitchFamily="34" charset="0"/>
                <a:ea typeface="Calibri" panose="020F0502020204030204" pitchFamily="34" charset="0"/>
                <a:cs typeface="Arial" panose="020B0604020202020204" pitchFamily="34" charset="0"/>
              </a:rPr>
              <a:t>Adewale</a:t>
            </a:r>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kern="100" dirty="0">
                <a:effectLst/>
                <a:latin typeface="Tahoma" panose="020B0604030504040204" pitchFamily="34" charset="0"/>
                <a:ea typeface="Calibri" panose="020F0502020204030204" pitchFamily="34" charset="0"/>
                <a:cs typeface="Arial" panose="020B0604020202020204" pitchFamily="34" charset="0"/>
              </a:rPr>
              <a:t>Omatseye</a:t>
            </a:r>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kern="100" dirty="0">
                <a:effectLst/>
                <a:latin typeface="Tahoma" panose="020B0604030504040204" pitchFamily="34" charset="0"/>
                <a:ea typeface="Calibri" panose="020F0502020204030204" pitchFamily="34" charset="0"/>
                <a:cs typeface="Arial" panose="020B0604020202020204" pitchFamily="34" charset="0"/>
              </a:rPr>
              <a:t>Victor</a:t>
            </a:r>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839104" cy="351378"/>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lang="en-US" sz="2200" spc="-30" dirty="0">
                <a:solidFill>
                  <a:srgbClr val="424242"/>
                </a:solidFill>
              </a:rPr>
              <a:t>Distribution of cancellation reason</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10</a:t>
            </a:fld>
            <a:endParaRPr spc="35" dirty="0"/>
          </a:p>
        </p:txBody>
      </p:sp>
      <p:sp>
        <p:nvSpPr>
          <p:cNvPr id="13" name="object 13"/>
          <p:cNvSpPr txBox="1"/>
          <p:nvPr/>
        </p:nvSpPr>
        <p:spPr>
          <a:xfrm>
            <a:off x="6227000" y="889027"/>
            <a:ext cx="97856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228601" y="1276350"/>
            <a:ext cx="2743199" cy="1609415"/>
          </a:xfrm>
          <a:prstGeom prst="rect">
            <a:avLst/>
          </a:prstGeom>
        </p:spPr>
        <p:txBody>
          <a:bodyPr vert="horz" wrap="square" lIns="0" tIns="8890" rIns="0" bIns="0" rtlCol="0">
            <a:spAutoFit/>
          </a:bodyPr>
          <a:lstStyle/>
          <a:p>
            <a:pPr>
              <a:spcAft>
                <a:spcPts val="1200"/>
              </a:spcAft>
            </a:pPr>
            <a:r>
              <a:rPr lang="en-US" sz="1400" dirty="0">
                <a:solidFill>
                  <a:srgbClr val="000000"/>
                </a:solidFill>
                <a:latin typeface="Segoe UI" panose="020B0502040204020203" pitchFamily="34" charset="0"/>
                <a:ea typeface="Times New Roman" panose="02020603050405020304" pitchFamily="18" charset="0"/>
              </a:rPr>
              <a:t>* Cash On Delivery (cod) is the most used form of payment with about 35.9% followed by </a:t>
            </a:r>
            <a:r>
              <a:rPr lang="en-US" sz="1400" dirty="0" err="1">
                <a:solidFill>
                  <a:srgbClr val="000000"/>
                </a:solidFill>
                <a:latin typeface="Segoe UI" panose="020B0502040204020203" pitchFamily="34" charset="0"/>
                <a:ea typeface="Times New Roman" panose="02020603050405020304" pitchFamily="18" charset="0"/>
              </a:rPr>
              <a:t>Easypay</a:t>
            </a:r>
            <a:r>
              <a:rPr lang="en-US" sz="1400" dirty="0">
                <a:solidFill>
                  <a:srgbClr val="000000"/>
                </a:solidFill>
                <a:latin typeface="Segoe UI" panose="020B0502040204020203" pitchFamily="34" charset="0"/>
                <a:ea typeface="Times New Roman" panose="02020603050405020304" pitchFamily="18" charset="0"/>
              </a:rPr>
              <a:t> of 24.3%</a:t>
            </a:r>
            <a:endParaRPr lang="en-CA" sz="1800" dirty="0">
              <a:effectLst/>
              <a:latin typeface="Times New Roman" panose="02020603050405020304" pitchFamily="18" charset="0"/>
              <a:ea typeface="Times New Roman" panose="02020603050405020304" pitchFamily="18" charset="0"/>
            </a:endParaRPr>
          </a:p>
          <a:p>
            <a:pPr marL="12065" marR="5080">
              <a:lnSpc>
                <a:spcPct val="102299"/>
              </a:lnSpc>
              <a:spcBef>
                <a:spcPts val="70"/>
              </a:spcBef>
              <a:tabLst>
                <a:tab pos="325120" algn="l"/>
                <a:tab pos="325755" algn="l"/>
              </a:tabLst>
            </a:pPr>
            <a:endParaRPr lang="en-GB" sz="1400" b="1"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310239" cy="182101"/>
          </a:xfrm>
          <a:prstGeom prst="rect">
            <a:avLst/>
          </a:prstGeom>
        </p:spPr>
        <p:txBody>
          <a:bodyPr vert="horz" wrap="square" lIns="0" tIns="12700" rIns="0" bIns="0" rtlCol="0">
            <a:spAutoFit/>
          </a:bodyPr>
          <a:lstStyle/>
          <a:p>
            <a:pPr marL="325120" indent="-313055">
              <a:lnSpc>
                <a:spcPct val="100000"/>
              </a:lnSpc>
              <a:spcBef>
                <a:spcPts val="100"/>
              </a:spcBef>
              <a:buFont typeface="Arial"/>
              <a:buChar char="●"/>
              <a:tabLst>
                <a:tab pos="325120" algn="l"/>
                <a:tab pos="325755" algn="l"/>
              </a:tabLst>
            </a:pPr>
            <a:r>
              <a:rPr lang="en-US" sz="1100" spc="-155" dirty="0">
                <a:solidFill>
                  <a:srgbClr val="595959"/>
                </a:solidFill>
                <a:latin typeface="Arial Black"/>
                <a:cs typeface="Arial Black"/>
              </a:rPr>
              <a:t>The distribution of the income is  highly skewed to t</a:t>
            </a:r>
          </a:p>
        </p:txBody>
      </p:sp>
      <p:pic>
        <p:nvPicPr>
          <p:cNvPr id="2050" name="Picture 2">
            <a:extLst>
              <a:ext uri="{FF2B5EF4-FFF2-40B4-BE49-F238E27FC236}">
                <a16:creationId xmlns:a16="http://schemas.microsoft.com/office/drawing/2014/main" id="{6352EE23-0D3D-4EA1-9C95-2967E2145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022" y="1642296"/>
            <a:ext cx="3201828" cy="30630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125C15-1F77-A740-DFC5-4BDB409A23ED}"/>
              </a:ext>
            </a:extLst>
          </p:cNvPr>
          <p:cNvSpPr txBox="1"/>
          <p:nvPr/>
        </p:nvSpPr>
        <p:spPr>
          <a:xfrm>
            <a:off x="2438400" y="2460595"/>
            <a:ext cx="5943600" cy="2462213"/>
          </a:xfrm>
          <a:prstGeom prst="rect">
            <a:avLst/>
          </a:prstGeom>
          <a:noFill/>
        </p:spPr>
        <p:txBody>
          <a:bodyPr wrap="square">
            <a:spAutoFit/>
          </a:bodyPr>
          <a:lstStyle/>
          <a:p>
            <a:pPr>
              <a:spcAft>
                <a:spcPts val="1200"/>
              </a:spcAft>
            </a:pPr>
            <a:endParaRPr lang="en-US" sz="1050" dirty="0">
              <a:solidFill>
                <a:srgbClr val="000000"/>
              </a:solidFill>
              <a:effectLst/>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effectLst/>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effectLst/>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latin typeface="Segoe UI" panose="020B0502040204020203" pitchFamily="34" charset="0"/>
              <a:ea typeface="Times New Roman" panose="02020603050405020304" pitchFamily="18" charset="0"/>
            </a:endParaRPr>
          </a:p>
          <a:p>
            <a:pPr>
              <a:spcAft>
                <a:spcPts val="1200"/>
              </a:spcAft>
            </a:pPr>
            <a:endParaRPr lang="en-US" sz="1050" dirty="0">
              <a:solidFill>
                <a:srgbClr val="000000"/>
              </a:solidFill>
              <a:effectLst/>
              <a:latin typeface="Segoe UI" panose="020B0502040204020203" pitchFamily="34" charset="0"/>
              <a:ea typeface="Times New Roman" panose="02020603050405020304" pitchFamily="18" charset="0"/>
            </a:endParaRPr>
          </a:p>
          <a:p>
            <a:pPr>
              <a:spcAft>
                <a:spcPts val="1200"/>
              </a:spcAft>
            </a:pPr>
            <a:r>
              <a:rPr lang="en-US" sz="1050" dirty="0">
                <a:solidFill>
                  <a:srgbClr val="000000"/>
                </a:solidFill>
                <a:effectLst/>
                <a:latin typeface="Segoe UI" panose="020B0502040204020203" pitchFamily="34" charset="0"/>
                <a:ea typeface="Times New Roman" panose="02020603050405020304" pitchFamily="18" charset="0"/>
              </a:rPr>
              <a:t>A - Airline/Carrier; B - Weather; C - National Air System; D - Security</a:t>
            </a:r>
            <a:endParaRPr lang="en-CA" sz="1200" dirty="0">
              <a:effectLst/>
              <a:latin typeface="Times New Roman" panose="02020603050405020304"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EE05B51D-137F-733D-F01F-2DE094CDB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819150"/>
            <a:ext cx="6172200" cy="41513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DFD3E8-AD51-05FF-4158-09780467A8A3}"/>
              </a:ext>
            </a:extLst>
          </p:cNvPr>
          <p:cNvSpPr/>
          <p:nvPr/>
        </p:nvSpPr>
        <p:spPr>
          <a:xfrm>
            <a:off x="0" y="1"/>
            <a:ext cx="9144000" cy="6715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Tree>
    <p:extLst>
      <p:ext uri="{BB962C8B-B14F-4D97-AF65-F5344CB8AC3E}">
        <p14:creationId xmlns:p14="http://schemas.microsoft.com/office/powerpoint/2010/main" val="194373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11</a:t>
            </a:fld>
            <a:endParaRPr spc="35" dirty="0"/>
          </a:p>
        </p:txBody>
      </p:sp>
      <p:sp>
        <p:nvSpPr>
          <p:cNvPr id="13" name="object 13"/>
          <p:cNvSpPr txBox="1"/>
          <p:nvPr/>
        </p:nvSpPr>
        <p:spPr>
          <a:xfrm>
            <a:off x="6227000" y="889027"/>
            <a:ext cx="1164400"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3687655" cy="348365"/>
          </a:xfrm>
          <a:prstGeom prst="rect">
            <a:avLst/>
          </a:prstGeom>
        </p:spPr>
        <p:txBody>
          <a:bodyPr vert="horz" wrap="square" lIns="0" tIns="8890" rIns="0" bIns="0" rtlCol="0">
            <a:spAutoFit/>
          </a:bodyPr>
          <a:lstStyle/>
          <a:p>
            <a:pPr marL="12065" marR="5080">
              <a:lnSpc>
                <a:spcPct val="102299"/>
              </a:lnSpc>
              <a:spcBef>
                <a:spcPts val="70"/>
              </a:spcBef>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pic>
        <p:nvPicPr>
          <p:cNvPr id="3074" name="Picture 2">
            <a:extLst>
              <a:ext uri="{FF2B5EF4-FFF2-40B4-BE49-F238E27FC236}">
                <a16:creationId xmlns:a16="http://schemas.microsoft.com/office/drawing/2014/main" id="{1755F42C-A4D9-5621-6672-E278817BC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4088"/>
            <a:ext cx="3276600" cy="30378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C81A7B6-582A-83CC-3760-B7A0B0F4E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014718"/>
            <a:ext cx="4138501" cy="30997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FCAD3B-F2EA-A07C-7FA5-783B04137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89027"/>
            <a:ext cx="4343400" cy="32067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822C795-C015-D85F-7BBE-B7F1429599B2}"/>
              </a:ext>
            </a:extLst>
          </p:cNvPr>
          <p:cNvSpPr/>
          <p:nvPr/>
        </p:nvSpPr>
        <p:spPr>
          <a:xfrm>
            <a:off x="0" y="0"/>
            <a:ext cx="9144000" cy="682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EXPLORATORY DATA ANALYTSIS CONT’</a:t>
            </a:r>
          </a:p>
        </p:txBody>
      </p:sp>
      <p:sp>
        <p:nvSpPr>
          <p:cNvPr id="10" name="TextBox 9">
            <a:extLst>
              <a:ext uri="{FF2B5EF4-FFF2-40B4-BE49-F238E27FC236}">
                <a16:creationId xmlns:a16="http://schemas.microsoft.com/office/drawing/2014/main" id="{6F7E6A44-4C4D-9C47-67B6-7E9D2EEF9645}"/>
              </a:ext>
            </a:extLst>
          </p:cNvPr>
          <p:cNvSpPr txBox="1"/>
          <p:nvPr/>
        </p:nvSpPr>
        <p:spPr>
          <a:xfrm>
            <a:off x="1447800" y="3943350"/>
            <a:ext cx="403860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panose="020B0502040204020203" pitchFamily="34" charset="0"/>
                <a:ea typeface="Times New Roman" panose="02020603050405020304" pitchFamily="18" charset="0"/>
                <a:cs typeface="+mn-cs"/>
              </a:rPr>
              <a:t>Rhode Island (RI) has the least distribution in terms of customer followed by Delaware(DE) while </a:t>
            </a:r>
            <a:r>
              <a:rPr kumimoji="0" lang="en-US" sz="1400" b="0" i="0" u="none" strike="noStrike" kern="1200" cap="none" spc="0" normalizeH="0" baseline="0" noProof="0" dirty="0" err="1">
                <a:ln>
                  <a:noFill/>
                </a:ln>
                <a:solidFill>
                  <a:srgbClr val="000000"/>
                </a:solidFill>
                <a:effectLst/>
                <a:uLnTx/>
                <a:uFillTx/>
                <a:latin typeface="Segoe UI" panose="020B0502040204020203" pitchFamily="34" charset="0"/>
                <a:ea typeface="Times New Roman" panose="02020603050405020304" pitchFamily="18" charset="0"/>
                <a:cs typeface="+mn-cs"/>
              </a:rPr>
              <a:t>Texa</a:t>
            </a:r>
            <a:r>
              <a:rPr kumimoji="0" lang="en-US" sz="1400" b="0" i="0" u="none" strike="noStrike" kern="1200" cap="none" spc="0" normalizeH="0" baseline="0" noProof="0" dirty="0">
                <a:ln>
                  <a:noFill/>
                </a:ln>
                <a:solidFill>
                  <a:srgbClr val="000000"/>
                </a:solidFill>
                <a:effectLst/>
                <a:uLnTx/>
                <a:uFillTx/>
                <a:latin typeface="Segoe UI" panose="020B0502040204020203" pitchFamily="34" charset="0"/>
                <a:ea typeface="Times New Roman" panose="02020603050405020304" pitchFamily="18" charset="0"/>
                <a:cs typeface="+mn-cs"/>
              </a:rPr>
              <a:t> has the highest distribution of customers followed by California.</a:t>
            </a:r>
            <a:endParaRPr kumimoji="0" lang="en-CA"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39291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5" y="351127"/>
            <a:ext cx="4144026"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a:t>
            </a:r>
            <a:endParaRPr sz="14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12</a:t>
            </a:fld>
            <a:endParaRPr spc="35" dirty="0"/>
          </a:p>
        </p:txBody>
      </p:sp>
      <p:sp>
        <p:nvSpPr>
          <p:cNvPr id="13" name="object 13"/>
          <p:cNvSpPr txBox="1"/>
          <p:nvPr/>
        </p:nvSpPr>
        <p:spPr>
          <a:xfrm>
            <a:off x="5533277" y="711807"/>
            <a:ext cx="315352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152400" y="666750"/>
            <a:ext cx="3153396" cy="623697"/>
          </a:xfrm>
          <a:prstGeom prst="rect">
            <a:avLst/>
          </a:prstGeom>
        </p:spPr>
        <p:txBody>
          <a:bodyPr vert="horz" wrap="square" lIns="0" tIns="8890" rIns="0" bIns="0" rtlCol="0">
            <a:spAutoFit/>
          </a:bodyPr>
          <a:lstStyle/>
          <a:p>
            <a:pPr algn="l"/>
            <a:endParaRPr lang="en-GB" sz="1400"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400" spc="-120"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4" name="Rectangle 5">
            <a:extLst>
              <a:ext uri="{FF2B5EF4-FFF2-40B4-BE49-F238E27FC236}">
                <a16:creationId xmlns:a16="http://schemas.microsoft.com/office/drawing/2014/main" id="{99601FCC-9BC0-DACD-1539-673754F814B8}"/>
              </a:ext>
            </a:extLst>
          </p:cNvPr>
          <p:cNvSpPr>
            <a:spLocks noChangeArrowheads="1"/>
          </p:cNvSpPr>
          <p:nvPr/>
        </p:nvSpPr>
        <p:spPr bwMode="auto">
          <a:xfrm>
            <a:off x="0" y="13157"/>
            <a:ext cx="2260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jp-content-font-family)"/>
              </a:rPr>
              <a:t>c</a:t>
            </a:r>
            <a:r>
              <a:rPr kumimoji="0" lang="en-US" altLang="en-US" sz="1000" b="0" i="0" u="none" strike="noStrike" cap="none" normalizeH="0" baseline="0" dirty="0">
                <a:ln>
                  <a:noFill/>
                </a:ln>
                <a:solidFill>
                  <a:srgbClr val="000000"/>
                </a:solidFill>
                <a:effectLst/>
                <a:latin typeface="var(--jp-cell-prompt-font-family)"/>
              </a:rPr>
              <a:t> [ ]:</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5BE29312-91CD-9E16-C2D9-FDACB1456F32}"/>
              </a:ext>
            </a:extLst>
          </p:cNvPr>
          <p:cNvSpPr>
            <a:spLocks noChangeArrowheads="1"/>
          </p:cNvSpPr>
          <p:nvPr/>
        </p:nvSpPr>
        <p:spPr bwMode="auto">
          <a:xfrm>
            <a:off x="152400" y="165557"/>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4E7C520-A960-5C56-90E8-C3F08F8F7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66751"/>
            <a:ext cx="7666878" cy="3703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8150FC3-BAFA-3CEB-AD61-D045039A2FE4}"/>
              </a:ext>
            </a:extLst>
          </p:cNvPr>
          <p:cNvSpPr/>
          <p:nvPr/>
        </p:nvSpPr>
        <p:spPr>
          <a:xfrm>
            <a:off x="0" y="13157"/>
            <a:ext cx="9144000" cy="653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
        <p:nvSpPr>
          <p:cNvPr id="10" name="TextBox 9">
            <a:extLst>
              <a:ext uri="{FF2B5EF4-FFF2-40B4-BE49-F238E27FC236}">
                <a16:creationId xmlns:a16="http://schemas.microsoft.com/office/drawing/2014/main" id="{CA5105E9-2279-6766-4F7A-8F305C22BD56}"/>
              </a:ext>
            </a:extLst>
          </p:cNvPr>
          <p:cNvSpPr txBox="1"/>
          <p:nvPr/>
        </p:nvSpPr>
        <p:spPr>
          <a:xfrm flipH="1">
            <a:off x="0" y="1360753"/>
            <a:ext cx="1447800"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1400" dirty="0">
                <a:solidFill>
                  <a:srgbClr val="000000"/>
                </a:solidFill>
                <a:latin typeface="Segoe UI" panose="020B0502040204020203" pitchFamily="34" charset="0"/>
                <a:ea typeface="Times New Roman" panose="02020603050405020304" pitchFamily="18" charset="0"/>
              </a:rPr>
              <a:t>Superstore has the average quantity ordered by category but in terms of average total sales mobile and Tablets sold the most.</a:t>
            </a:r>
            <a:endParaRPr kumimoji="0" lang="en-CA"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74074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3701667" cy="351378"/>
          </a:xfrm>
          <a:prstGeom prst="rect">
            <a:avLst/>
          </a:prstGeom>
        </p:spPr>
        <p:txBody>
          <a:bodyPr vert="horz" wrap="square" lIns="0" tIns="12700" rIns="0" bIns="0" rtlCol="0">
            <a:spAutoFit/>
          </a:bodyPr>
          <a:lstStyle/>
          <a:p>
            <a:pPr marL="12700">
              <a:lnSpc>
                <a:spcPct val="100000"/>
              </a:lnSpc>
              <a:spcBef>
                <a:spcPts val="100"/>
              </a:spcBef>
            </a:pPr>
            <a:r>
              <a:rPr sz="2200" spc="220" dirty="0">
                <a:solidFill>
                  <a:srgbClr val="424242"/>
                </a:solidFill>
              </a:rPr>
              <a:t> </a:t>
            </a:r>
            <a:endParaRPr sz="2200" dirty="0"/>
          </a:p>
        </p:txBody>
      </p:sp>
      <p:sp>
        <p:nvSpPr>
          <p:cNvPr id="3" name="object 3"/>
          <p:cNvSpPr txBox="1"/>
          <p:nvPr/>
        </p:nvSpPr>
        <p:spPr>
          <a:xfrm>
            <a:off x="275574" y="928902"/>
            <a:ext cx="998855" cy="197490"/>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595959"/>
                </a:solidFill>
                <a:latin typeface="Arial"/>
                <a:cs typeface="Arial"/>
              </a:rPr>
              <a:t>:</a:t>
            </a:r>
            <a:endParaRPr sz="1200" dirty="0">
              <a:latin typeface="Arial"/>
              <a:cs typeface="Arial"/>
            </a:endParaRPr>
          </a:p>
        </p:txBody>
      </p:sp>
      <p:sp>
        <p:nvSpPr>
          <p:cNvPr id="4" name="object 4"/>
          <p:cNvSpPr txBox="1"/>
          <p:nvPr/>
        </p:nvSpPr>
        <p:spPr>
          <a:xfrm>
            <a:off x="309441" y="1155828"/>
            <a:ext cx="3667800" cy="424988"/>
          </a:xfrm>
          <a:prstGeom prst="rect">
            <a:avLst/>
          </a:prstGeom>
        </p:spPr>
        <p:txBody>
          <a:bodyPr vert="horz" wrap="square" lIns="0" tIns="12700" rIns="0" bIns="0" rtlCol="0">
            <a:spAutoFit/>
          </a:bodyPr>
          <a:lstStyle/>
          <a:p>
            <a:pPr marL="12065" marR="25400">
              <a:lnSpc>
                <a:spcPct val="114599"/>
              </a:lnSpc>
              <a:tabLst>
                <a:tab pos="332740" algn="l"/>
                <a:tab pos="333375" algn="l"/>
              </a:tabLst>
            </a:pPr>
            <a:endParaRPr lang="en-US" sz="1200" spc="-135" dirty="0">
              <a:solidFill>
                <a:srgbClr val="595959"/>
              </a:solidFill>
              <a:latin typeface="Arial Black"/>
              <a:cs typeface="Arial Black"/>
            </a:endParaRPr>
          </a:p>
          <a:p>
            <a:pPr marL="332740" marR="25400" indent="-320675">
              <a:lnSpc>
                <a:spcPct val="114599"/>
              </a:lnSpc>
              <a:buFont typeface="Arial"/>
              <a:buChar char="●"/>
              <a:tabLst>
                <a:tab pos="332740" algn="l"/>
                <a:tab pos="333375" algn="l"/>
              </a:tabLst>
            </a:pPr>
            <a:endParaRPr sz="1200" dirty="0">
              <a:latin typeface="Arial Black"/>
              <a:cs typeface="Arial Black"/>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13</a:t>
            </a:fld>
            <a:endParaRPr spc="35" dirty="0"/>
          </a:p>
        </p:txBody>
      </p:sp>
      <p:sp>
        <p:nvSpPr>
          <p:cNvPr id="10" name="TextBox 9">
            <a:extLst>
              <a:ext uri="{FF2B5EF4-FFF2-40B4-BE49-F238E27FC236}">
                <a16:creationId xmlns:a16="http://schemas.microsoft.com/office/drawing/2014/main" id="{E658DAF3-FCF0-117E-4D9E-3490E7263B4F}"/>
              </a:ext>
            </a:extLst>
          </p:cNvPr>
          <p:cNvSpPr txBox="1"/>
          <p:nvPr/>
        </p:nvSpPr>
        <p:spPr>
          <a:xfrm>
            <a:off x="5845597" y="1809750"/>
            <a:ext cx="3200924" cy="1200329"/>
          </a:xfrm>
          <a:prstGeom prst="rect">
            <a:avLst/>
          </a:prstGeom>
          <a:noFill/>
        </p:spPr>
        <p:txBody>
          <a:bodyPr wrap="square">
            <a:spAutoFit/>
          </a:bodyPr>
          <a:lstStyle/>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p:txBody>
      </p:sp>
      <p:sp>
        <p:nvSpPr>
          <p:cNvPr id="13" name="TextBox 12">
            <a:extLst>
              <a:ext uri="{FF2B5EF4-FFF2-40B4-BE49-F238E27FC236}">
                <a16:creationId xmlns:a16="http://schemas.microsoft.com/office/drawing/2014/main" id="{8B3E8ED6-38E9-1CCA-D760-10A6E2A768D1}"/>
              </a:ext>
            </a:extLst>
          </p:cNvPr>
          <p:cNvSpPr txBox="1"/>
          <p:nvPr/>
        </p:nvSpPr>
        <p:spPr>
          <a:xfrm>
            <a:off x="163813" y="2234354"/>
            <a:ext cx="4267200" cy="923330"/>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p:txBody>
      </p:sp>
      <p:pic>
        <p:nvPicPr>
          <p:cNvPr id="6" name="Picture 5">
            <a:extLst>
              <a:ext uri="{FF2B5EF4-FFF2-40B4-BE49-F238E27FC236}">
                <a16:creationId xmlns:a16="http://schemas.microsoft.com/office/drawing/2014/main" id="{CE39D578-DCCF-EC7E-6CE4-CD82847BE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47750"/>
            <a:ext cx="6523877" cy="36814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8573A8C-F2C9-59F8-D931-8930DC8F4ABE}"/>
              </a:ext>
            </a:extLst>
          </p:cNvPr>
          <p:cNvSpPr/>
          <p:nvPr/>
        </p:nvSpPr>
        <p:spPr>
          <a:xfrm>
            <a:off x="0" y="1"/>
            <a:ext cx="9144000" cy="6823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
        <p:nvSpPr>
          <p:cNvPr id="12" name="TextBox 11">
            <a:extLst>
              <a:ext uri="{FF2B5EF4-FFF2-40B4-BE49-F238E27FC236}">
                <a16:creationId xmlns:a16="http://schemas.microsoft.com/office/drawing/2014/main" id="{5DC0E0F8-681F-DF26-AE64-BA6C4F2D3BB1}"/>
              </a:ext>
            </a:extLst>
          </p:cNvPr>
          <p:cNvSpPr txBox="1"/>
          <p:nvPr/>
        </p:nvSpPr>
        <p:spPr>
          <a:xfrm>
            <a:off x="685801" y="2211740"/>
            <a:ext cx="1836844" cy="1815882"/>
          </a:xfrm>
          <a:prstGeom prst="rect">
            <a:avLst/>
          </a:prstGeom>
          <a:noFill/>
        </p:spPr>
        <p:txBody>
          <a:bodyPr wrap="square">
            <a:spAutoFit/>
          </a:bodyPr>
          <a:lstStyle/>
          <a:p>
            <a:r>
              <a:rPr lang="en-US" sz="1400" dirty="0">
                <a:solidFill>
                  <a:srgbClr val="000000"/>
                </a:solidFill>
                <a:latin typeface="Segoe UI" panose="020B0502040204020203" pitchFamily="34" charset="0"/>
              </a:rPr>
              <a:t>The scatter plot indicated the least quantity ordered(1-20) had the most total sales compared with those with high number of quantity ordered.</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6574790"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r>
              <a:rPr lang="en-US" sz="2200" spc="-60" dirty="0">
                <a:solidFill>
                  <a:srgbClr val="424242"/>
                </a:solidFill>
              </a:rPr>
              <a:t>BIVARIATE</a:t>
            </a:r>
            <a:endParaRPr sz="2200" dirty="0"/>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14</a:t>
            </a:fld>
            <a:endParaRPr spc="35" dirty="0"/>
          </a:p>
        </p:txBody>
      </p:sp>
      <p:sp>
        <p:nvSpPr>
          <p:cNvPr id="8" name="TextBox 7">
            <a:extLst>
              <a:ext uri="{FF2B5EF4-FFF2-40B4-BE49-F238E27FC236}">
                <a16:creationId xmlns:a16="http://schemas.microsoft.com/office/drawing/2014/main" id="{FBCA8C82-57B6-9071-95EA-690A0544EE28}"/>
              </a:ext>
            </a:extLst>
          </p:cNvPr>
          <p:cNvSpPr txBox="1"/>
          <p:nvPr/>
        </p:nvSpPr>
        <p:spPr>
          <a:xfrm>
            <a:off x="5791200" y="209550"/>
            <a:ext cx="307722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spc="-60" dirty="0">
              <a:solidFill>
                <a:srgbClr val="424242"/>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descr="A graph showing departure delay&#10;&#10;Description automatically generated">
            <a:extLst>
              <a:ext uri="{FF2B5EF4-FFF2-40B4-BE49-F238E27FC236}">
                <a16:creationId xmlns:a16="http://schemas.microsoft.com/office/drawing/2014/main" id="{3771B540-86B0-7903-8E80-9CE72A2066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040547"/>
            <a:ext cx="5714999" cy="3512403"/>
          </a:xfrm>
          <a:prstGeom prst="rect">
            <a:avLst/>
          </a:prstGeom>
          <a:noFill/>
          <a:ln>
            <a:noFill/>
          </a:ln>
        </p:spPr>
      </p:pic>
      <p:sp>
        <p:nvSpPr>
          <p:cNvPr id="7" name="TextBox 6">
            <a:extLst>
              <a:ext uri="{FF2B5EF4-FFF2-40B4-BE49-F238E27FC236}">
                <a16:creationId xmlns:a16="http://schemas.microsoft.com/office/drawing/2014/main" id="{344F20EB-B6B0-ACD4-ABD8-2FE285565599}"/>
              </a:ext>
            </a:extLst>
          </p:cNvPr>
          <p:cNvSpPr txBox="1"/>
          <p:nvPr/>
        </p:nvSpPr>
        <p:spPr>
          <a:xfrm>
            <a:off x="152400" y="2379808"/>
            <a:ext cx="2971800" cy="738664"/>
          </a:xfrm>
          <a:prstGeom prst="rect">
            <a:avLst/>
          </a:prstGeom>
          <a:noFill/>
        </p:spPr>
        <p:txBody>
          <a:bodyPr wrap="square">
            <a:spAutoFit/>
          </a:bodyPr>
          <a:lstStyle/>
          <a:p>
            <a:r>
              <a:rPr lang="en-US" sz="1400" dirty="0">
                <a:solidFill>
                  <a:srgbClr val="000000"/>
                </a:solidFill>
                <a:latin typeface="Arial" panose="020B0604020202020204" pitchFamily="34" charset="0"/>
                <a:ea typeface="Calibri" panose="020F0502020204030204" pitchFamily="34" charset="0"/>
              </a:rPr>
              <a:t>It shows that there is no correlation between the Qty-Ordered and Total sales</a:t>
            </a:r>
            <a:endParaRPr lang="en-CA" sz="1400" dirty="0">
              <a:solidFill>
                <a:srgbClr val="000000"/>
              </a:solidFill>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3B760764-E1FB-65A1-576F-9C7CE6464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95350"/>
            <a:ext cx="6219078" cy="4248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E73B8BA-B4E3-76D4-7D84-C19488900431}"/>
              </a:ext>
            </a:extLst>
          </p:cNvPr>
          <p:cNvSpPr/>
          <p:nvPr/>
        </p:nvSpPr>
        <p:spPr>
          <a:xfrm>
            <a:off x="0" y="-19050"/>
            <a:ext cx="9144000" cy="711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411226" cy="628377"/>
          </a:xfrm>
          <a:prstGeom prst="rect">
            <a:avLst/>
          </a:prstGeom>
        </p:spPr>
        <p:txBody>
          <a:bodyPr vert="horz" wrap="square" lIns="0" tIns="12700" rIns="0" bIns="0" rtlCol="0">
            <a:spAutoFit/>
          </a:bodyPr>
          <a:lstStyle/>
          <a:p>
            <a:pPr marL="12700">
              <a:lnSpc>
                <a:spcPct val="100000"/>
              </a:lnSpc>
              <a:spcBef>
                <a:spcPts val="100"/>
              </a:spcBef>
            </a:pPr>
            <a:br>
              <a:rPr lang="en-CA" sz="2000" spc="-45" dirty="0">
                <a:solidFill>
                  <a:srgbClr val="424242"/>
                </a:solidFill>
              </a:rPr>
            </a:br>
            <a:endParaRPr sz="20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15</a:t>
            </a:fld>
            <a:endParaRPr spc="35" dirty="0"/>
          </a:p>
        </p:txBody>
      </p:sp>
      <p:sp>
        <p:nvSpPr>
          <p:cNvPr id="8" name="TextBox 7">
            <a:extLst>
              <a:ext uri="{FF2B5EF4-FFF2-40B4-BE49-F238E27FC236}">
                <a16:creationId xmlns:a16="http://schemas.microsoft.com/office/drawing/2014/main" id="{1F83A8CC-9723-97BF-60FD-757790FBFB32}"/>
              </a:ext>
            </a:extLst>
          </p:cNvPr>
          <p:cNvSpPr txBox="1"/>
          <p:nvPr/>
        </p:nvSpPr>
        <p:spPr>
          <a:xfrm>
            <a:off x="381000" y="1836378"/>
            <a:ext cx="6858000" cy="2954655"/>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i="0" dirty="0">
              <a:effectLst/>
              <a:latin typeface="-apple-system"/>
            </a:endParaRPr>
          </a:p>
          <a:p>
            <a:pPr algn="l"/>
            <a:r>
              <a:rPr lang="en-GB" b="1" i="0" dirty="0">
                <a:effectLst/>
                <a:latin typeface="-apple-system"/>
              </a:rPr>
              <a:t>Observation</a:t>
            </a:r>
          </a:p>
          <a:p>
            <a:pPr algn="l">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a:t>
            </a:r>
            <a:r>
              <a:rPr lang="en-US" sz="1200" dirty="0">
                <a:latin typeface="Calibri" panose="020F0502020204030204" pitchFamily="34" charset="0"/>
                <a:ea typeface="Calibri" panose="020F0502020204030204" pitchFamily="34" charset="0"/>
                <a:cs typeface="Arial" panose="020B0604020202020204" pitchFamily="34" charset="0"/>
              </a:rPr>
              <a:t>graph slope slows at point 3 which is therefore considered a good estimate for the optimal number of clusters</a:t>
            </a:r>
            <a:endParaRPr lang="en-GB" sz="1200" b="1" i="0" dirty="0">
              <a:effectLst/>
              <a:latin typeface="-apple-system"/>
            </a:endParaRPr>
          </a:p>
        </p:txBody>
      </p:sp>
      <p:pic>
        <p:nvPicPr>
          <p:cNvPr id="4" name="Picture 3">
            <a:extLst>
              <a:ext uri="{FF2B5EF4-FFF2-40B4-BE49-F238E27FC236}">
                <a16:creationId xmlns:a16="http://schemas.microsoft.com/office/drawing/2014/main" id="{C8FC88CA-0845-AB3C-7AAE-9F1148D36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666750"/>
            <a:ext cx="7267576" cy="36576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5E4A7BB-4F08-5364-4B34-63881235129E}"/>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MACHINE LEARNING (DATA PREPROCESSING)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lang="en-CA" sz="1800" dirty="0"/>
              <a:t>L</a:t>
            </a:r>
            <a:endParaRPr sz="18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16</a:t>
            </a:fld>
            <a:endParaRPr spc="35" dirty="0"/>
          </a:p>
        </p:txBody>
      </p:sp>
      <p:sp>
        <p:nvSpPr>
          <p:cNvPr id="9" name="TextBox 8">
            <a:extLst>
              <a:ext uri="{FF2B5EF4-FFF2-40B4-BE49-F238E27FC236}">
                <a16:creationId xmlns:a16="http://schemas.microsoft.com/office/drawing/2014/main" id="{6BA9BFAD-8806-89FE-151C-FAC165CCCF16}"/>
              </a:ext>
            </a:extLst>
          </p:cNvPr>
          <p:cNvSpPr txBox="1"/>
          <p:nvPr/>
        </p:nvSpPr>
        <p:spPr>
          <a:xfrm>
            <a:off x="6655617" y="776581"/>
            <a:ext cx="2256678" cy="1066254"/>
          </a:xfrm>
          <a:prstGeom prst="rect">
            <a:avLst/>
          </a:prstGeom>
          <a:noFill/>
        </p:spPr>
        <p:txBody>
          <a:bodyPr wrap="square">
            <a:spAutoFit/>
          </a:bodyPr>
          <a:lstStyle/>
          <a:p>
            <a:pPr algn="l"/>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93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a:t>
            </a: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endParaRPr lang="en-GB" b="0" i="0" dirty="0">
              <a:effectLst/>
              <a:latin typeface="-apple-system"/>
            </a:endParaRPr>
          </a:p>
        </p:txBody>
      </p:sp>
      <p:pic>
        <p:nvPicPr>
          <p:cNvPr id="4" name="Picture 3">
            <a:extLst>
              <a:ext uri="{FF2B5EF4-FFF2-40B4-BE49-F238E27FC236}">
                <a16:creationId xmlns:a16="http://schemas.microsoft.com/office/drawing/2014/main" id="{FA40C035-3A5D-68FF-96B5-7420FA136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742950"/>
            <a:ext cx="3276599" cy="28330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3D4EA1-0A5F-3952-6D63-C99D1BB97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776581"/>
            <a:ext cx="2895600" cy="27994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705A9F-2742-6039-14A7-BDD4196DA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971550"/>
            <a:ext cx="2819398" cy="2665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527A575-6E52-4B92-1B8E-20471F366FD1}"/>
              </a:ext>
            </a:extLst>
          </p:cNvPr>
          <p:cNvSpPr/>
          <p:nvPr/>
        </p:nvSpPr>
        <p:spPr>
          <a:xfrm>
            <a:off x="0" y="0"/>
            <a:ext cx="9114678" cy="681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CUSTOMER SEGMENTATION USING RFM</a:t>
            </a:r>
          </a:p>
        </p:txBody>
      </p:sp>
      <p:sp>
        <p:nvSpPr>
          <p:cNvPr id="11" name="TextBox 10">
            <a:extLst>
              <a:ext uri="{FF2B5EF4-FFF2-40B4-BE49-F238E27FC236}">
                <a16:creationId xmlns:a16="http://schemas.microsoft.com/office/drawing/2014/main" id="{28F95536-2416-30EA-8DA8-27D92BA7217F}"/>
              </a:ext>
            </a:extLst>
          </p:cNvPr>
          <p:cNvSpPr txBox="1"/>
          <p:nvPr/>
        </p:nvSpPr>
        <p:spPr>
          <a:xfrm>
            <a:off x="304800" y="3746303"/>
            <a:ext cx="464819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Looking at the RFM for each cluster it is observed that cluster 2 is the loyal customer with recent visit more frequency and generated more money for the corporation followed by cluster 1 and cluster 0 being the least.</a:t>
            </a:r>
            <a:endParaRPr kumimoji="0" lang="en-GB" sz="1200" b="1"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309729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13694"/>
            <a:ext cx="4648200" cy="289823"/>
          </a:xfrm>
          <a:prstGeom prst="rect">
            <a:avLst/>
          </a:prstGeom>
        </p:spPr>
        <p:txBody>
          <a:bodyPr vert="horz" wrap="square" lIns="0" tIns="12700" rIns="0" bIns="0" rtlCol="0">
            <a:spAutoFit/>
          </a:bodyPr>
          <a:lstStyle/>
          <a:p>
            <a:pPr marL="12700">
              <a:lnSpc>
                <a:spcPct val="100000"/>
              </a:lnSpc>
              <a:spcBef>
                <a:spcPts val="100"/>
              </a:spcBef>
            </a:pPr>
            <a:r>
              <a:rPr lang="en-CA" sz="1800" dirty="0">
                <a:solidFill>
                  <a:schemeClr val="tx1"/>
                </a:solidFill>
              </a:rPr>
              <a:t>MODEL EVALUATION SUMMARY</a:t>
            </a:r>
            <a:endParaRPr sz="1800" dirty="0">
              <a:solidFill>
                <a:schemeClr val="tx1"/>
              </a:solidFill>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17</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04682429-166E-E3D5-8D79-1A6DFC4F28A2}"/>
              </a:ext>
            </a:extLst>
          </p:cNvPr>
          <p:cNvSpPr txBox="1"/>
          <p:nvPr/>
        </p:nvSpPr>
        <p:spPr>
          <a:xfrm>
            <a:off x="304800" y="2125892"/>
            <a:ext cx="1752600" cy="923330"/>
          </a:xfrm>
          <a:prstGeom prst="rect">
            <a:avLst/>
          </a:prstGeom>
          <a:noFill/>
        </p:spPr>
        <p:txBody>
          <a:bodyPr wrap="square">
            <a:spAutoFit/>
          </a:bodyPr>
          <a:lstStyle/>
          <a:p>
            <a:pPr algn="l"/>
            <a:r>
              <a:rPr lang="en-GB" dirty="0"/>
              <a:t>Gold 35517 Silver 28036 Platinum 93 </a:t>
            </a:r>
            <a:endParaRPr lang="en-GB" b="0" i="0" dirty="0">
              <a:effectLst/>
              <a:latin typeface="-apple-system"/>
            </a:endParaRPr>
          </a:p>
        </p:txBody>
      </p:sp>
      <p:sp>
        <p:nvSpPr>
          <p:cNvPr id="4" name="TextBox 3">
            <a:extLst>
              <a:ext uri="{FF2B5EF4-FFF2-40B4-BE49-F238E27FC236}">
                <a16:creationId xmlns:a16="http://schemas.microsoft.com/office/drawing/2014/main" id="{855D57F4-3365-A976-D15A-CD1126820468}"/>
              </a:ext>
            </a:extLst>
          </p:cNvPr>
          <p:cNvSpPr txBox="1"/>
          <p:nvPr/>
        </p:nvSpPr>
        <p:spPr>
          <a:xfrm>
            <a:off x="381000" y="405804"/>
            <a:ext cx="8001000" cy="669094"/>
          </a:xfrm>
          <a:prstGeom prst="rect">
            <a:avLst/>
          </a:prstGeom>
          <a:noFill/>
        </p:spPr>
        <p:txBody>
          <a:bodyPr wrap="square">
            <a:spAutoFit/>
          </a:bodyPr>
          <a:lstStyle/>
          <a:p>
            <a:pPr lvl="0">
              <a:lnSpc>
                <a:spcPct val="107000"/>
              </a:lnSpc>
            </a:pPr>
            <a:endParaRPr lang="en-CA"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kern="100" dirty="0">
                <a:effectLst/>
                <a:latin typeface="Tahoma" panose="020B0604030504040204" pitchFamily="34" charset="0"/>
                <a:ea typeface="Calibri" panose="020F0502020204030204" pitchFamily="34" charset="0"/>
                <a:cs typeface="Arial" panose="020B0604020202020204" pitchFamily="34" charset="0"/>
              </a:rPr>
              <a:t> </a:t>
            </a:r>
            <a:endParaRPr lang="en-CA"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4B88672-43CC-D5EE-6E44-BEC9A483E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604838"/>
            <a:ext cx="5562600" cy="3933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0FEAC72-0B40-2E95-7EC5-A43B90CDF7DA}"/>
              </a:ext>
            </a:extLst>
          </p:cNvPr>
          <p:cNvSpPr/>
          <p:nvPr/>
        </p:nvSpPr>
        <p:spPr>
          <a:xfrm>
            <a:off x="0" y="0"/>
            <a:ext cx="9114678" cy="664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CUSTOMER GROUPING</a:t>
            </a:r>
          </a:p>
        </p:txBody>
      </p:sp>
      <p:sp>
        <p:nvSpPr>
          <p:cNvPr id="9" name="TextBox 8">
            <a:extLst>
              <a:ext uri="{FF2B5EF4-FFF2-40B4-BE49-F238E27FC236}">
                <a16:creationId xmlns:a16="http://schemas.microsoft.com/office/drawing/2014/main" id="{F902C1EF-7D89-3787-7279-49280BB1167E}"/>
              </a:ext>
            </a:extLst>
          </p:cNvPr>
          <p:cNvSpPr txBox="1"/>
          <p:nvPr/>
        </p:nvSpPr>
        <p:spPr>
          <a:xfrm>
            <a:off x="-3243" y="1020105"/>
            <a:ext cx="3279843"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tabLst/>
              <a:defRPr/>
            </a:pPr>
            <a:r>
              <a:rPr lang="en-US" sz="1200" b="1" dirty="0">
                <a:solidFill>
                  <a:prstClr val="black"/>
                </a:solidFill>
                <a:latin typeface="Calibri" panose="020F0502020204030204" pitchFamily="34" charset="0"/>
                <a:ea typeface="Calibri" panose="020F0502020204030204" pitchFamily="34" charset="0"/>
                <a:cs typeface="Arial" panose="020B0604020202020204" pitchFamily="34" charset="0"/>
              </a:rPr>
              <a:t>Grouping customer to Gold, silver and platinum it is observed that though the customer grouped as platinum are few, but it generated more in terms of monetary value.</a:t>
            </a:r>
            <a:endParaRPr kumimoji="0" lang="en-GB" sz="1200" b="1"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400720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29828" y="3548718"/>
            <a:ext cx="3846202" cy="436785"/>
          </a:xfrm>
          <a:prstGeom prst="rect">
            <a:avLst/>
          </a:prstGeom>
        </p:spPr>
        <p:txBody>
          <a:bodyPr vert="horz" wrap="square" lIns="0" tIns="39369" rIns="0" bIns="0" rtlCol="0">
            <a:spAutoFit/>
          </a:bodyPr>
          <a:lstStyle/>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endParaRPr lang="en-US" sz="1200" spc="-150" dirty="0">
              <a:solidFill>
                <a:srgbClr val="595959"/>
              </a:solidFill>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18</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graphicFrame>
        <p:nvGraphicFramePr>
          <p:cNvPr id="11" name="Table 10">
            <a:extLst>
              <a:ext uri="{FF2B5EF4-FFF2-40B4-BE49-F238E27FC236}">
                <a16:creationId xmlns:a16="http://schemas.microsoft.com/office/drawing/2014/main" id="{A237DB7F-0CB2-F807-24FC-37E3EFF08109}"/>
              </a:ext>
            </a:extLst>
          </p:cNvPr>
          <p:cNvGraphicFramePr>
            <a:graphicFrameLocks noGrp="1"/>
          </p:cNvGraphicFramePr>
          <p:nvPr>
            <p:extLst>
              <p:ext uri="{D42A27DB-BD31-4B8C-83A1-F6EECF244321}">
                <p14:modId xmlns:p14="http://schemas.microsoft.com/office/powerpoint/2010/main" val="1020020301"/>
              </p:ext>
            </p:extLst>
          </p:nvPr>
        </p:nvGraphicFramePr>
        <p:xfrm>
          <a:off x="6248400" y="1809750"/>
          <a:ext cx="1828798" cy="2057398"/>
        </p:xfrm>
        <a:graphic>
          <a:graphicData uri="http://schemas.openxmlformats.org/drawingml/2006/table">
            <a:tbl>
              <a:tblPr firstRow="1" firstCol="1" bandRow="1"/>
              <a:tblGrid>
                <a:gridCol w="392807">
                  <a:extLst>
                    <a:ext uri="{9D8B030D-6E8A-4147-A177-3AD203B41FA5}">
                      <a16:colId xmlns:a16="http://schemas.microsoft.com/office/drawing/2014/main" val="644381724"/>
                    </a:ext>
                  </a:extLst>
                </a:gridCol>
                <a:gridCol w="358940">
                  <a:extLst>
                    <a:ext uri="{9D8B030D-6E8A-4147-A177-3AD203B41FA5}">
                      <a16:colId xmlns:a16="http://schemas.microsoft.com/office/drawing/2014/main" val="3690497825"/>
                    </a:ext>
                  </a:extLst>
                </a:gridCol>
                <a:gridCol w="358940">
                  <a:extLst>
                    <a:ext uri="{9D8B030D-6E8A-4147-A177-3AD203B41FA5}">
                      <a16:colId xmlns:a16="http://schemas.microsoft.com/office/drawing/2014/main" val="1382490406"/>
                    </a:ext>
                  </a:extLst>
                </a:gridCol>
                <a:gridCol w="358940">
                  <a:extLst>
                    <a:ext uri="{9D8B030D-6E8A-4147-A177-3AD203B41FA5}">
                      <a16:colId xmlns:a16="http://schemas.microsoft.com/office/drawing/2014/main" val="1303869469"/>
                    </a:ext>
                  </a:extLst>
                </a:gridCol>
                <a:gridCol w="359171">
                  <a:extLst>
                    <a:ext uri="{9D8B030D-6E8A-4147-A177-3AD203B41FA5}">
                      <a16:colId xmlns:a16="http://schemas.microsoft.com/office/drawing/2014/main" val="3436124233"/>
                    </a:ext>
                  </a:extLst>
                </a:gridCol>
              </a:tblGrid>
              <a:tr h="335163">
                <a:tc>
                  <a:txBody>
                    <a:bodyPr/>
                    <a:lstStyle/>
                    <a:p>
                      <a:pPr>
                        <a:lnSpc>
                          <a:spcPct val="107000"/>
                        </a:lnSpc>
                        <a:spcAft>
                          <a:spcPts val="800"/>
                        </a:spcAft>
                      </a:pPr>
                      <a:endParaRPr lang="en-CA" sz="1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CA" sz="1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CA" sz="1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CA" sz="1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CA" sz="1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24939"/>
                  </a:ext>
                </a:extLst>
              </a:tr>
              <a:tr h="374919">
                <a:tc>
                  <a:txBody>
                    <a:bodyPr/>
                    <a:lstStyle/>
                    <a:p>
                      <a:pP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556423"/>
                  </a:ext>
                </a:extLst>
              </a:tr>
              <a:tr h="335163">
                <a:tc>
                  <a:txBody>
                    <a:bodyPr/>
                    <a:lstStyle/>
                    <a:p>
                      <a:pP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661686"/>
                  </a:ext>
                </a:extLst>
              </a:tr>
              <a:tr h="374919">
                <a:tc>
                  <a:txBody>
                    <a:bodyPr/>
                    <a:lstStyle/>
                    <a:p>
                      <a:pP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896601"/>
                  </a:ext>
                </a:extLst>
              </a:tr>
              <a:tr h="335163">
                <a:tc>
                  <a:txBody>
                    <a:bodyPr/>
                    <a:lstStyle/>
                    <a:p>
                      <a:pP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542943"/>
                  </a:ext>
                </a:extLst>
              </a:tr>
              <a:tr h="302071">
                <a:tc>
                  <a:txBody>
                    <a:bodyPr/>
                    <a:lstStyle/>
                    <a:p>
                      <a:pP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052528"/>
                  </a:ext>
                </a:extLst>
              </a:tr>
            </a:tbl>
          </a:graphicData>
        </a:graphic>
      </p:graphicFrame>
      <p:sp>
        <p:nvSpPr>
          <p:cNvPr id="12" name="Rectangle 2">
            <a:extLst>
              <a:ext uri="{FF2B5EF4-FFF2-40B4-BE49-F238E27FC236}">
                <a16:creationId xmlns:a16="http://schemas.microsoft.com/office/drawing/2014/main" id="{9AD003CD-62AC-81B5-EC72-BE6C81A5856E}"/>
              </a:ext>
            </a:extLst>
          </p:cNvPr>
          <p:cNvSpPr>
            <a:spLocks noChangeArrowheads="1"/>
          </p:cNvSpPr>
          <p:nvPr/>
        </p:nvSpPr>
        <p:spPr bwMode="auto">
          <a:xfrm>
            <a:off x="-4566244" y="1177507"/>
            <a:ext cx="215722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ahoma" panose="020B0604030504040204" pitchFamily="34" charset="0"/>
                <a:ea typeface="Calibri" panose="020F0502020204030204" pitchFamily="34" charset="0"/>
                <a:cs typeface="Tahoma" panose="020B0604030504040204" pitchFamily="34" charset="0"/>
              </a:rPr>
              <a:t>Confusion 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7A41383-70AC-0B43-BEDC-460AE86A5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03535"/>
            <a:ext cx="6400800" cy="3549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DC1303C-084E-43D7-6C38-CC2097A4BF63}"/>
              </a:ext>
            </a:extLst>
          </p:cNvPr>
          <p:cNvSpPr/>
          <p:nvPr/>
        </p:nvSpPr>
        <p:spPr>
          <a:xfrm>
            <a:off x="0" y="0"/>
            <a:ext cx="9144000" cy="6482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ANALYZING THE PLOT OF RFM</a:t>
            </a:r>
          </a:p>
        </p:txBody>
      </p:sp>
      <p:sp>
        <p:nvSpPr>
          <p:cNvPr id="8" name="TextBox 7">
            <a:extLst>
              <a:ext uri="{FF2B5EF4-FFF2-40B4-BE49-F238E27FC236}">
                <a16:creationId xmlns:a16="http://schemas.microsoft.com/office/drawing/2014/main" id="{9F32EE34-403B-C510-937B-80CA7D0E4A3A}"/>
              </a:ext>
            </a:extLst>
          </p:cNvPr>
          <p:cNvSpPr txBox="1"/>
          <p:nvPr/>
        </p:nvSpPr>
        <p:spPr>
          <a:xfrm>
            <a:off x="152400" y="2397169"/>
            <a:ext cx="220980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a:rPr>
              <a:t>Cluster 2 had the most frequency  value and visited more followed by cluster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 </a:t>
            </a:r>
            <a:endParaRPr kumimoji="0" lang="en-GB" sz="1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203595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4527"/>
            <a:ext cx="8411226" cy="289823"/>
          </a:xfrm>
          <a:prstGeom prst="rect">
            <a:avLst/>
          </a:prstGeom>
        </p:spPr>
        <p:txBody>
          <a:bodyPr vert="horz" wrap="square" lIns="0" tIns="12700" rIns="0" bIns="0" rtlCol="0">
            <a:spAutoFit/>
          </a:bodyPr>
          <a:lstStyle/>
          <a:p>
            <a:pPr marL="12700">
              <a:lnSpc>
                <a:spcPct val="100000"/>
              </a:lnSpc>
              <a:spcBef>
                <a:spcPts val="100"/>
              </a:spcBef>
            </a:pPr>
            <a:r>
              <a:rPr lang="en-CA" sz="1800" dirty="0">
                <a:solidFill>
                  <a:schemeClr val="tx1"/>
                </a:solidFill>
              </a:rPr>
              <a:t>MODEL EVALUATION SUMMARY (CONT’)</a:t>
            </a:r>
            <a:endParaRPr sz="1800" dirty="0">
              <a:solidFill>
                <a:schemeClr val="tx1"/>
              </a:solidFill>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19</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Rectangle 1">
            <a:extLst>
              <a:ext uri="{FF2B5EF4-FFF2-40B4-BE49-F238E27FC236}">
                <a16:creationId xmlns:a16="http://schemas.microsoft.com/office/drawing/2014/main" id="{AEB784BC-419F-F9D0-D146-66CADBC14D56}"/>
              </a:ext>
            </a:extLst>
          </p:cNvPr>
          <p:cNvSpPr>
            <a:spLocks noChangeArrowheads="1"/>
          </p:cNvSpPr>
          <p:nvPr/>
        </p:nvSpPr>
        <p:spPr bwMode="auto">
          <a:xfrm>
            <a:off x="152401" y="2804187"/>
            <a:ext cx="891539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CA"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13C3249-6AAD-023B-A4B6-36CD145DA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003536"/>
            <a:ext cx="5791200" cy="37256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872AA2A-95E6-A465-5A60-CBD78DC4107D}"/>
              </a:ext>
            </a:extLst>
          </p:cNvPr>
          <p:cNvSpPr/>
          <p:nvPr/>
        </p:nvSpPr>
        <p:spPr>
          <a:xfrm>
            <a:off x="0" y="0"/>
            <a:ext cx="9144000" cy="664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ANALYZING THE PLOT OF RFM CONT’</a:t>
            </a:r>
          </a:p>
        </p:txBody>
      </p:sp>
      <p:sp>
        <p:nvSpPr>
          <p:cNvPr id="8" name="TextBox 7">
            <a:extLst>
              <a:ext uri="{FF2B5EF4-FFF2-40B4-BE49-F238E27FC236}">
                <a16:creationId xmlns:a16="http://schemas.microsoft.com/office/drawing/2014/main" id="{D4870CCC-88AE-AA4C-F611-6B54CC0C3CF9}"/>
              </a:ext>
            </a:extLst>
          </p:cNvPr>
          <p:cNvSpPr txBox="1"/>
          <p:nvPr/>
        </p:nvSpPr>
        <p:spPr>
          <a:xfrm>
            <a:off x="838201" y="2119407"/>
            <a:ext cx="251460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a:rPr>
              <a:t>In terms of monetary value cluster 2 is far the highest and most recent followed by cluster 1</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 </a:t>
            </a:r>
            <a:endParaRPr kumimoji="0" lang="en-GB" sz="1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146647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E4D37-8511-84D5-5B63-05333C7CCA20}"/>
              </a:ext>
            </a:extLst>
          </p:cNvPr>
          <p:cNvSpPr txBox="1"/>
          <p:nvPr/>
        </p:nvSpPr>
        <p:spPr>
          <a:xfrm>
            <a:off x="228600" y="133350"/>
            <a:ext cx="8915400" cy="4955203"/>
          </a:xfrm>
          <a:prstGeom prst="rect">
            <a:avLst/>
          </a:prstGeom>
          <a:noFill/>
        </p:spPr>
        <p:txBody>
          <a:bodyPr wrap="square">
            <a:spAutoFit/>
          </a:bodyPr>
          <a:lstStyle/>
          <a:p>
            <a:r>
              <a:rPr lang="en-CA" sz="2800" dirty="0">
                <a:solidFill>
                  <a:srgbClr val="543E34"/>
                </a:solidFill>
                <a:latin typeface="Sagona Book"/>
                <a:ea typeface="+mj-ea"/>
                <a:cs typeface="+mj-cs"/>
              </a:rPr>
              <a:t>TABLE OF CONTENT</a:t>
            </a:r>
          </a:p>
          <a:p>
            <a:endParaRPr lang="en-CA" sz="2800" dirty="0">
              <a:solidFill>
                <a:srgbClr val="543E34"/>
              </a:solidFill>
              <a:latin typeface="Sagona Book"/>
              <a:ea typeface="+mj-ea"/>
              <a:cs typeface="+mj-cs"/>
            </a:endParaRPr>
          </a:p>
          <a:p>
            <a:pPr marL="514350" indent="-514350">
              <a:buAutoNum type="arabicPeriod"/>
            </a:pPr>
            <a:r>
              <a:rPr lang="en-CA" sz="2000" dirty="0">
                <a:solidFill>
                  <a:srgbClr val="543E34"/>
                </a:solidFill>
                <a:latin typeface="Sagona Book"/>
                <a:ea typeface="+mj-ea"/>
                <a:cs typeface="+mj-cs"/>
              </a:rPr>
              <a:t>INTRODUCTION</a:t>
            </a:r>
          </a:p>
          <a:p>
            <a:pPr marL="514350" indent="-514350">
              <a:buAutoNum type="arabicPeriod"/>
            </a:pPr>
            <a:r>
              <a:rPr lang="en-CA" sz="2000" dirty="0">
                <a:solidFill>
                  <a:srgbClr val="543E34"/>
                </a:solidFill>
                <a:latin typeface="Sagona Book"/>
                <a:ea typeface="+mj-ea"/>
                <a:cs typeface="+mj-cs"/>
              </a:rPr>
              <a:t>PROJECT SCOPE</a:t>
            </a:r>
          </a:p>
          <a:p>
            <a:pPr marL="514350" indent="-514350">
              <a:buAutoNum type="arabicPeriod"/>
            </a:pPr>
            <a:r>
              <a:rPr lang="en-CA" sz="2000" dirty="0">
                <a:solidFill>
                  <a:srgbClr val="543E34"/>
                </a:solidFill>
                <a:latin typeface="Sagona Book"/>
                <a:ea typeface="+mj-ea"/>
                <a:cs typeface="+mj-cs"/>
              </a:rPr>
              <a:t>PROJECT OBJECTIVE</a:t>
            </a:r>
          </a:p>
          <a:p>
            <a:pPr marL="514350" indent="-514350">
              <a:buAutoNum type="arabicPeriod"/>
            </a:pPr>
            <a:r>
              <a:rPr lang="en-CA" sz="2000" dirty="0">
                <a:solidFill>
                  <a:srgbClr val="543E34"/>
                </a:solidFill>
                <a:latin typeface="Sagona Book"/>
                <a:ea typeface="+mj-ea"/>
                <a:cs typeface="+mj-cs"/>
              </a:rPr>
              <a:t>DATA DICTIONARY</a:t>
            </a:r>
          </a:p>
          <a:p>
            <a:pPr marL="514350" indent="-514350">
              <a:buAutoNum type="arabicPeriod"/>
            </a:pPr>
            <a:r>
              <a:rPr lang="en-CA" sz="2000" dirty="0">
                <a:solidFill>
                  <a:srgbClr val="543E34"/>
                </a:solidFill>
                <a:latin typeface="Sagona Book"/>
                <a:ea typeface="+mj-ea"/>
                <a:cs typeface="+mj-cs"/>
              </a:rPr>
              <a:t>EXPLORATORY DATA ANALYSIS (EDA)</a:t>
            </a:r>
          </a:p>
          <a:p>
            <a:pPr marL="514350" indent="-514350">
              <a:buAutoNum type="arabicPeriod"/>
            </a:pPr>
            <a:r>
              <a:rPr lang="en-CA" sz="2000" dirty="0">
                <a:solidFill>
                  <a:srgbClr val="543E34"/>
                </a:solidFill>
                <a:latin typeface="Sagona Book"/>
                <a:ea typeface="+mj-ea"/>
                <a:cs typeface="+mj-cs"/>
              </a:rPr>
              <a:t> MACHINE LEARNING(DATA PREPROCESSING)</a:t>
            </a:r>
          </a:p>
          <a:p>
            <a:pPr marL="514350" indent="-514350">
              <a:buAutoNum type="arabicPeriod"/>
            </a:pPr>
            <a:r>
              <a:rPr lang="en-CA" sz="2000" dirty="0">
                <a:solidFill>
                  <a:srgbClr val="543E34"/>
                </a:solidFill>
                <a:latin typeface="Sagona Book"/>
                <a:ea typeface="+mj-ea"/>
                <a:cs typeface="+mj-cs"/>
              </a:rPr>
              <a:t>CUSTOMER SEGMENTATIONS USING RFM</a:t>
            </a:r>
          </a:p>
          <a:p>
            <a:pPr marL="514350" indent="-514350">
              <a:buAutoNum type="arabicPeriod"/>
            </a:pPr>
            <a:r>
              <a:rPr lang="en-CA" sz="2000" dirty="0">
                <a:solidFill>
                  <a:srgbClr val="543E34"/>
                </a:solidFill>
                <a:latin typeface="Sagona Book"/>
                <a:ea typeface="+mj-ea"/>
                <a:cs typeface="+mj-cs"/>
              </a:rPr>
              <a:t> CUSTOMER GROUPING ON EACH SEGMENT</a:t>
            </a:r>
          </a:p>
          <a:p>
            <a:pPr marL="514350" indent="-514350">
              <a:buAutoNum type="arabicPeriod"/>
            </a:pPr>
            <a:r>
              <a:rPr lang="en-CA" sz="2000" dirty="0">
                <a:solidFill>
                  <a:srgbClr val="543E34"/>
                </a:solidFill>
                <a:latin typeface="Sagona Book"/>
                <a:ea typeface="+mj-ea"/>
                <a:cs typeface="+mj-cs"/>
              </a:rPr>
              <a:t>ANALYZING THE PLOT OF RFM</a:t>
            </a:r>
          </a:p>
          <a:p>
            <a:pPr marL="514350" indent="-514350">
              <a:buAutoNum type="arabicPeriod"/>
            </a:pPr>
            <a:r>
              <a:rPr lang="en-CA" sz="2000" dirty="0">
                <a:solidFill>
                  <a:srgbClr val="543E34"/>
                </a:solidFill>
                <a:latin typeface="Sagona Book"/>
                <a:ea typeface="+mj-ea"/>
                <a:cs typeface="+mj-cs"/>
              </a:rPr>
              <a:t>KEY INSIGHT : CLUSTERING AVERAGE</a:t>
            </a:r>
          </a:p>
          <a:p>
            <a:pPr marL="514350" indent="-514350">
              <a:buAutoNum type="arabicPeriod"/>
            </a:pPr>
            <a:r>
              <a:rPr lang="en-CA" sz="2000" dirty="0">
                <a:solidFill>
                  <a:srgbClr val="543E34"/>
                </a:solidFill>
                <a:latin typeface="Sagona Book"/>
                <a:ea typeface="+mj-ea"/>
                <a:cs typeface="+mj-cs"/>
              </a:rPr>
              <a:t>CONCLUSION</a:t>
            </a:r>
          </a:p>
          <a:p>
            <a:pPr marL="514350" indent="-514350">
              <a:buAutoNum type="arabicPeriod"/>
            </a:pPr>
            <a:r>
              <a:rPr lang="en-CA" sz="2000" dirty="0">
                <a:solidFill>
                  <a:srgbClr val="543E34"/>
                </a:solidFill>
                <a:latin typeface="Sagona Book"/>
                <a:ea typeface="+mj-ea"/>
                <a:cs typeface="+mj-cs"/>
              </a:rPr>
              <a:t> RECOMMENDATRIONS</a:t>
            </a:r>
            <a:br>
              <a:rPr lang="en-CA" sz="2000" dirty="0">
                <a:solidFill>
                  <a:srgbClr val="543E34"/>
                </a:solidFill>
                <a:latin typeface="Sagona Book"/>
                <a:ea typeface="+mj-ea"/>
                <a:cs typeface="+mj-cs"/>
              </a:rPr>
            </a:br>
            <a:endParaRPr lang="en-CA" sz="2000" dirty="0">
              <a:solidFill>
                <a:srgbClr val="543E34"/>
              </a:solidFill>
              <a:latin typeface="Sagona Book"/>
              <a:ea typeface="+mj-ea"/>
              <a:cs typeface="+mj-cs"/>
            </a:endParaRPr>
          </a:p>
        </p:txBody>
      </p:sp>
      <p:sp>
        <p:nvSpPr>
          <p:cNvPr id="2" name="Rectangle 1">
            <a:extLst>
              <a:ext uri="{FF2B5EF4-FFF2-40B4-BE49-F238E27FC236}">
                <a16:creationId xmlns:a16="http://schemas.microsoft.com/office/drawing/2014/main" id="{A9A8C0CE-AD4A-5D52-206E-83B4F6C3B69B}"/>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3200" dirty="0"/>
              <a:t>TABLE OF CONTENT</a:t>
            </a:r>
          </a:p>
        </p:txBody>
      </p:sp>
    </p:spTree>
    <p:extLst>
      <p:ext uri="{BB962C8B-B14F-4D97-AF65-F5344CB8AC3E}">
        <p14:creationId xmlns:p14="http://schemas.microsoft.com/office/powerpoint/2010/main" val="213374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20</a:t>
            </a:fld>
            <a:endParaRPr spc="35" dirty="0"/>
          </a:p>
        </p:txBody>
      </p:sp>
      <p:sp>
        <p:nvSpPr>
          <p:cNvPr id="3" name="object 3"/>
          <p:cNvSpPr txBox="1"/>
          <p:nvPr/>
        </p:nvSpPr>
        <p:spPr>
          <a:xfrm>
            <a:off x="76200" y="666750"/>
            <a:ext cx="8639159" cy="320601"/>
          </a:xfrm>
          <a:prstGeom prst="rect">
            <a:avLst/>
          </a:prstGeom>
        </p:spPr>
        <p:txBody>
          <a:bodyPr vert="horz" wrap="square" lIns="0" tIns="12700" rIns="0" bIns="0" rtlCol="0">
            <a:spAutoFit/>
          </a:bodyPr>
          <a:lstStyle/>
          <a:p>
            <a:pPr marL="12700">
              <a:spcBef>
                <a:spcPts val="100"/>
              </a:spcBef>
            </a:pPr>
            <a:r>
              <a:rPr lang="en-GB" sz="1200" dirty="0"/>
              <a:t> </a:t>
            </a:r>
            <a:r>
              <a:rPr lang="en-GB" sz="2000" dirty="0"/>
              <a:t>●</a:t>
            </a:r>
            <a:endParaRPr sz="2000" dirty="0">
              <a:latin typeface="Arial Black"/>
              <a:cs typeface="Arial Black"/>
            </a:endParaRPr>
          </a:p>
        </p:txBody>
      </p:sp>
      <p:pic>
        <p:nvPicPr>
          <p:cNvPr id="2" name="Picture 1">
            <a:extLst>
              <a:ext uri="{FF2B5EF4-FFF2-40B4-BE49-F238E27FC236}">
                <a16:creationId xmlns:a16="http://schemas.microsoft.com/office/drawing/2014/main" id="{7CF96802-12CC-B623-93EA-883A17CBC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71550"/>
            <a:ext cx="6295278" cy="3757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B1D910C-C898-743E-89F6-278798924E22}"/>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ANALYZING THE PLOT OF RFM CONT,</a:t>
            </a:r>
          </a:p>
        </p:txBody>
      </p:sp>
      <p:sp>
        <p:nvSpPr>
          <p:cNvPr id="8" name="TextBox 7">
            <a:extLst>
              <a:ext uri="{FF2B5EF4-FFF2-40B4-BE49-F238E27FC236}">
                <a16:creationId xmlns:a16="http://schemas.microsoft.com/office/drawing/2014/main" id="{BD393B0B-1512-19AE-3955-C9992FAB6E69}"/>
              </a:ext>
            </a:extLst>
          </p:cNvPr>
          <p:cNvSpPr txBox="1"/>
          <p:nvPr/>
        </p:nvSpPr>
        <p:spPr>
          <a:xfrm>
            <a:off x="457200" y="2119407"/>
            <a:ext cx="2133601"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a:rPr>
              <a:t>Cluster 2 again shows it is the targeted customer having shown the highest in terms of monetary value and with the most visit. Cluster 0 visited long time with frequency above 2500</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 </a:t>
            </a:r>
            <a:endParaRPr kumimoji="0" lang="en-GB" sz="1800" b="0" i="0" u="none" strike="noStrike" kern="1200" cap="none" spc="0" normalizeH="0" baseline="0" noProof="0" dirty="0">
              <a:ln>
                <a:noFill/>
              </a:ln>
              <a:solidFill>
                <a:prstClr val="black"/>
              </a:solidFill>
              <a:effectLst/>
              <a:uLnTx/>
              <a:uFillTx/>
              <a:latin typeface="-apple-system"/>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57150"/>
            <a:ext cx="6201426" cy="351378"/>
          </a:xfrm>
          <a:prstGeom prst="rect">
            <a:avLst/>
          </a:prstGeom>
        </p:spPr>
        <p:txBody>
          <a:bodyPr vert="horz" wrap="square" lIns="0" tIns="12700" rIns="0" bIns="0" rtlCol="0">
            <a:spAutoFit/>
          </a:bodyPr>
          <a:lstStyle/>
          <a:p>
            <a:pPr marL="12700">
              <a:lnSpc>
                <a:spcPct val="100000"/>
              </a:lnSpc>
              <a:spcBef>
                <a:spcPts val="100"/>
              </a:spcBef>
            </a:pPr>
            <a:r>
              <a:rPr lang="en-CA" sz="2200" spc="-125" dirty="0">
                <a:solidFill>
                  <a:schemeClr val="tx1"/>
                </a:solidFill>
              </a:rPr>
              <a:t>8. KEY INSIGHT AND RECOMMENDATIONS</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21</a:t>
            </a:fld>
            <a:endParaRPr spc="35" dirty="0"/>
          </a:p>
        </p:txBody>
      </p:sp>
      <p:sp>
        <p:nvSpPr>
          <p:cNvPr id="3" name="object 3"/>
          <p:cNvSpPr txBox="1"/>
          <p:nvPr/>
        </p:nvSpPr>
        <p:spPr>
          <a:xfrm>
            <a:off x="275574" y="514350"/>
            <a:ext cx="8716026" cy="774571"/>
          </a:xfrm>
          <a:prstGeom prst="rect">
            <a:avLst/>
          </a:prstGeom>
        </p:spPr>
        <p:txBody>
          <a:bodyPr vert="horz" wrap="square" lIns="0" tIns="12700" rIns="0" bIns="0" rtlCol="0">
            <a:spAutoFit/>
          </a:bodyPr>
          <a:lstStyle/>
          <a:p>
            <a:pPr algn="l"/>
            <a:endParaRPr lang="en-GB" b="0" i="0" dirty="0">
              <a:effectLst/>
              <a:latin typeface="-apple-system"/>
            </a:endParaRPr>
          </a:p>
          <a:p>
            <a:pPr marL="12700">
              <a:lnSpc>
                <a:spcPct val="100000"/>
              </a:lnSpc>
              <a:spcBef>
                <a:spcPts val="100"/>
              </a:spcBef>
            </a:pPr>
            <a:endParaRPr lang="en-US" spc="-155" dirty="0">
              <a:solidFill>
                <a:srgbClr val="595959"/>
              </a:solidFill>
              <a:latin typeface="Arial Black"/>
              <a:cs typeface="Arial Black"/>
            </a:endParaRPr>
          </a:p>
          <a:p>
            <a:pPr marL="469900" indent="-354965">
              <a:lnSpc>
                <a:spcPct val="100000"/>
              </a:lnSpc>
              <a:spcBef>
                <a:spcPts val="210"/>
              </a:spcBef>
              <a:buAutoNum type="arabicPeriod"/>
              <a:tabLst>
                <a:tab pos="469265" algn="l"/>
                <a:tab pos="469900" algn="l"/>
              </a:tabLst>
            </a:pPr>
            <a:endParaRPr sz="1100" dirty="0">
              <a:latin typeface="Arial Black"/>
              <a:cs typeface="Arial Black"/>
            </a:endParaRPr>
          </a:p>
        </p:txBody>
      </p:sp>
      <p:pic>
        <p:nvPicPr>
          <p:cNvPr id="5" name="Picture 4">
            <a:extLst>
              <a:ext uri="{FF2B5EF4-FFF2-40B4-BE49-F238E27FC236}">
                <a16:creationId xmlns:a16="http://schemas.microsoft.com/office/drawing/2014/main" id="{1452DBFF-48E0-83A8-6121-334454B90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42950"/>
            <a:ext cx="5943600" cy="41389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FA1F9C-CD60-BB7F-B4EE-8500DFFE070B}"/>
              </a:ext>
            </a:extLst>
          </p:cNvPr>
          <p:cNvSpPr/>
          <p:nvPr/>
        </p:nvSpPr>
        <p:spPr>
          <a:xfrm>
            <a:off x="0" y="0"/>
            <a:ext cx="9114678"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ANALYZING THE PLOT OF RFM CONT’</a:t>
            </a:r>
          </a:p>
        </p:txBody>
      </p:sp>
      <p:sp>
        <p:nvSpPr>
          <p:cNvPr id="8" name="TextBox 7">
            <a:extLst>
              <a:ext uri="{FF2B5EF4-FFF2-40B4-BE49-F238E27FC236}">
                <a16:creationId xmlns:a16="http://schemas.microsoft.com/office/drawing/2014/main" id="{11E1024B-F032-3E48-813E-C8C411F5D7B0}"/>
              </a:ext>
            </a:extLst>
          </p:cNvPr>
          <p:cNvSpPr txBox="1"/>
          <p:nvPr/>
        </p:nvSpPr>
        <p:spPr>
          <a:xfrm>
            <a:off x="762001" y="1977666"/>
            <a:ext cx="2438399"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a:rPr>
              <a:t>Looking the </a:t>
            </a:r>
            <a:r>
              <a:rPr lang="en-GB" dirty="0" err="1">
                <a:solidFill>
                  <a:prstClr val="black"/>
                </a:solidFill>
                <a:latin typeface="Calibri"/>
              </a:rPr>
              <a:t>the</a:t>
            </a:r>
            <a:r>
              <a:rPr lang="en-GB" dirty="0">
                <a:solidFill>
                  <a:prstClr val="black"/>
                </a:solidFill>
                <a:latin typeface="Calibri"/>
              </a:rPr>
              <a:t> plot from the 3D point of view it is very obvious that cluster 2 had the most value in terms of monetary value, with the most frequency and recent visit.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501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0330E1-5A03-EA60-38A9-6B29388F5281}"/>
              </a:ext>
            </a:extLst>
          </p:cNvPr>
          <p:cNvSpPr txBox="1"/>
          <p:nvPr/>
        </p:nvSpPr>
        <p:spPr>
          <a:xfrm>
            <a:off x="76200" y="1047750"/>
            <a:ext cx="2819400" cy="1837426"/>
          </a:xfrm>
          <a:prstGeom prst="rect">
            <a:avLst/>
          </a:prstGeom>
          <a:noFill/>
        </p:spPr>
        <p:txBody>
          <a:bodyPr wrap="square">
            <a:spAutoFit/>
          </a:bodyPr>
          <a:lstStyle/>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000000"/>
                </a:solidFill>
                <a:effectLst/>
                <a:uLnTx/>
                <a:uFillTx/>
                <a:latin typeface="Helvetica Neue"/>
                <a:ea typeface="+mn-ea"/>
                <a:cs typeface="+mn-cs"/>
              </a:rPr>
              <a:t>Cluster 0 (Silver)</a:t>
            </a:r>
            <a:endParaRPr kumimoji="0" lang="en-US" sz="1800" b="1" i="0" u="none" strike="noStrike" kern="1200" cap="none" spc="0" normalizeH="0" baseline="0" noProof="0" dirty="0">
              <a:ln>
                <a:noFill/>
              </a:ln>
              <a:solidFill>
                <a:srgbClr val="000000"/>
              </a:solidFill>
              <a:effectLst/>
              <a:uLnTx/>
              <a:uFillTx/>
              <a:latin typeface="Helvetica Neue"/>
              <a:ea typeface="+mn-ea"/>
              <a:cs typeface="+mn-cs"/>
            </a:endParaRP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Helvetica Neue"/>
                <a:ea typeface="+mn-ea"/>
                <a:cs typeface="+mn-cs"/>
              </a:rPr>
              <a:t>Recency:</a:t>
            </a:r>
            <a:r>
              <a:rPr kumimoji="0" lang="en-US" sz="1800" b="0" i="0" u="none" strike="noStrike" kern="1200" cap="none" spc="0" normalizeH="0" baseline="0" noProof="0" dirty="0">
                <a:ln>
                  <a:noFill/>
                </a:ln>
                <a:solidFill>
                  <a:srgbClr val="000000"/>
                </a:solidFill>
                <a:effectLst/>
                <a:uLnTx/>
                <a:uFillTx/>
                <a:latin typeface="Helvetica Neue"/>
                <a:ea typeface="+mn-ea"/>
                <a:cs typeface="+mn-cs"/>
              </a:rPr>
              <a:t>     282 days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Helvetica Neue"/>
                <a:ea typeface="+mn-ea"/>
                <a:cs typeface="+mn-cs"/>
              </a:rPr>
              <a:t>Frequency:</a:t>
            </a:r>
            <a:r>
              <a:rPr kumimoji="0" lang="en-US" sz="1800" b="0" i="0" u="none" strike="noStrike" kern="1200" cap="none" spc="0" normalizeH="0" baseline="0" noProof="0" dirty="0">
                <a:ln>
                  <a:noFill/>
                </a:ln>
                <a:solidFill>
                  <a:srgbClr val="000000"/>
                </a:solidFill>
                <a:effectLst/>
                <a:uLnTx/>
                <a:uFillTx/>
                <a:latin typeface="Helvetica Neue"/>
                <a:ea typeface="+mn-ea"/>
                <a:cs typeface="+mn-cs"/>
              </a:rPr>
              <a:t> 3 times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Helvetica Neue"/>
                <a:ea typeface="+mn-ea"/>
                <a:cs typeface="+mn-cs"/>
              </a:rPr>
              <a:t>Monetary:</a:t>
            </a:r>
            <a:r>
              <a:rPr kumimoji="0" lang="en-US" sz="1800" b="0" i="0" u="none" strike="noStrike" kern="1200" cap="none" spc="0" normalizeH="0" baseline="0" noProof="0" dirty="0">
                <a:ln>
                  <a:noFill/>
                </a:ln>
                <a:solidFill>
                  <a:srgbClr val="000000"/>
                </a:solidFill>
                <a:effectLst/>
                <a:uLnTx/>
                <a:uFillTx/>
                <a:latin typeface="Helvetica Neue"/>
                <a:ea typeface="+mn-ea"/>
                <a:cs typeface="+mn-cs"/>
              </a:rPr>
              <a:t>    $1982.62</a:t>
            </a:r>
          </a:p>
        </p:txBody>
      </p:sp>
      <p:sp>
        <p:nvSpPr>
          <p:cNvPr id="8" name="TextBox 7">
            <a:extLst>
              <a:ext uri="{FF2B5EF4-FFF2-40B4-BE49-F238E27FC236}">
                <a16:creationId xmlns:a16="http://schemas.microsoft.com/office/drawing/2014/main" id="{8CE3352F-32EE-9826-B35D-E47AAB39AC5A}"/>
              </a:ext>
            </a:extLst>
          </p:cNvPr>
          <p:cNvSpPr txBox="1"/>
          <p:nvPr/>
        </p:nvSpPr>
        <p:spPr>
          <a:xfrm>
            <a:off x="2971800" y="1015730"/>
            <a:ext cx="2743200" cy="184665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 </a:t>
            </a:r>
            <a:r>
              <a:rPr kumimoji="0" lang="en-US" sz="1800" b="1" i="0" u="none" strike="noStrike" kern="1200" cap="none" spc="0" normalizeH="0" baseline="0" noProof="0" dirty="0">
                <a:ln>
                  <a:noFill/>
                </a:ln>
                <a:solidFill>
                  <a:srgbClr val="000000"/>
                </a:solidFill>
                <a:effectLst/>
                <a:uLnTx/>
                <a:uFillTx/>
                <a:latin typeface="Helvetica Neue"/>
                <a:ea typeface="+mn-ea"/>
                <a:cs typeface="+mn-cs"/>
              </a:rPr>
              <a:t>Cluster 1 (Gold)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Recency: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126 days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Frequency: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5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Monetary: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$3911.09</a:t>
            </a:r>
            <a:endParaRPr lang="en-CA" dirty="0"/>
          </a:p>
        </p:txBody>
      </p:sp>
      <p:sp>
        <p:nvSpPr>
          <p:cNvPr id="10" name="TextBox 9">
            <a:extLst>
              <a:ext uri="{FF2B5EF4-FFF2-40B4-BE49-F238E27FC236}">
                <a16:creationId xmlns:a16="http://schemas.microsoft.com/office/drawing/2014/main" id="{C84061F5-2825-8A93-B07D-417674BCDE4C}"/>
              </a:ext>
            </a:extLst>
          </p:cNvPr>
          <p:cNvSpPr txBox="1"/>
          <p:nvPr/>
        </p:nvSpPr>
        <p:spPr>
          <a:xfrm>
            <a:off x="5791200" y="971550"/>
            <a:ext cx="3124200" cy="184665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Helvetica Neue"/>
                <a:ea typeface="+mn-ea"/>
                <a:cs typeface="+mn-cs"/>
              </a:rPr>
              <a:t>Cluster 2 (Platinum)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Recency: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49 days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Frequency: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149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Helvetica Neu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Monetary: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$393,085.79</a:t>
            </a:r>
          </a:p>
        </p:txBody>
      </p:sp>
      <p:sp>
        <p:nvSpPr>
          <p:cNvPr id="11" name="Rectangle 10">
            <a:extLst>
              <a:ext uri="{FF2B5EF4-FFF2-40B4-BE49-F238E27FC236}">
                <a16:creationId xmlns:a16="http://schemas.microsoft.com/office/drawing/2014/main" id="{2B65A942-B2CA-0ECC-21BE-5A31D06FE2CD}"/>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KEY INSIGHTS : CLUSTERING AVERAGE</a:t>
            </a:r>
          </a:p>
        </p:txBody>
      </p:sp>
      <p:sp>
        <p:nvSpPr>
          <p:cNvPr id="13" name="TextBox 12">
            <a:extLst>
              <a:ext uri="{FF2B5EF4-FFF2-40B4-BE49-F238E27FC236}">
                <a16:creationId xmlns:a16="http://schemas.microsoft.com/office/drawing/2014/main" id="{01FA63CB-3BC4-1D72-7BE1-79A097179A11}"/>
              </a:ext>
            </a:extLst>
          </p:cNvPr>
          <p:cNvSpPr txBox="1"/>
          <p:nvPr/>
        </p:nvSpPr>
        <p:spPr>
          <a:xfrm>
            <a:off x="1524001" y="3409950"/>
            <a:ext cx="449580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a:rPr>
              <a:t>Cluster 2 with the least customer spend the most in terms of monetary value and they are the loyal customers.</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4102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12185B-00AA-C40F-83DE-C109DC6D6D45}"/>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CONCLUSION</a:t>
            </a:r>
          </a:p>
        </p:txBody>
      </p:sp>
      <p:sp>
        <p:nvSpPr>
          <p:cNvPr id="6" name="TextBox 5">
            <a:extLst>
              <a:ext uri="{FF2B5EF4-FFF2-40B4-BE49-F238E27FC236}">
                <a16:creationId xmlns:a16="http://schemas.microsoft.com/office/drawing/2014/main" id="{4922E832-DBF2-6AA6-10CD-36B466E43B8A}"/>
              </a:ext>
            </a:extLst>
          </p:cNvPr>
          <p:cNvSpPr txBox="1"/>
          <p:nvPr/>
        </p:nvSpPr>
        <p:spPr>
          <a:xfrm>
            <a:off x="0" y="666750"/>
            <a:ext cx="9144000" cy="2478114"/>
          </a:xfrm>
          <a:prstGeom prst="rect">
            <a:avLst/>
          </a:prstGeom>
          <a:noFill/>
        </p:spPr>
        <p:txBody>
          <a:bodyPr wrap="square">
            <a:spAutoFit/>
          </a:bodyPr>
          <a:lstStyle/>
          <a:p>
            <a:pPr marL="0" marR="0" lvl="0" indent="0" algn="l" defTabSz="914400" rtl="0" eaLnBrk="1" fontAlgn="auto" latinLnBrk="0" hangingPunct="1">
              <a:lnSpc>
                <a:spcPct val="20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This RFM customer segmentation analysis helps business allocate resources more effectively by  provides a roadmap for strategic decision-making, enabling organizations to tailor marketing efforts, improve customer experiences, and maximize the value of each segment. By implementing targeted strategies for Silver, Gold, and Platinum customers, </a:t>
            </a:r>
            <a:r>
              <a:rPr lang="en-US" sz="1600" dirty="0">
                <a:solidFill>
                  <a:srgbClr val="000000"/>
                </a:solidFill>
                <a:latin typeface="Helvetica Neue"/>
              </a:rPr>
              <a:t>and helps to</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foster customer loyalty, drive revenue growth, and position your brand as a leader in the market.</a:t>
            </a:r>
          </a:p>
        </p:txBody>
      </p:sp>
    </p:spTree>
    <p:extLst>
      <p:ext uri="{BB962C8B-B14F-4D97-AF65-F5344CB8AC3E}">
        <p14:creationId xmlns:p14="http://schemas.microsoft.com/office/powerpoint/2010/main" val="350784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29EBD6-7190-35C4-5539-B12F19C13435}"/>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3200" dirty="0"/>
              <a:t>RECOMMENDATION</a:t>
            </a:r>
          </a:p>
        </p:txBody>
      </p:sp>
      <p:sp>
        <p:nvSpPr>
          <p:cNvPr id="4" name="TextBox 3">
            <a:extLst>
              <a:ext uri="{FF2B5EF4-FFF2-40B4-BE49-F238E27FC236}">
                <a16:creationId xmlns:a16="http://schemas.microsoft.com/office/drawing/2014/main" id="{57CEA7CC-4F3D-F14B-F02F-D4EA1DDA5B56}"/>
              </a:ext>
            </a:extLst>
          </p:cNvPr>
          <p:cNvSpPr txBox="1"/>
          <p:nvPr/>
        </p:nvSpPr>
        <p:spPr>
          <a:xfrm>
            <a:off x="76200" y="666749"/>
            <a:ext cx="9067800" cy="4144148"/>
          </a:xfrm>
          <a:prstGeom prst="rect">
            <a:avLst/>
          </a:prstGeom>
          <a:noFill/>
        </p:spPr>
        <p:txBody>
          <a:bodyPr wrap="square">
            <a:spAutoFit/>
          </a:bodyPr>
          <a:lstStyle/>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Based on the key insights, we propose the following strategies for business growth:</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1. Regional Targeting:</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Given the regional distribution, focus marketing efforts on the South and Midwest regions, where a significant customer base </a:t>
            </a:r>
            <a:r>
              <a:rPr kumimoji="0" lang="en-US" sz="1600" b="0" i="0" u="none" strike="noStrike" kern="1200" cap="none" spc="0" normalizeH="0" baseline="0" noProof="0" dirty="0" err="1">
                <a:ln>
                  <a:noFill/>
                </a:ln>
                <a:solidFill>
                  <a:srgbClr val="000000"/>
                </a:solidFill>
                <a:effectLst/>
                <a:uLnTx/>
                <a:uFillTx/>
                <a:latin typeface="Helvetica Neue"/>
                <a:ea typeface="+mn-ea"/>
                <a:cs typeface="+mn-cs"/>
              </a:rPr>
              <a:t>exists.The</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model identify these region where they have the most loyal customer Tailor promotions and campaigns to resonate with the preferences of customers in these regions.</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2.Payment Method </a:t>
            </a:r>
            <a:r>
              <a:rPr kumimoji="0" lang="en-US" sz="1600" b="1" i="0" u="none" strike="noStrike" kern="1200" cap="none" spc="0" normalizeH="0" baseline="0" noProof="0" dirty="0" err="1">
                <a:ln>
                  <a:noFill/>
                </a:ln>
                <a:solidFill>
                  <a:srgbClr val="000000"/>
                </a:solidFill>
                <a:effectLst/>
                <a:uLnTx/>
                <a:uFillTx/>
                <a:latin typeface="Helvetica Neue"/>
                <a:ea typeface="+mn-ea"/>
                <a:cs typeface="+mn-cs"/>
              </a:rPr>
              <a:t>Optimization:</a:t>
            </a:r>
            <a:r>
              <a:rPr kumimoji="0" lang="en-US" sz="1600" b="0" i="0" u="none" strike="noStrike" kern="1200" cap="none" spc="0" normalizeH="0" baseline="0" noProof="0" dirty="0" err="1">
                <a:ln>
                  <a:noFill/>
                </a:ln>
                <a:solidFill>
                  <a:srgbClr val="000000"/>
                </a:solidFill>
                <a:effectLst/>
                <a:uLnTx/>
                <a:uFillTx/>
                <a:latin typeface="Helvetica Neue"/>
                <a:ea typeface="+mn-ea"/>
                <a:cs typeface="+mn-cs"/>
              </a:rPr>
              <a:t>Recognize</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the dominance of "cod" transactions and </a:t>
            </a:r>
            <a:r>
              <a:rPr kumimoji="0" lang="en-US" sz="1600" b="0" i="0" u="none" strike="noStrike" kern="1200" cap="none" spc="0" normalizeH="0" baseline="0" noProof="0" dirty="0" err="1">
                <a:ln>
                  <a:noFill/>
                </a:ln>
                <a:solidFill>
                  <a:srgbClr val="000000"/>
                </a:solidFill>
                <a:effectLst/>
                <a:uLnTx/>
                <a:uFillTx/>
                <a:latin typeface="Helvetica Neue"/>
                <a:ea typeface="+mn-ea"/>
                <a:cs typeface="+mn-cs"/>
              </a:rPr>
              <a:t>EasyPay</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 Consider incentivizing the use of other payment methods to diversify and streamline the payment process for both the business and customers</a:t>
            </a:r>
            <a:r>
              <a:rPr kumimoji="0" lang="en-US" sz="2000" b="0" i="0" u="none" strike="noStrike" kern="1200" cap="none" spc="0" normalizeH="0" baseline="0" noProof="0" dirty="0">
                <a:ln>
                  <a:noFill/>
                </a:ln>
                <a:solidFill>
                  <a:srgbClr val="000000"/>
                </a:solidFill>
                <a:effectLst/>
                <a:uLnTx/>
                <a:uFillTx/>
                <a:latin typeface="Helvetica Neue"/>
                <a:ea typeface="+mn-ea"/>
                <a:cs typeface="+mn-cs"/>
              </a:rPr>
              <a:t>.</a:t>
            </a:r>
          </a:p>
        </p:txBody>
      </p:sp>
    </p:spTree>
    <p:extLst>
      <p:ext uri="{BB962C8B-B14F-4D97-AF65-F5344CB8AC3E}">
        <p14:creationId xmlns:p14="http://schemas.microsoft.com/office/powerpoint/2010/main" val="531632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E8C72E-245D-3EAC-7BAA-78322EB4C56B}"/>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RECOMMENDATION ON EACH CLUSTER</a:t>
            </a:r>
          </a:p>
        </p:txBody>
      </p:sp>
      <p:sp>
        <p:nvSpPr>
          <p:cNvPr id="4" name="TextBox 3">
            <a:extLst>
              <a:ext uri="{FF2B5EF4-FFF2-40B4-BE49-F238E27FC236}">
                <a16:creationId xmlns:a16="http://schemas.microsoft.com/office/drawing/2014/main" id="{BC7005C9-627E-6A67-A754-8AA1454C83A2}"/>
              </a:ext>
            </a:extLst>
          </p:cNvPr>
          <p:cNvSpPr txBox="1"/>
          <p:nvPr/>
        </p:nvSpPr>
        <p:spPr>
          <a:xfrm>
            <a:off x="0" y="742949"/>
            <a:ext cx="9067800" cy="3554819"/>
          </a:xfrm>
          <a:prstGeom prst="rect">
            <a:avLst/>
          </a:prstGeom>
          <a:noFill/>
        </p:spPr>
        <p:txBody>
          <a:bodyPr wrap="square">
            <a:spAutoFit/>
          </a:bodyPr>
          <a:lstStyle/>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Helvetica Neue"/>
                <a:ea typeface="+mn-ea"/>
                <a:cs typeface="+mn-cs"/>
              </a:rPr>
              <a:t>Based on the average of each cluster, here key insight and recommendations for each segment:</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Helvetica Neue"/>
                <a:ea typeface="+mn-ea"/>
                <a:cs typeface="+mn-cs"/>
              </a:rPr>
              <a:t>Silver Segment (Cluster 2):</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Helvetica Neue"/>
                <a:ea typeface="+mn-ea"/>
                <a:cs typeface="+mn-cs"/>
              </a:rPr>
              <a:t>Recency:</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Helvetica Neue"/>
                <a:ea typeface="+mn-ea"/>
                <a:cs typeface="+mn-cs"/>
              </a:rPr>
              <a:t>Customers in this segment have a high recency score (281 days), indicating that they haven't visited the platform recently. It's recommended to implement targeted re-engagement strategies such as personalized promotions, discounts, or reminders to encourage them to return and make a purchase. With a higher recency compared to the other segments, consider targeted promotions or loyalty programs to re-engage this group.</a:t>
            </a:r>
          </a:p>
        </p:txBody>
      </p:sp>
    </p:spTree>
    <p:extLst>
      <p:ext uri="{BB962C8B-B14F-4D97-AF65-F5344CB8AC3E}">
        <p14:creationId xmlns:p14="http://schemas.microsoft.com/office/powerpoint/2010/main" val="213355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5BBA1F-A9E0-A2F6-6106-F84662560A34}"/>
              </a:ext>
            </a:extLst>
          </p:cNvPr>
          <p:cNvSpPr txBox="1"/>
          <p:nvPr/>
        </p:nvSpPr>
        <p:spPr>
          <a:xfrm>
            <a:off x="76200" y="666750"/>
            <a:ext cx="9067800" cy="3607654"/>
          </a:xfrm>
          <a:prstGeom prst="rect">
            <a:avLst/>
          </a:prstGeom>
          <a:noFill/>
        </p:spPr>
        <p:txBody>
          <a:bodyPr wrap="square">
            <a:spAutoFit/>
          </a:bodyPr>
          <a:lstStyle/>
          <a:p>
            <a:pPr marL="0" marR="0" lvl="0" indent="0" algn="l" defTabSz="914400" rtl="0" eaLnBrk="1" fontAlgn="auto" latinLnBrk="0" hangingPunct="1">
              <a:lnSpc>
                <a:spcPct val="110000"/>
              </a:lnSpc>
              <a:spcBef>
                <a:spcPts val="18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00000"/>
                </a:solidFill>
                <a:effectLst/>
                <a:uLnTx/>
                <a:uFillTx/>
                <a:latin typeface="Helvetica Neue"/>
                <a:ea typeface="+mn-ea"/>
                <a:cs typeface="+mn-cs"/>
              </a:rPr>
              <a:t>Frequency:</a:t>
            </a:r>
          </a:p>
          <a:p>
            <a:pPr marL="0" marR="0" lvl="0" indent="0" algn="l" defTabSz="914400" rtl="0" eaLnBrk="1" fontAlgn="auto" latinLnBrk="0" hangingPunct="1">
              <a:lnSpc>
                <a:spcPct val="11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The frequency is relatively low (</a:t>
            </a:r>
            <a:r>
              <a:rPr lang="en-US" sz="1600" dirty="0">
                <a:solidFill>
                  <a:srgbClr val="000000"/>
                </a:solidFill>
                <a:latin typeface="Helvetica Neue"/>
              </a:rPr>
              <a:t>2.2</a:t>
            </a:r>
            <a:r>
              <a:rPr kumimoji="0" lang="en-US" sz="1600" b="0" i="0" u="none" strike="noStrike" kern="1200" cap="none" spc="0" normalizeH="0" baseline="0" noProof="0" dirty="0">
                <a:ln>
                  <a:noFill/>
                </a:ln>
                <a:solidFill>
                  <a:srgbClr val="000000"/>
                </a:solidFill>
                <a:effectLst/>
                <a:uLnTx/>
                <a:uFillTx/>
                <a:latin typeface="Helvetica Neue"/>
                <a:ea typeface="+mn-ea"/>
                <a:cs typeface="+mn-cs"/>
              </a:rPr>
              <a:t>times), suggesting that they make occasional purchases. Consider offering loyalty programs, exclusive deals, or product recommendations based on their past purchases to increase their engagement and encourage more frequent transactions. Craft compelling campaigns to convert occasional customers into regular ones. Highlighting the potential benefits and value propositions can be effective.</a:t>
            </a:r>
          </a:p>
          <a:p>
            <a:pPr marL="0" marR="0" lvl="0" indent="0" algn="l" defTabSz="914400" rtl="0" eaLnBrk="1" fontAlgn="auto" latinLnBrk="0" hangingPunct="1">
              <a:lnSpc>
                <a:spcPct val="11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Monetary:</a:t>
            </a:r>
          </a:p>
          <a:p>
            <a:pPr marL="0" marR="0" lvl="0" indent="0" algn="l" defTabSz="914400" rtl="0" eaLnBrk="1" fontAlgn="auto" latinLnBrk="0" hangingPunct="1">
              <a:lnSpc>
                <a:spcPct val="11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The monetary value is moderate ($1,972), so efforts can be made to upsell or cross-sell to increase the average order value. Special promotions or bundled deals might be effective in boosting their spending.</a:t>
            </a:r>
          </a:p>
        </p:txBody>
      </p:sp>
      <p:sp>
        <p:nvSpPr>
          <p:cNvPr id="4" name="Rectangle 3">
            <a:extLst>
              <a:ext uri="{FF2B5EF4-FFF2-40B4-BE49-F238E27FC236}">
                <a16:creationId xmlns:a16="http://schemas.microsoft.com/office/drawing/2014/main" id="{81182717-CD86-45F7-DD4C-496D65159C40}"/>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000" dirty="0"/>
              <a:t>RECOMMENDATION ON SILVER SEGMENT (CLUSTER 2) CONT</a:t>
            </a:r>
          </a:p>
        </p:txBody>
      </p:sp>
    </p:spTree>
    <p:extLst>
      <p:ext uri="{BB962C8B-B14F-4D97-AF65-F5344CB8AC3E}">
        <p14:creationId xmlns:p14="http://schemas.microsoft.com/office/powerpoint/2010/main" val="328028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84445F-A959-F4E5-D61F-BBFB5C459E41}"/>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000" dirty="0"/>
              <a:t>RECOMMENDATION ON GOLD SEGMENT (CLUSTER 1)CONT’</a:t>
            </a:r>
          </a:p>
        </p:txBody>
      </p:sp>
      <p:sp>
        <p:nvSpPr>
          <p:cNvPr id="4" name="TextBox 3">
            <a:extLst>
              <a:ext uri="{FF2B5EF4-FFF2-40B4-BE49-F238E27FC236}">
                <a16:creationId xmlns:a16="http://schemas.microsoft.com/office/drawing/2014/main" id="{9D04E2CC-4710-7426-863F-543CA67F76EB}"/>
              </a:ext>
            </a:extLst>
          </p:cNvPr>
          <p:cNvSpPr txBox="1"/>
          <p:nvPr/>
        </p:nvSpPr>
        <p:spPr>
          <a:xfrm>
            <a:off x="152400" y="742949"/>
            <a:ext cx="8991600" cy="2216504"/>
          </a:xfrm>
          <a:prstGeom prst="rect">
            <a:avLst/>
          </a:prstGeom>
          <a:noFill/>
        </p:spPr>
        <p:txBody>
          <a:bodyPr wrap="square">
            <a:spAutoFit/>
          </a:bodyPr>
          <a:lstStyle/>
          <a:p>
            <a:pPr marL="0" marR="0" lvl="0" indent="0" algn="l" defTabSz="914400" rtl="0" eaLnBrk="1" fontAlgn="auto" latinLnBrk="0" hangingPunct="1">
              <a:lnSpc>
                <a:spcPct val="20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Recency:</a:t>
            </a:r>
          </a:p>
          <a:p>
            <a:pPr marL="0" marR="0" lvl="0" indent="0" algn="l" defTabSz="914400" rtl="0" eaLnBrk="1" fontAlgn="auto" latinLnBrk="0" hangingPunct="1">
              <a:lnSpc>
                <a:spcPct val="20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Customers in this segment have a moderate recency score (126 days), indicating recent visits. Ensure to maintain their engagement by providing personalized recommendations, exclusive offers, or early access to new products.</a:t>
            </a:r>
          </a:p>
        </p:txBody>
      </p:sp>
    </p:spTree>
    <p:extLst>
      <p:ext uri="{BB962C8B-B14F-4D97-AF65-F5344CB8AC3E}">
        <p14:creationId xmlns:p14="http://schemas.microsoft.com/office/powerpoint/2010/main" val="275851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84849-59C8-92CB-1635-2F66BEAB4621}"/>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RECOMMENDATION ON GOLD SEGMENT (CLUSTER 1) CONT</a:t>
            </a:r>
          </a:p>
        </p:txBody>
      </p:sp>
      <p:sp>
        <p:nvSpPr>
          <p:cNvPr id="6" name="TextBox 5">
            <a:extLst>
              <a:ext uri="{FF2B5EF4-FFF2-40B4-BE49-F238E27FC236}">
                <a16:creationId xmlns:a16="http://schemas.microsoft.com/office/drawing/2014/main" id="{20A71AF0-66E6-92AF-00A5-ACE10B246711}"/>
              </a:ext>
            </a:extLst>
          </p:cNvPr>
          <p:cNvSpPr txBox="1"/>
          <p:nvPr/>
        </p:nvSpPr>
        <p:spPr>
          <a:xfrm>
            <a:off x="76200" y="742950"/>
            <a:ext cx="9067800" cy="4063164"/>
          </a:xfrm>
          <a:prstGeom prst="rect">
            <a:avLst/>
          </a:prstGeom>
          <a:noFill/>
        </p:spPr>
        <p:txBody>
          <a:bodyPr wrap="square">
            <a:spAutoFit/>
          </a:bodyPr>
          <a:lstStyle/>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Frequency:</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The frequency is high (3.4 times), suggesting they make frequent purchases. Leverage this by introducing loyalty programs, referral bonuses, or special discounts for repeat purchases to foster customer loyalty. Focus on maintaining the loyalty of this segment through personalized offers and exclusive deals, given their moderate recency but higher frequency and monetary value.</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Helvetica Neue"/>
                <a:ea typeface="+mn-ea"/>
                <a:cs typeface="+mn-cs"/>
              </a:rPr>
              <a:t>Monetary:</a:t>
            </a:r>
          </a:p>
          <a:p>
            <a:pPr marL="0" marR="0" lvl="0" indent="0" algn="l" defTabSz="914400" rtl="0" eaLnBrk="1" fontAlgn="auto" latinLnBrk="0" hangingPunct="1">
              <a:lnSpc>
                <a:spcPct val="150000"/>
              </a:lnSpc>
              <a:spcBef>
                <a:spcPts val="18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Helvetica Neue"/>
                <a:ea typeface="+mn-ea"/>
                <a:cs typeface="+mn-cs"/>
              </a:rPr>
              <a:t>The monetary value is high ($3,753), implying they spent a significant amount. Capitalize on this by offering premium products, VIP access, or personalized services to enhance their shopping experience.</a:t>
            </a:r>
          </a:p>
        </p:txBody>
      </p:sp>
    </p:spTree>
    <p:extLst>
      <p:ext uri="{BB962C8B-B14F-4D97-AF65-F5344CB8AC3E}">
        <p14:creationId xmlns:p14="http://schemas.microsoft.com/office/powerpoint/2010/main" val="271359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7E2DA-7826-A480-C0F1-812424259972}"/>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RECOMMENDATION ON PLATINUM SEGMENT (CLUSTER 3)</a:t>
            </a:r>
          </a:p>
        </p:txBody>
      </p:sp>
      <p:sp>
        <p:nvSpPr>
          <p:cNvPr id="4" name="TextBox 3">
            <a:extLst>
              <a:ext uri="{FF2B5EF4-FFF2-40B4-BE49-F238E27FC236}">
                <a16:creationId xmlns:a16="http://schemas.microsoft.com/office/drawing/2014/main" id="{B281C6FC-B484-DD07-A539-362D7F56761E}"/>
              </a:ext>
            </a:extLst>
          </p:cNvPr>
          <p:cNvSpPr txBox="1"/>
          <p:nvPr/>
        </p:nvSpPr>
        <p:spPr>
          <a:xfrm>
            <a:off x="76200" y="742950"/>
            <a:ext cx="9067800" cy="3901837"/>
          </a:xfrm>
          <a:prstGeom prst="rect">
            <a:avLst/>
          </a:prstGeom>
          <a:noFill/>
        </p:spPr>
        <p:txBody>
          <a:bodyPr wrap="square">
            <a:spAutoFit/>
          </a:bodyPr>
          <a:lstStyle/>
          <a:p>
            <a:pPr marL="0" marR="0" lvl="0" indent="0" algn="l" defTabSz="914400" rtl="0" eaLnBrk="1" fontAlgn="auto" latinLnBrk="0" hangingPunct="1">
              <a:lnSpc>
                <a:spcPct val="200000"/>
              </a:lnSpc>
              <a:spcBef>
                <a:spcPts val="18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00000"/>
                </a:solidFill>
                <a:effectLst/>
                <a:uLnTx/>
                <a:uFillTx/>
                <a:latin typeface="Helvetica Neue"/>
                <a:ea typeface="+mn-ea"/>
                <a:cs typeface="+mn-cs"/>
              </a:rPr>
              <a:t>Recency:</a:t>
            </a:r>
          </a:p>
          <a:p>
            <a:pPr marL="0" marR="0" lvl="0" indent="0" algn="l" defTabSz="914400" rtl="0" eaLnBrk="1" fontAlgn="auto" latinLnBrk="0" hangingPunct="1">
              <a:lnSpc>
                <a:spcPct val="200000"/>
              </a:lnSpc>
              <a:spcBef>
                <a:spcPts val="18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Helvetica Neue"/>
                <a:ea typeface="+mn-ea"/>
                <a:cs typeface="+mn-cs"/>
              </a:rPr>
              <a:t>Customers in this segment have a very low recency score (</a:t>
            </a:r>
            <a:r>
              <a:rPr lang="en-US" sz="2400" dirty="0">
                <a:solidFill>
                  <a:srgbClr val="000000"/>
                </a:solidFill>
                <a:latin typeface="Helvetica Neue"/>
              </a:rPr>
              <a:t>60</a:t>
            </a:r>
            <a:r>
              <a:rPr kumimoji="0" lang="en-US" sz="2400" b="0" i="0" u="none" strike="noStrike" kern="1200" cap="none" spc="0" normalizeH="0" baseline="0" noProof="0" dirty="0">
                <a:ln>
                  <a:noFill/>
                </a:ln>
                <a:solidFill>
                  <a:srgbClr val="000000"/>
                </a:solidFill>
                <a:effectLst/>
                <a:uLnTx/>
                <a:uFillTx/>
                <a:latin typeface="Helvetica Neue"/>
                <a:ea typeface="+mn-ea"/>
                <a:cs typeface="+mn-cs"/>
              </a:rPr>
              <a:t> days), indicating they have visited the platform recently. Implement targeted campaigns, personalized promotions, or exclusive offers to engage them.</a:t>
            </a:r>
          </a:p>
        </p:txBody>
      </p:sp>
    </p:spTree>
    <p:extLst>
      <p:ext uri="{BB962C8B-B14F-4D97-AF65-F5344CB8AC3E}">
        <p14:creationId xmlns:p14="http://schemas.microsoft.com/office/powerpoint/2010/main" val="301236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22" y="1"/>
            <a:ext cx="9085356" cy="7053982"/>
          </a:xfrm>
          <a:prstGeom prst="rect">
            <a:avLst/>
          </a:prstGeom>
        </p:spPr>
        <p:txBody>
          <a:bodyPr vert="horz" wrap="square" lIns="0" tIns="12700" rIns="0" bIns="0" rtlCol="0">
            <a:spAutoFit/>
          </a:bodyPr>
          <a:lstStyle/>
          <a:p>
            <a:pPr algn="l">
              <a:lnSpc>
                <a:spcPct val="150000"/>
              </a:lnSpc>
              <a:buFont typeface="Arial" panose="020B0604020202020204" pitchFamily="34" charset="0"/>
              <a:buChar char="•"/>
            </a:pPr>
            <a:r>
              <a:rPr lang="en-CA" sz="2800" b="0" kern="1200" dirty="0">
                <a:solidFill>
                  <a:srgbClr val="543E34"/>
                </a:solidFill>
                <a:latin typeface="Sagona Book"/>
                <a:ea typeface="+mn-ea"/>
                <a:cs typeface="+mn-cs"/>
              </a:rPr>
              <a:t>1. INTRODUCTION</a:t>
            </a:r>
            <a:br>
              <a:rPr lang="en-CA" sz="2800" b="0" kern="1200" dirty="0">
                <a:solidFill>
                  <a:srgbClr val="543E34"/>
                </a:solidFill>
                <a:latin typeface="Sagona Book"/>
                <a:ea typeface="+mn-ea"/>
                <a:cs typeface="+mn-cs"/>
              </a:rPr>
            </a:br>
            <a:r>
              <a:rPr lang="en-GB" sz="2000" b="0" kern="1200" dirty="0">
                <a:solidFill>
                  <a:srgbClr val="543E34"/>
                </a:solidFill>
                <a:latin typeface="Sagona Book"/>
                <a:ea typeface="+mn-ea"/>
                <a:cs typeface="+mn-cs"/>
              </a:rPr>
              <a:t>The introduction emphasizes the crucial role of understanding and meeting diverse customer needs in the dynamic business landscape. The Customer Segmentation project aims to utilize advanced analytics and machine learning to classify customers based on their </a:t>
            </a:r>
            <a:r>
              <a:rPr lang="en-GB" sz="2000" b="0" kern="1200" dirty="0" err="1">
                <a:solidFill>
                  <a:srgbClr val="543E34"/>
                </a:solidFill>
                <a:latin typeface="Sagona Book"/>
                <a:ea typeface="+mn-ea"/>
                <a:cs typeface="+mn-cs"/>
              </a:rPr>
              <a:t>behavior</a:t>
            </a:r>
            <a:r>
              <a:rPr lang="en-GB" sz="2000" b="0" kern="1200" dirty="0">
                <a:solidFill>
                  <a:srgbClr val="543E34"/>
                </a:solidFill>
                <a:latin typeface="Sagona Book"/>
                <a:ea typeface="+mn-ea"/>
                <a:cs typeface="+mn-cs"/>
              </a:rPr>
              <a:t>, preferences, and characteristics. This classification enables businesses to customize strategies for specific customer segments, leading to optimized marketing efforts, improved customer satisfaction, and overall enhanced business performance.</a:t>
            </a:r>
            <a:br>
              <a:rPr lang="en-CA" sz="2000" b="0" kern="1200" dirty="0">
                <a:solidFill>
                  <a:srgbClr val="543E34"/>
                </a:solidFill>
                <a:latin typeface="Sagona Book"/>
                <a:ea typeface="+mn-ea"/>
                <a:cs typeface="+mn-cs"/>
              </a:rPr>
            </a:br>
            <a:br>
              <a:rPr lang="en-CA" sz="2400" b="0" kern="1200" dirty="0">
                <a:solidFill>
                  <a:srgbClr val="543E34"/>
                </a:solidFill>
                <a:latin typeface="Sagona Book"/>
                <a:ea typeface="+mn-ea"/>
                <a:cs typeface="+mn-cs"/>
              </a:rPr>
            </a:br>
            <a:br>
              <a:rPr lang="en-GB" sz="2400" b="0" i="0" dirty="0">
                <a:solidFill>
                  <a:schemeClr val="tx1"/>
                </a:solidFill>
                <a:effectLst/>
                <a:latin typeface="-apple-system"/>
              </a:rPr>
            </a:br>
            <a:br>
              <a:rPr kumimoji="0" lang="en-CA" sz="2400" b="0" i="0" u="none" strike="noStrike" kern="1200" cap="none" spc="0" normalizeH="0" baseline="0" noProof="0" dirty="0">
                <a:ln>
                  <a:noFill/>
                </a:ln>
                <a:solidFill>
                  <a:schemeClr val="tx1"/>
                </a:solidFill>
                <a:effectLst/>
                <a:uLnTx/>
                <a:uFillTx/>
                <a:latin typeface="Sagona Book"/>
                <a:ea typeface="+mn-ea"/>
                <a:cs typeface="+mn-cs"/>
              </a:rPr>
            </a:br>
            <a:br>
              <a:rPr kumimoji="0" lang="en-CA" sz="2400" b="0" i="0" u="none" strike="noStrike" kern="1200" cap="none" spc="0" normalizeH="0" baseline="0" noProof="0" dirty="0">
                <a:ln>
                  <a:noFill/>
                </a:ln>
                <a:solidFill>
                  <a:srgbClr val="543E34"/>
                </a:solidFill>
                <a:effectLst/>
                <a:uLnTx/>
                <a:uFillTx/>
                <a:latin typeface="Sagona Book"/>
                <a:ea typeface="+mn-ea"/>
                <a:cs typeface="+mn-cs"/>
              </a:rPr>
            </a:br>
            <a:endParaRPr sz="240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a:t>
            </a:fld>
            <a:endParaRPr spc="35" dirty="0"/>
          </a:p>
        </p:txBody>
      </p:sp>
      <p:sp>
        <p:nvSpPr>
          <p:cNvPr id="3" name="Rectangle 2">
            <a:extLst>
              <a:ext uri="{FF2B5EF4-FFF2-40B4-BE49-F238E27FC236}">
                <a16:creationId xmlns:a16="http://schemas.microsoft.com/office/drawing/2014/main" id="{21C7F8F2-D63F-EA00-747B-EB1DE524773C}"/>
              </a:ext>
            </a:extLst>
          </p:cNvPr>
          <p:cNvSpPr/>
          <p:nvPr/>
        </p:nvSpPr>
        <p:spPr>
          <a:xfrm>
            <a:off x="29322" y="0"/>
            <a:ext cx="9114678"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FB146D-ED98-B6F2-68FD-2E1228C7CCA5}"/>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RECOMMENDATION ON PLATINUM SEGMENT (CLUSTER 2) CONT’</a:t>
            </a:r>
          </a:p>
        </p:txBody>
      </p:sp>
      <p:sp>
        <p:nvSpPr>
          <p:cNvPr id="4" name="TextBox 3">
            <a:extLst>
              <a:ext uri="{FF2B5EF4-FFF2-40B4-BE49-F238E27FC236}">
                <a16:creationId xmlns:a16="http://schemas.microsoft.com/office/drawing/2014/main" id="{1E2BCD56-F466-D9FB-066A-563D3269959E}"/>
              </a:ext>
            </a:extLst>
          </p:cNvPr>
          <p:cNvSpPr txBox="1"/>
          <p:nvPr/>
        </p:nvSpPr>
        <p:spPr>
          <a:xfrm>
            <a:off x="0" y="666750"/>
            <a:ext cx="9144000" cy="3776418"/>
          </a:xfrm>
          <a:prstGeom prst="rect">
            <a:avLst/>
          </a:prstGeom>
          <a:noFill/>
        </p:spPr>
        <p:txBody>
          <a:bodyPr wrap="square">
            <a:spAutoFit/>
          </a:bodyPr>
          <a:lstStyle/>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000000"/>
                </a:solidFill>
                <a:effectLst/>
                <a:uLnTx/>
                <a:uFillTx/>
                <a:latin typeface="Helvetica Neue"/>
                <a:ea typeface="+mn-ea"/>
                <a:cs typeface="+mn-cs"/>
              </a:rPr>
              <a:t>Frequency:</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Helvetica Neue"/>
                <a:ea typeface="+mn-ea"/>
                <a:cs typeface="+mn-cs"/>
              </a:rPr>
              <a:t>The frequency is extremely high (104.5 times), indicating they made frequent purchases in the past. Investigate reasons for the drop in frequency and tailor marketing efforts to reignite their interest, such as personalized recommendations or special incentives for returning customers. Build a close relationship with these top-tier customers through exclusive communications, seeking feedback, and involving them in brand initiatives.</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000000"/>
                </a:solidFill>
                <a:effectLst/>
                <a:uLnTx/>
                <a:uFillTx/>
                <a:latin typeface="Helvetica Neue"/>
                <a:ea typeface="+mn-ea"/>
                <a:cs typeface="+mn-cs"/>
              </a:rPr>
              <a:t>Monetary:</a:t>
            </a:r>
          </a:p>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Helvetica Neue"/>
                <a:ea typeface="+mn-ea"/>
                <a:cs typeface="+mn-cs"/>
              </a:rPr>
              <a:t>The monetary value is exceptionally high ($</a:t>
            </a:r>
            <a:r>
              <a:rPr lang="en-US" dirty="0">
                <a:solidFill>
                  <a:srgbClr val="000000"/>
                </a:solidFill>
                <a:latin typeface="Helvetica Neue"/>
              </a:rPr>
              <a:t>277,608</a:t>
            </a:r>
            <a:r>
              <a:rPr kumimoji="0" lang="en-US" b="0" i="0" u="none" strike="noStrike" kern="1200" cap="none" spc="0" normalizeH="0" baseline="0" noProof="0" dirty="0">
                <a:ln>
                  <a:noFill/>
                </a:ln>
                <a:solidFill>
                  <a:srgbClr val="000000"/>
                </a:solidFill>
                <a:effectLst/>
                <a:uLnTx/>
                <a:uFillTx/>
                <a:latin typeface="Helvetica Neue"/>
                <a:ea typeface="+mn-ea"/>
                <a:cs typeface="+mn-cs"/>
              </a:rPr>
              <a:t>), suggesting they have a significant lifetime value. Develop personalized loyalty programs, exclusive perks, or premium services to maintain their high spending and enhance their overall satisfaction. Prioritize VIP treatment for this high-value segment. Consider premium services, early access, or personalized experiences to enhance their loyalty further.</a:t>
            </a:r>
          </a:p>
        </p:txBody>
      </p:sp>
    </p:spTree>
    <p:extLst>
      <p:ext uri="{BB962C8B-B14F-4D97-AF65-F5344CB8AC3E}">
        <p14:creationId xmlns:p14="http://schemas.microsoft.com/office/powerpoint/2010/main" val="163826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FB146D-ED98-B6F2-68FD-2E1228C7CCA5}"/>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solidFill>
                <a:effectLst/>
                <a:latin typeface="Helvetica Neue"/>
              </a:rPr>
              <a:t>4. </a:t>
            </a:r>
            <a:r>
              <a:rPr lang="en-US" sz="2400" b="1" i="0" dirty="0">
                <a:solidFill>
                  <a:schemeClr val="bg1"/>
                </a:solidFill>
                <a:effectLst/>
                <a:latin typeface="Helvetica Neue"/>
              </a:rPr>
              <a:t>Enhanced Customer Communication:</a:t>
            </a:r>
            <a:br>
              <a:rPr lang="en-US" sz="2400" b="1" i="0" dirty="0">
                <a:solidFill>
                  <a:schemeClr val="bg1"/>
                </a:solidFill>
                <a:effectLst/>
                <a:latin typeface="Helvetica Neue"/>
              </a:rPr>
            </a:br>
            <a:endParaRPr lang="en-CA" dirty="0">
              <a:solidFill>
                <a:schemeClr val="bg1"/>
              </a:solidFill>
            </a:endParaRPr>
          </a:p>
        </p:txBody>
      </p:sp>
      <p:sp>
        <p:nvSpPr>
          <p:cNvPr id="5" name="TextBox 4">
            <a:extLst>
              <a:ext uri="{FF2B5EF4-FFF2-40B4-BE49-F238E27FC236}">
                <a16:creationId xmlns:a16="http://schemas.microsoft.com/office/drawing/2014/main" id="{A01D9152-F52C-2B12-8214-ABA037E70E47}"/>
              </a:ext>
            </a:extLst>
          </p:cNvPr>
          <p:cNvSpPr txBox="1"/>
          <p:nvPr/>
        </p:nvSpPr>
        <p:spPr>
          <a:xfrm>
            <a:off x="228600" y="898386"/>
            <a:ext cx="8381999" cy="1668405"/>
          </a:xfrm>
          <a:prstGeom prst="rect">
            <a:avLst/>
          </a:prstGeom>
          <a:noFill/>
        </p:spPr>
        <p:txBody>
          <a:bodyPr wrap="square">
            <a:spAutoFit/>
          </a:bodyPr>
          <a:lstStyle/>
          <a:p>
            <a:pPr marL="0" indent="0" algn="l">
              <a:lnSpc>
                <a:spcPct val="200000"/>
              </a:lnSpc>
              <a:buNone/>
            </a:pPr>
            <a:r>
              <a:rPr lang="en-US" sz="1800" b="0" i="0" dirty="0">
                <a:solidFill>
                  <a:srgbClr val="000000"/>
                </a:solidFill>
                <a:effectLst/>
                <a:latin typeface="Helvetica Neue"/>
              </a:rPr>
              <a:t>Utilize customer segments to craft targeted and personalized communication strategies. Tailor marketing messages, promotions, and product recommendations based on the preferences and behaviors of each segment.</a:t>
            </a:r>
          </a:p>
        </p:txBody>
      </p:sp>
    </p:spTree>
    <p:extLst>
      <p:ext uri="{BB962C8B-B14F-4D97-AF65-F5344CB8AC3E}">
        <p14:creationId xmlns:p14="http://schemas.microsoft.com/office/powerpoint/2010/main" val="2557681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FB146D-ED98-B6F2-68FD-2E1228C7CCA5}"/>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i="0" dirty="0">
                <a:solidFill>
                  <a:schemeClr val="bg1"/>
                </a:solidFill>
                <a:effectLst/>
                <a:latin typeface="Helvetica Neue"/>
              </a:rPr>
              <a:t>5. Continuous Monitoring and Adaptation:</a:t>
            </a:r>
            <a:br>
              <a:rPr lang="en-US" sz="2400" b="1" i="0" dirty="0">
                <a:solidFill>
                  <a:schemeClr val="bg1"/>
                </a:solidFill>
                <a:effectLst/>
                <a:latin typeface="Helvetica Neue"/>
              </a:rPr>
            </a:br>
            <a:endParaRPr lang="en-CA" dirty="0">
              <a:solidFill>
                <a:schemeClr val="bg1"/>
              </a:solidFill>
            </a:endParaRPr>
          </a:p>
        </p:txBody>
      </p:sp>
      <p:sp>
        <p:nvSpPr>
          <p:cNvPr id="5" name="TextBox 4">
            <a:extLst>
              <a:ext uri="{FF2B5EF4-FFF2-40B4-BE49-F238E27FC236}">
                <a16:creationId xmlns:a16="http://schemas.microsoft.com/office/drawing/2014/main" id="{A01D9152-F52C-2B12-8214-ABA037E70E47}"/>
              </a:ext>
            </a:extLst>
          </p:cNvPr>
          <p:cNvSpPr txBox="1"/>
          <p:nvPr/>
        </p:nvSpPr>
        <p:spPr>
          <a:xfrm>
            <a:off x="228600" y="898386"/>
            <a:ext cx="8763000" cy="2776401"/>
          </a:xfrm>
          <a:prstGeom prst="rect">
            <a:avLst/>
          </a:prstGeom>
          <a:noFill/>
        </p:spPr>
        <p:txBody>
          <a:bodyPr wrap="square">
            <a:spAutoFit/>
          </a:bodyPr>
          <a:lstStyle/>
          <a:p>
            <a:pPr marL="0" indent="0" algn="l">
              <a:lnSpc>
                <a:spcPct val="200000"/>
              </a:lnSpc>
              <a:buNone/>
            </a:pPr>
            <a:r>
              <a:rPr lang="en-US" sz="1800" b="0" i="0" dirty="0">
                <a:solidFill>
                  <a:srgbClr val="000000"/>
                </a:solidFill>
                <a:effectLst/>
                <a:latin typeface="Helvetica Neue"/>
              </a:rPr>
              <a:t>Regularly analyze customer segments and adapt strategies based on evolving trends. Stay agile to respond to changes in customer behavior and market dynamics.</a:t>
            </a:r>
          </a:p>
          <a:p>
            <a:pPr marL="0" indent="0" algn="l">
              <a:lnSpc>
                <a:spcPct val="200000"/>
              </a:lnSpc>
              <a:buNone/>
            </a:pPr>
            <a:r>
              <a:rPr lang="en-US" sz="1800" b="0" i="0" dirty="0">
                <a:solidFill>
                  <a:srgbClr val="000000"/>
                </a:solidFill>
                <a:effectLst/>
                <a:latin typeface="Helvetica Neue"/>
              </a:rPr>
              <a:t>By implementing these recommendations, our company can optimize customer engagement, drive sales, and maintain a competitive edge in the e-commerce industry.</a:t>
            </a:r>
          </a:p>
        </p:txBody>
      </p:sp>
    </p:spTree>
    <p:extLst>
      <p:ext uri="{BB962C8B-B14F-4D97-AF65-F5344CB8AC3E}">
        <p14:creationId xmlns:p14="http://schemas.microsoft.com/office/powerpoint/2010/main" val="2136959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6067" y="4998834"/>
            <a:ext cx="4247515" cy="121285"/>
          </a:xfrm>
          <a:prstGeom prst="rect">
            <a:avLst/>
          </a:prstGeom>
        </p:spPr>
        <p:txBody>
          <a:bodyPr vert="horz" wrap="square" lIns="0" tIns="635" rIns="0" bIns="0" rtlCol="0">
            <a:spAutoFit/>
          </a:bodyPr>
          <a:lstStyle/>
          <a:p>
            <a:pPr>
              <a:lnSpc>
                <a:spcPct val="100000"/>
              </a:lnSpc>
              <a:spcBef>
                <a:spcPts val="5"/>
              </a:spcBef>
            </a:pPr>
            <a:r>
              <a:rPr sz="700" b="1" spc="-10" dirty="0">
                <a:solidFill>
                  <a:srgbClr val="424242"/>
                </a:solidFill>
                <a:latin typeface="Arial"/>
                <a:cs typeface="Arial"/>
              </a:rPr>
              <a:t>Proprietary </a:t>
            </a:r>
            <a:r>
              <a:rPr sz="700" b="1" spc="-15" dirty="0">
                <a:solidFill>
                  <a:srgbClr val="424242"/>
                </a:solidFill>
                <a:latin typeface="Arial"/>
                <a:cs typeface="Arial"/>
              </a:rPr>
              <a:t>content. </a:t>
            </a:r>
            <a:r>
              <a:rPr sz="700" b="1" spc="50" dirty="0">
                <a:solidFill>
                  <a:srgbClr val="424242"/>
                </a:solidFill>
                <a:latin typeface="Arial"/>
                <a:cs typeface="Arial"/>
              </a:rPr>
              <a:t>© </a:t>
            </a:r>
            <a:r>
              <a:rPr sz="700" b="1" spc="-10" dirty="0">
                <a:solidFill>
                  <a:srgbClr val="424242"/>
                </a:solidFill>
                <a:latin typeface="Arial"/>
                <a:cs typeface="Arial"/>
              </a:rPr>
              <a:t>Great </a:t>
            </a:r>
            <a:r>
              <a:rPr sz="700" b="1" spc="-20" dirty="0">
                <a:solidFill>
                  <a:srgbClr val="424242"/>
                </a:solidFill>
                <a:latin typeface="Arial"/>
                <a:cs typeface="Arial"/>
              </a:rPr>
              <a:t>Learning. </a:t>
            </a:r>
            <a:r>
              <a:rPr sz="700" b="1" spc="-10" dirty="0">
                <a:solidFill>
                  <a:srgbClr val="424242"/>
                </a:solidFill>
                <a:latin typeface="Arial"/>
                <a:cs typeface="Arial"/>
              </a:rPr>
              <a:t>All </a:t>
            </a:r>
            <a:r>
              <a:rPr sz="700" b="1" spc="-15" dirty="0">
                <a:solidFill>
                  <a:srgbClr val="424242"/>
                </a:solidFill>
                <a:latin typeface="Arial"/>
                <a:cs typeface="Arial"/>
              </a:rPr>
              <a:t>Rights </a:t>
            </a:r>
            <a:r>
              <a:rPr sz="700" b="1" spc="-20" dirty="0">
                <a:solidFill>
                  <a:srgbClr val="424242"/>
                </a:solidFill>
                <a:latin typeface="Arial"/>
                <a:cs typeface="Arial"/>
              </a:rPr>
              <a:t>Reserved. </a:t>
            </a:r>
            <a:r>
              <a:rPr sz="700" b="1" spc="-10" dirty="0">
                <a:solidFill>
                  <a:srgbClr val="424242"/>
                </a:solidFill>
                <a:latin typeface="Arial"/>
                <a:cs typeface="Arial"/>
              </a:rPr>
              <a:t>Unauthorized </a:t>
            </a:r>
            <a:r>
              <a:rPr sz="700" b="1" spc="-30" dirty="0">
                <a:solidFill>
                  <a:srgbClr val="424242"/>
                </a:solidFill>
                <a:latin typeface="Arial"/>
                <a:cs typeface="Arial"/>
              </a:rPr>
              <a:t>use </a:t>
            </a:r>
            <a:r>
              <a:rPr sz="700" b="1" spc="-15" dirty="0">
                <a:solidFill>
                  <a:srgbClr val="424242"/>
                </a:solidFill>
                <a:latin typeface="Arial"/>
                <a:cs typeface="Arial"/>
              </a:rPr>
              <a:t>or distribution</a:t>
            </a:r>
            <a:r>
              <a:rPr sz="700" b="1" spc="160" dirty="0">
                <a:solidFill>
                  <a:srgbClr val="424242"/>
                </a:solidFill>
                <a:latin typeface="Arial"/>
                <a:cs typeface="Arial"/>
              </a:rPr>
              <a:t> </a:t>
            </a:r>
            <a:r>
              <a:rPr sz="700" b="1" spc="-15" dirty="0">
                <a:solidFill>
                  <a:srgbClr val="424242"/>
                </a:solidFill>
                <a:latin typeface="Arial"/>
                <a:cs typeface="Arial"/>
              </a:rPr>
              <a:t>prohibited.</a:t>
            </a:r>
            <a:endParaRPr sz="700">
              <a:latin typeface="Arial"/>
              <a:cs typeface="Arial"/>
            </a:endParaRPr>
          </a:p>
        </p:txBody>
      </p:sp>
      <p:sp>
        <p:nvSpPr>
          <p:cNvPr id="4" name="object 4"/>
          <p:cNvSpPr/>
          <p:nvPr/>
        </p:nvSpPr>
        <p:spPr>
          <a:xfrm>
            <a:off x="0" y="0"/>
            <a:ext cx="9143980" cy="514346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757515" y="4867964"/>
            <a:ext cx="147320" cy="147320"/>
          </a:xfrm>
          <a:prstGeom prst="rect">
            <a:avLst/>
          </a:prstGeom>
        </p:spPr>
        <p:txBody>
          <a:bodyPr vert="horz" wrap="square" lIns="0" tIns="12700" rIns="0" bIns="0" rtlCol="0">
            <a:spAutoFit/>
          </a:bodyPr>
          <a:lstStyle/>
          <a:p>
            <a:pPr marL="12700">
              <a:lnSpc>
                <a:spcPct val="100000"/>
              </a:lnSpc>
              <a:spcBef>
                <a:spcPts val="100"/>
              </a:spcBef>
            </a:pPr>
            <a:r>
              <a:rPr sz="800" b="1" spc="35" dirty="0">
                <a:solidFill>
                  <a:srgbClr val="424242"/>
                </a:solidFill>
                <a:latin typeface="Arial"/>
                <a:cs typeface="Arial"/>
              </a:rPr>
              <a:t>16</a:t>
            </a:r>
            <a:endParaRPr sz="800">
              <a:latin typeface="Arial"/>
              <a:cs typeface="Arial"/>
            </a:endParaRPr>
          </a:p>
        </p:txBody>
      </p:sp>
      <p:sp>
        <p:nvSpPr>
          <p:cNvPr id="8" name="TextBox 7"/>
          <p:cNvSpPr txBox="1"/>
          <p:nvPr/>
        </p:nvSpPr>
        <p:spPr>
          <a:xfrm>
            <a:off x="2514600" y="2217217"/>
            <a:ext cx="2666999" cy="769441"/>
          </a:xfrm>
          <a:prstGeom prst="rect">
            <a:avLst/>
          </a:prstGeom>
          <a:noFill/>
        </p:spPr>
        <p:txBody>
          <a:bodyPr wrap="square" rtlCol="0">
            <a:spAutoFit/>
          </a:bodyPr>
          <a:lstStyle/>
          <a:p>
            <a:r>
              <a:rPr lang="en-US" sz="4400" dirty="0">
                <a:solidFill>
                  <a:srgbClr val="FFC000"/>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16C1E-0B9C-AB70-A0AB-A921A7C50F3B}"/>
              </a:ext>
            </a:extLst>
          </p:cNvPr>
          <p:cNvSpPr>
            <a:spLocks noGrp="1"/>
          </p:cNvSpPr>
          <p:nvPr>
            <p:ph type="body" idx="1"/>
          </p:nvPr>
        </p:nvSpPr>
        <p:spPr>
          <a:xfrm>
            <a:off x="152400" y="57150"/>
            <a:ext cx="8716024" cy="5728941"/>
          </a:xfrm>
        </p:spPr>
        <p:txBody>
          <a:bodyPr/>
          <a:lstStyle/>
          <a:p>
            <a:r>
              <a:rPr kumimoji="0" lang="en-CA" sz="2800" b="0" i="0" u="none" strike="noStrike" kern="1200" cap="none" spc="0" normalizeH="0" baseline="0" noProof="0" dirty="0">
                <a:ln>
                  <a:noFill/>
                </a:ln>
                <a:solidFill>
                  <a:srgbClr val="543E34"/>
                </a:solidFill>
                <a:effectLst/>
                <a:uLnTx/>
                <a:uFillTx/>
                <a:latin typeface="Sagona Book"/>
                <a:ea typeface="+mj-ea"/>
                <a:cs typeface="Arial"/>
              </a:rPr>
              <a:t>2. </a:t>
            </a:r>
            <a:r>
              <a:rPr lang="en-CA" sz="2800" kern="1200" dirty="0">
                <a:solidFill>
                  <a:srgbClr val="543E34"/>
                </a:solidFill>
                <a:latin typeface="Sagona Book"/>
                <a:ea typeface="+mj-ea"/>
                <a:cs typeface="Arial"/>
              </a:rPr>
              <a:t>CONTEXT</a:t>
            </a:r>
            <a:endParaRPr kumimoji="0" lang="en-CA" sz="2800" b="0" i="0" u="none" strike="noStrike" kern="1200" cap="none" spc="0" normalizeH="0" baseline="0" noProof="0" dirty="0">
              <a:ln>
                <a:noFill/>
              </a:ln>
              <a:solidFill>
                <a:srgbClr val="543E34"/>
              </a:solidFill>
              <a:effectLst/>
              <a:uLnTx/>
              <a:uFillTx/>
              <a:latin typeface="Sagona Book"/>
              <a:ea typeface="+mj-ea"/>
              <a:cs typeface="Arial"/>
            </a:endParaRPr>
          </a:p>
          <a:p>
            <a:endParaRPr lang="en-GB" sz="2400" b="0" i="0" dirty="0">
              <a:solidFill>
                <a:srgbClr val="374151"/>
              </a:solidFill>
              <a:effectLst/>
              <a:latin typeface="Söhne"/>
            </a:endParaRPr>
          </a:p>
          <a:p>
            <a:pPr>
              <a:lnSpc>
                <a:spcPct val="150000"/>
              </a:lnSpc>
            </a:pPr>
            <a:r>
              <a:rPr lang="en-GB" sz="2400" b="0" i="0" dirty="0">
                <a:solidFill>
                  <a:srgbClr val="374151"/>
                </a:solidFill>
                <a:effectLst/>
                <a:latin typeface="Söhne"/>
              </a:rPr>
              <a:t>The project scope involves </a:t>
            </a:r>
            <a:r>
              <a:rPr lang="en-GB" sz="2400" b="0" i="0" dirty="0" err="1">
                <a:solidFill>
                  <a:srgbClr val="374151"/>
                </a:solidFill>
                <a:effectLst/>
                <a:latin typeface="Söhne"/>
              </a:rPr>
              <a:t>analyzing</a:t>
            </a:r>
            <a:r>
              <a:rPr lang="en-GB" sz="2400" b="0" i="0" dirty="0">
                <a:solidFill>
                  <a:srgbClr val="374151"/>
                </a:solidFill>
                <a:effectLst/>
                <a:latin typeface="Söhne"/>
              </a:rPr>
              <a:t> various facets of customer data, such as purchase history, demographics, and interaction patterns. The goal is to create an advanced customer segmentation model capable of identifying meaningful customer segments. This segmentation model will empower businesses to tailor their offerings, enhance customer engagement, and execute targeted marketing campaigns, ultimately leading to more impactful results.</a:t>
            </a:r>
            <a:br>
              <a:rPr kumimoji="0" lang="en-CA" sz="2400" b="0" i="0" u="none" strike="noStrike" kern="1200" cap="none" spc="0" normalizeH="0" baseline="0" noProof="0" dirty="0">
                <a:ln>
                  <a:noFill/>
                </a:ln>
                <a:solidFill>
                  <a:srgbClr val="543E34"/>
                </a:solidFill>
                <a:effectLst/>
                <a:uLnTx/>
                <a:uFillTx/>
                <a:latin typeface="Sagona Book"/>
                <a:ea typeface="+mj-ea"/>
                <a:cs typeface="Arial"/>
              </a:rPr>
            </a:br>
            <a:br>
              <a:rPr kumimoji="0" lang="en-CA" sz="2400" b="0" i="0" u="none" strike="noStrike" kern="1200" cap="none" spc="0" normalizeH="0" baseline="0" noProof="0" dirty="0">
                <a:ln>
                  <a:noFill/>
                </a:ln>
                <a:solidFill>
                  <a:srgbClr val="543E34"/>
                </a:solidFill>
                <a:effectLst/>
                <a:uLnTx/>
                <a:uFillTx/>
                <a:latin typeface="Sagona Book"/>
                <a:ea typeface="+mj-ea"/>
                <a:cs typeface="Arial"/>
              </a:rPr>
            </a:br>
            <a:r>
              <a:rPr kumimoji="0" lang="en-GB" sz="2400" b="0" i="0" u="none" strike="noStrike" kern="0" cap="none" spc="0" normalizeH="0" baseline="0" noProof="0" dirty="0">
                <a:ln>
                  <a:noFill/>
                </a:ln>
                <a:solidFill>
                  <a:srgbClr val="3D85C6"/>
                </a:solidFill>
                <a:effectLst/>
                <a:uLnTx/>
                <a:uFillTx/>
                <a:latin typeface="-apple-system"/>
                <a:ea typeface="+mj-ea"/>
                <a:cs typeface="Arial"/>
              </a:rPr>
              <a:t> </a:t>
            </a:r>
            <a:endParaRPr lang="en-CA" sz="2400" dirty="0"/>
          </a:p>
        </p:txBody>
      </p:sp>
      <p:sp>
        <p:nvSpPr>
          <p:cNvPr id="2" name="Rectangle 1">
            <a:extLst>
              <a:ext uri="{FF2B5EF4-FFF2-40B4-BE49-F238E27FC236}">
                <a16:creationId xmlns:a16="http://schemas.microsoft.com/office/drawing/2014/main" id="{D7958834-80FC-BA50-244D-BE139EF45361}"/>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 PROJECT SCOPE</a:t>
            </a:r>
          </a:p>
        </p:txBody>
      </p:sp>
    </p:spTree>
    <p:extLst>
      <p:ext uri="{BB962C8B-B14F-4D97-AF65-F5344CB8AC3E}">
        <p14:creationId xmlns:p14="http://schemas.microsoft.com/office/powerpoint/2010/main" val="94575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A5B61-D537-19AE-9851-214198FD4152}"/>
              </a:ext>
            </a:extLst>
          </p:cNvPr>
          <p:cNvSpPr txBox="1"/>
          <p:nvPr/>
        </p:nvSpPr>
        <p:spPr>
          <a:xfrm>
            <a:off x="147536" y="-19050"/>
            <a:ext cx="8991600" cy="413658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2800" dirty="0">
                <a:solidFill>
                  <a:srgbClr val="543E34"/>
                </a:solidFill>
                <a:latin typeface="Sagona Book"/>
                <a:cs typeface="Arial"/>
              </a:rPr>
              <a:t>3</a:t>
            </a:r>
            <a:r>
              <a:rPr kumimoji="0" lang="en-CA" sz="2800" b="0" i="0" u="none" strike="noStrike" kern="1200" cap="none" spc="0" normalizeH="0" baseline="0" noProof="0" dirty="0">
                <a:ln>
                  <a:noFill/>
                </a:ln>
                <a:solidFill>
                  <a:srgbClr val="543E34"/>
                </a:solidFill>
                <a:effectLst/>
                <a:uLnTx/>
                <a:uFillTx/>
                <a:latin typeface="Sagona Book"/>
                <a:ea typeface="+mn-ea"/>
                <a:cs typeface="Arial"/>
              </a:rPr>
              <a:t>. OBJECTIVE</a:t>
            </a:r>
          </a:p>
          <a:p>
            <a:pPr marL="0" marR="0" lvl="0" indent="0" defTabSz="914400" eaLnBrk="1" fontAlgn="auto" latinLnBrk="0" hangingPunct="1">
              <a:lnSpc>
                <a:spcPct val="100000"/>
              </a:lnSpc>
              <a:spcBef>
                <a:spcPts val="0"/>
              </a:spcBef>
              <a:spcAft>
                <a:spcPts val="0"/>
              </a:spcAft>
              <a:buClrTx/>
              <a:buSzTx/>
              <a:buFontTx/>
              <a:buNone/>
              <a:tabLst/>
              <a:defRPr/>
            </a:pPr>
            <a:endParaRPr lang="en-CA" sz="2800" dirty="0">
              <a:solidFill>
                <a:srgbClr val="543E34"/>
              </a:solidFill>
              <a:latin typeface="Sagona Book"/>
              <a:cs typeface="Arial"/>
            </a:endParaRPr>
          </a:p>
          <a:p>
            <a:pPr algn="l">
              <a:lnSpc>
                <a:spcPct val="150000"/>
              </a:lnSpc>
            </a:pPr>
            <a:r>
              <a:rPr lang="en-GB" sz="2000" b="0" i="0" dirty="0">
                <a:effectLst/>
                <a:latin typeface="-apple-system"/>
              </a:rPr>
              <a:t>The main goal of the project is to develop an innovative Customer Segmentation system that surpasses traditional demographic classifications. Through the integration of machine learning algorithms, the system aims to </a:t>
            </a:r>
            <a:r>
              <a:rPr lang="en-GB" sz="2000" b="0" i="0" dirty="0" err="1">
                <a:effectLst/>
                <a:latin typeface="-apple-system"/>
              </a:rPr>
              <a:t>analyze</a:t>
            </a:r>
            <a:r>
              <a:rPr lang="en-GB" sz="2000" b="0" i="0" dirty="0">
                <a:effectLst/>
                <a:latin typeface="-apple-system"/>
              </a:rPr>
              <a:t> diverse data points to identify nuanced customer segments. The ultimate objective is to enable businesses to customize their products, services, and marketing strategies according to specific customer needs. This approach is designed to foster stronger customer relationships and contribute to overall business success.</a:t>
            </a:r>
            <a:endParaRPr kumimoji="0" lang="en-CA" sz="2800" b="0" i="0" u="none" strike="noStrike" kern="1200" cap="none" spc="0" normalizeH="0" baseline="0" noProof="0" dirty="0">
              <a:ln>
                <a:noFill/>
              </a:ln>
              <a:solidFill>
                <a:srgbClr val="543E34"/>
              </a:solidFill>
              <a:effectLst/>
              <a:uLnTx/>
              <a:uFillTx/>
              <a:latin typeface="Sagona Book"/>
              <a:ea typeface="+mn-ea"/>
              <a:cs typeface="Arial"/>
            </a:endParaRPr>
          </a:p>
        </p:txBody>
      </p:sp>
      <p:sp>
        <p:nvSpPr>
          <p:cNvPr id="2" name="Rectangle: Rounded Corners 1">
            <a:extLst>
              <a:ext uri="{FF2B5EF4-FFF2-40B4-BE49-F238E27FC236}">
                <a16:creationId xmlns:a16="http://schemas.microsoft.com/office/drawing/2014/main" id="{3ABB3764-C2F5-34F7-A056-BFFC921B28CB}"/>
              </a:ext>
            </a:extLst>
          </p:cNvPr>
          <p:cNvSpPr/>
          <p:nvPr/>
        </p:nvSpPr>
        <p:spPr>
          <a:xfrm>
            <a:off x="0" y="0"/>
            <a:ext cx="9144000" cy="8953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PROJECT OBJECTIVE</a:t>
            </a:r>
          </a:p>
        </p:txBody>
      </p:sp>
    </p:spTree>
    <p:extLst>
      <p:ext uri="{BB962C8B-B14F-4D97-AF65-F5344CB8AC3E}">
        <p14:creationId xmlns:p14="http://schemas.microsoft.com/office/powerpoint/2010/main" val="63583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4AAD6-9F1B-7FB4-A40C-7B457F18995F}"/>
              </a:ext>
            </a:extLst>
          </p:cNvPr>
          <p:cNvSpPr txBox="1"/>
          <p:nvPr/>
        </p:nvSpPr>
        <p:spPr>
          <a:xfrm>
            <a:off x="76200" y="-722165"/>
            <a:ext cx="8991600"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pple-system"/>
                <a:ea typeface="+mn-ea"/>
                <a:cs typeface="+mn-cs"/>
              </a:rPr>
              <a:t>  </a:t>
            </a:r>
            <a:r>
              <a:rPr kumimoji="0" lang="en-GB" sz="3200" b="0" i="0" u="none" strike="noStrike" kern="1200" cap="none" spc="0" normalizeH="0" baseline="0" noProof="0" dirty="0">
                <a:ln>
                  <a:noFill/>
                </a:ln>
                <a:solidFill>
                  <a:prstClr val="black"/>
                </a:solidFill>
                <a:effectLst/>
                <a:uLnTx/>
                <a:uFillTx/>
                <a:latin typeface="-apple-system"/>
                <a:ea typeface="+mn-ea"/>
                <a:cs typeface="+mn-cs"/>
              </a:rPr>
              <a:t>4.   </a:t>
            </a:r>
            <a:r>
              <a:rPr kumimoji="0" lang="en-GB" sz="2400" b="0" i="0" u="none" strike="noStrike" kern="1200" cap="none" spc="0" normalizeH="0" baseline="0" noProof="0" dirty="0">
                <a:ln>
                  <a:noFill/>
                </a:ln>
                <a:solidFill>
                  <a:prstClr val="black"/>
                </a:solidFill>
                <a:effectLst/>
                <a:uLnTx/>
                <a:uFillTx/>
                <a:latin typeface="-apple-system"/>
                <a:ea typeface="+mn-ea"/>
                <a:cs typeface="+mn-cs"/>
              </a:rPr>
              <a:t>DATA DICTIONARY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pPr algn="l">
              <a:buFont typeface="+mj-lt"/>
              <a:buAutoNum type="arabicPeriod"/>
            </a:pPr>
            <a:r>
              <a:rPr lang="en-GB" sz="1600" dirty="0">
                <a:latin typeface="-apple-system"/>
              </a:rPr>
              <a:t>Category – The category of goods</a:t>
            </a:r>
            <a:endParaRPr lang="en-GB" sz="1600" b="0" i="0" dirty="0">
              <a:effectLst/>
              <a:latin typeface="-apple-system"/>
            </a:endParaRPr>
          </a:p>
          <a:p>
            <a:pPr algn="l">
              <a:buFont typeface="+mj-lt"/>
              <a:buAutoNum type="arabicPeriod"/>
            </a:pPr>
            <a:r>
              <a:rPr lang="en-GB" sz="1600" dirty="0">
                <a:latin typeface="-apple-system"/>
              </a:rPr>
              <a:t>City – The city where customers are ordering from</a:t>
            </a:r>
            <a:endParaRPr lang="en-GB" sz="1600" b="0" i="0" dirty="0">
              <a:effectLst/>
              <a:latin typeface="-apple-system"/>
            </a:endParaRPr>
          </a:p>
          <a:p>
            <a:pPr algn="l">
              <a:buFont typeface="+mj-lt"/>
              <a:buAutoNum type="arabicPeriod"/>
            </a:pPr>
            <a:r>
              <a:rPr lang="en-GB" sz="1600" dirty="0">
                <a:latin typeface="-apple-system"/>
              </a:rPr>
              <a:t>County – The county where customers are ordering from</a:t>
            </a:r>
            <a:endParaRPr lang="en-GB" sz="1600" b="0" i="0" dirty="0">
              <a:effectLst/>
              <a:latin typeface="-apple-system"/>
            </a:endParaRPr>
          </a:p>
          <a:p>
            <a:pPr algn="l">
              <a:buFont typeface="+mj-lt"/>
              <a:buAutoNum type="arabicPeriod"/>
            </a:pPr>
            <a:r>
              <a:rPr lang="en-GB" sz="1600" dirty="0">
                <a:latin typeface="-apple-system"/>
              </a:rPr>
              <a:t>Cust Id - </a:t>
            </a:r>
            <a:r>
              <a:rPr lang="en-GB" sz="1600" b="0" i="0" dirty="0">
                <a:effectLst/>
                <a:latin typeface="-apple-system"/>
              </a:rPr>
              <a:t> </a:t>
            </a:r>
            <a:r>
              <a:rPr lang="en-GB" sz="1600" b="0" i="0" dirty="0" err="1">
                <a:effectLst/>
                <a:latin typeface="-apple-system"/>
              </a:rPr>
              <a:t>CustomerID</a:t>
            </a:r>
            <a:endParaRPr lang="en-GB" sz="1600" b="0" i="0" dirty="0">
              <a:effectLst/>
              <a:latin typeface="-apple-system"/>
            </a:endParaRPr>
          </a:p>
          <a:p>
            <a:pPr algn="l">
              <a:buFont typeface="+mj-lt"/>
              <a:buAutoNum type="arabicPeriod"/>
            </a:pPr>
            <a:r>
              <a:rPr lang="en-GB" sz="1600" dirty="0">
                <a:latin typeface="-apple-system"/>
              </a:rPr>
              <a:t>Customer Since – The date when the customer first order.</a:t>
            </a:r>
            <a:endParaRPr lang="en-GB" sz="1600" b="0" i="0" dirty="0">
              <a:effectLst/>
              <a:latin typeface="-apple-system"/>
            </a:endParaRPr>
          </a:p>
          <a:p>
            <a:pPr algn="l">
              <a:buFont typeface="+mj-lt"/>
              <a:buAutoNum type="arabicPeriod"/>
            </a:pPr>
            <a:r>
              <a:rPr lang="en-GB" sz="1600" dirty="0">
                <a:latin typeface="-apple-system"/>
              </a:rPr>
              <a:t>Date of order – The date when the customer placed an order.</a:t>
            </a:r>
            <a:endParaRPr lang="en-GB" sz="1600" b="0" i="0" dirty="0">
              <a:effectLst/>
              <a:latin typeface="-apple-system"/>
            </a:endParaRPr>
          </a:p>
          <a:p>
            <a:pPr algn="l">
              <a:buFont typeface="+mj-lt"/>
              <a:buAutoNum type="arabicPeriod"/>
            </a:pPr>
            <a:r>
              <a:rPr lang="en-GB" sz="1600" dirty="0">
                <a:latin typeface="-apple-system"/>
              </a:rPr>
              <a:t>Full Name – Customer full name</a:t>
            </a:r>
            <a:endParaRPr lang="en-GB" sz="1600" b="0" i="0" dirty="0">
              <a:effectLst/>
              <a:latin typeface="-apple-system"/>
            </a:endParaRPr>
          </a:p>
          <a:p>
            <a:pPr algn="l">
              <a:buFont typeface="+mj-lt"/>
              <a:buAutoNum type="arabicPeriod"/>
            </a:pPr>
            <a:r>
              <a:rPr lang="en-GB" sz="1600" dirty="0">
                <a:latin typeface="-apple-system"/>
              </a:rPr>
              <a:t>Gender – (Male, Female)</a:t>
            </a:r>
            <a:endParaRPr lang="en-GB" sz="1600" b="0" i="0" dirty="0">
              <a:effectLst/>
              <a:latin typeface="-apple-system"/>
            </a:endParaRPr>
          </a:p>
          <a:p>
            <a:pPr algn="l">
              <a:buFont typeface="+mj-lt"/>
              <a:buAutoNum type="arabicPeriod"/>
            </a:pPr>
            <a:r>
              <a:rPr lang="en-GB" sz="1600" dirty="0">
                <a:latin typeface="-apple-system"/>
              </a:rPr>
              <a:t>Item Id – Item ID</a:t>
            </a:r>
            <a:endParaRPr lang="en-GB" sz="1600" b="0" i="0" dirty="0">
              <a:effectLst/>
              <a:latin typeface="-apple-system"/>
            </a:endParaRPr>
          </a:p>
          <a:p>
            <a:pPr algn="l">
              <a:buFont typeface="+mj-lt"/>
              <a:buAutoNum type="arabicPeriod"/>
            </a:pPr>
            <a:r>
              <a:rPr lang="en-GB" sz="1600" dirty="0">
                <a:latin typeface="-apple-system"/>
              </a:rPr>
              <a:t>Order Id – Order ID</a:t>
            </a:r>
            <a:endParaRPr lang="en-GB" sz="1600" b="0" i="0" dirty="0">
              <a:effectLst/>
              <a:latin typeface="-apple-system"/>
            </a:endParaRPr>
          </a:p>
          <a:p>
            <a:pPr algn="l">
              <a:buFont typeface="+mj-lt"/>
              <a:buAutoNum type="arabicPeriod"/>
            </a:pPr>
            <a:r>
              <a:rPr lang="en-GB" sz="1600" dirty="0">
                <a:latin typeface="-apple-system"/>
              </a:rPr>
              <a:t>Payment method – The payment platform the customer used.</a:t>
            </a:r>
            <a:endParaRPr lang="en-GB" sz="1600" b="0" i="0" dirty="0">
              <a:effectLst/>
              <a:latin typeface="-apple-system"/>
            </a:endParaRPr>
          </a:p>
          <a:p>
            <a:pPr algn="l">
              <a:buFont typeface="+mj-lt"/>
              <a:buAutoNum type="arabicPeriod"/>
            </a:pPr>
            <a:r>
              <a:rPr lang="en-GB" sz="1600" dirty="0">
                <a:latin typeface="-apple-system"/>
              </a:rPr>
              <a:t>Place Name-</a:t>
            </a:r>
            <a:r>
              <a:rPr lang="en-GB" sz="1600" b="0" i="0" dirty="0">
                <a:effectLst/>
                <a:latin typeface="-apple-system"/>
              </a:rPr>
              <a:t> The exact location where the customer are ordering from</a:t>
            </a:r>
          </a:p>
          <a:p>
            <a:pPr algn="l">
              <a:buFont typeface="+mj-lt"/>
              <a:buAutoNum type="arabicPeriod"/>
            </a:pPr>
            <a:r>
              <a:rPr lang="en-GB" sz="1600" dirty="0">
                <a:latin typeface="-apple-system"/>
              </a:rPr>
              <a:t>State- The state where the customers are ordering from</a:t>
            </a:r>
          </a:p>
          <a:p>
            <a:pPr algn="l">
              <a:buFont typeface="+mj-lt"/>
              <a:buAutoNum type="arabicPeriod"/>
            </a:pPr>
            <a:r>
              <a:rPr lang="en-GB" sz="1600" b="0" i="0" dirty="0">
                <a:effectLst/>
                <a:latin typeface="-apple-system"/>
              </a:rPr>
              <a:t>User Name – The customer’s username</a:t>
            </a:r>
          </a:p>
          <a:p>
            <a:pPr algn="l">
              <a:buFont typeface="+mj-lt"/>
              <a:buAutoNum type="arabicPeriod"/>
            </a:pPr>
            <a:r>
              <a:rPr lang="en-GB" sz="1600" dirty="0">
                <a:latin typeface="-apple-system"/>
              </a:rPr>
              <a:t> Zip – Customer’s zip code</a:t>
            </a:r>
          </a:p>
          <a:p>
            <a:pPr algn="l">
              <a:buFont typeface="+mj-lt"/>
              <a:buAutoNum type="arabicPeriod"/>
            </a:pPr>
            <a:r>
              <a:rPr lang="en-GB" sz="1600" b="0" i="0" dirty="0">
                <a:effectLst/>
                <a:latin typeface="-apple-system"/>
              </a:rPr>
              <a:t>Qty ordered – The quantity of goods ordered.</a:t>
            </a:r>
          </a:p>
          <a:p>
            <a:pPr algn="l">
              <a:buFont typeface="+mj-lt"/>
              <a:buAutoNum type="arabicPeriod"/>
            </a:pPr>
            <a:r>
              <a:rPr lang="en-GB" sz="1600" dirty="0">
                <a:latin typeface="-apple-system"/>
              </a:rPr>
              <a:t>Total- Total amount paid by customer</a:t>
            </a:r>
            <a:endParaRPr lang="en-GB" sz="1600"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p:txBody>
      </p:sp>
      <p:sp>
        <p:nvSpPr>
          <p:cNvPr id="2" name="Rectangle 1">
            <a:extLst>
              <a:ext uri="{FF2B5EF4-FFF2-40B4-BE49-F238E27FC236}">
                <a16:creationId xmlns:a16="http://schemas.microsoft.com/office/drawing/2014/main" id="{4B65F765-B2BC-798A-7A4D-A96469ADDE09}"/>
              </a:ext>
            </a:extLst>
          </p:cNvPr>
          <p:cNvSpPr/>
          <p:nvPr/>
        </p:nvSpPr>
        <p:spPr>
          <a:xfrm>
            <a:off x="17834" y="17910"/>
            <a:ext cx="9144000" cy="648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DATA DICTIONARY</a:t>
            </a:r>
          </a:p>
        </p:txBody>
      </p:sp>
    </p:spTree>
    <p:extLst>
      <p:ext uri="{BB962C8B-B14F-4D97-AF65-F5344CB8AC3E}">
        <p14:creationId xmlns:p14="http://schemas.microsoft.com/office/powerpoint/2010/main" val="120461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0F8B7-04FF-2C66-C159-295C8813057E}"/>
              </a:ext>
            </a:extLst>
          </p:cNvPr>
          <p:cNvSpPr txBox="1"/>
          <p:nvPr/>
        </p:nvSpPr>
        <p:spPr>
          <a:xfrm>
            <a:off x="1876425" y="32831"/>
            <a:ext cx="9144000" cy="1538883"/>
          </a:xfrm>
          <a:prstGeom prst="rect">
            <a:avLst/>
          </a:prstGeom>
          <a:noFill/>
        </p:spPr>
        <p:txBody>
          <a:bodyPr wrap="square">
            <a:spAutoFit/>
          </a:bodyPr>
          <a:lstStyle/>
          <a:p>
            <a:pPr algn="ctr"/>
            <a:r>
              <a:rPr lang="en-GB" sz="2000" dirty="0">
                <a:solidFill>
                  <a:prstClr val="black"/>
                </a:solidFill>
                <a:latin typeface="-apple-system"/>
              </a:rPr>
              <a:t>DATA DICTIONARY CONT’</a:t>
            </a:r>
          </a:p>
          <a:p>
            <a:pPr algn="ctr"/>
            <a:endParaRPr lang="en-CA" sz="20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endParaRPr lang="en-CA" dirty="0">
              <a:solidFill>
                <a:prstClr val="black"/>
              </a:solidFill>
              <a:latin typeface="-apple-system"/>
            </a:endParaRPr>
          </a:p>
          <a:p>
            <a:pPr marL="285750" indent="-285750">
              <a:buFont typeface="Wingdings" panose="05000000000000000000" pitchFamily="2" charset="2"/>
              <a:buChar char="Ø"/>
            </a:pPr>
            <a:endParaRPr lang="en-GB" dirty="0">
              <a:solidFill>
                <a:prstClr val="black"/>
              </a:solidFill>
              <a:latin typeface="-apple-system"/>
            </a:endParaRPr>
          </a:p>
        </p:txBody>
      </p:sp>
      <p:sp>
        <p:nvSpPr>
          <p:cNvPr id="2" name="Rectangle 1">
            <a:extLst>
              <a:ext uri="{FF2B5EF4-FFF2-40B4-BE49-F238E27FC236}">
                <a16:creationId xmlns:a16="http://schemas.microsoft.com/office/drawing/2014/main" id="{D93E62EF-53DF-426E-9290-2818E38FE08D}"/>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a:t>
            </a:r>
          </a:p>
        </p:txBody>
      </p:sp>
      <p:pic>
        <p:nvPicPr>
          <p:cNvPr id="1026" name="Picture 2">
            <a:extLst>
              <a:ext uri="{FF2B5EF4-FFF2-40B4-BE49-F238E27FC236}">
                <a16:creationId xmlns:a16="http://schemas.microsoft.com/office/drawing/2014/main" id="{4134A746-162A-1EE3-0580-FBF737B3F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71550"/>
            <a:ext cx="4667250" cy="4052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952365-A18A-3EC8-E8BF-FB0132FCABA9}"/>
              </a:ext>
            </a:extLst>
          </p:cNvPr>
          <p:cNvSpPr txBox="1"/>
          <p:nvPr/>
        </p:nvSpPr>
        <p:spPr>
          <a:xfrm>
            <a:off x="1066800" y="1400598"/>
            <a:ext cx="3048000"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kern="0" cap="none" spc="-45" normalizeH="0" baseline="0" noProof="0" dirty="0">
                <a:ln>
                  <a:noFill/>
                </a:ln>
                <a:solidFill>
                  <a:srgbClr val="424242"/>
                </a:solidFill>
                <a:effectLst/>
                <a:uLnTx/>
                <a:uFillTx/>
                <a:latin typeface="Arial"/>
                <a:ea typeface="+mn-ea"/>
                <a:cs typeface="Arial"/>
              </a:rPr>
              <a:t>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South has the most customer of 36.6% followed by Midwest of 28.7%</a:t>
            </a:r>
            <a:endParaRPr kumimoji="0" lang="en-CA" sz="2000" b="1" i="0" u="none" strike="noStrike" kern="0" cap="none" spc="-45" normalizeH="0" baseline="0" noProof="0" dirty="0">
              <a:ln>
                <a:noFill/>
              </a:ln>
              <a:solidFill>
                <a:srgbClr val="424242"/>
              </a:solidFill>
              <a:effectLst/>
              <a:uLnTx/>
              <a:uFillTx/>
              <a:latin typeface="Arial"/>
              <a:ea typeface="+mn-ea"/>
              <a:cs typeface="Arial"/>
            </a:endParaRPr>
          </a:p>
        </p:txBody>
      </p:sp>
    </p:spTree>
    <p:extLst>
      <p:ext uri="{BB962C8B-B14F-4D97-AF65-F5344CB8AC3E}">
        <p14:creationId xmlns:p14="http://schemas.microsoft.com/office/powerpoint/2010/main" val="413027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915400" cy="1473545"/>
          </a:xfrm>
          <a:prstGeom prst="rect">
            <a:avLst/>
          </a:prstGeom>
        </p:spPr>
        <p:txBody>
          <a:bodyPr vert="horz" wrap="square" lIns="0" tIns="12700" rIns="0" bIns="0" rtlCol="0">
            <a:spAutoFit/>
          </a:bodyPr>
          <a:lstStyle/>
          <a:p>
            <a:pPr marL="12700">
              <a:lnSpc>
                <a:spcPct val="150000"/>
              </a:lnSpc>
              <a:spcBef>
                <a:spcPts val="100"/>
              </a:spcBef>
            </a:pPr>
            <a:r>
              <a:rPr lang="en-CA" sz="2200" spc="-45" dirty="0">
                <a:solidFill>
                  <a:srgbClr val="424242"/>
                </a:solidFill>
              </a:rPr>
              <a:t>5. </a:t>
            </a:r>
            <a:r>
              <a:rPr sz="2200" spc="-45" dirty="0">
                <a:solidFill>
                  <a:srgbClr val="424242"/>
                </a:solidFill>
              </a:rPr>
              <a:t>E</a:t>
            </a:r>
            <a:r>
              <a:rPr lang="en-CA" sz="2200" spc="-45" dirty="0">
                <a:solidFill>
                  <a:srgbClr val="424242"/>
                </a:solidFill>
              </a:rPr>
              <a:t>XPLORATORY DATA ANALYSIS</a:t>
            </a:r>
            <a:r>
              <a:rPr sz="2200" spc="-70" dirty="0">
                <a:solidFill>
                  <a:srgbClr val="424242"/>
                </a:solidFill>
              </a:rPr>
              <a:t> </a:t>
            </a:r>
            <a:br>
              <a:rPr lang="en-US" sz="2200" spc="-25" dirty="0">
                <a:solidFill>
                  <a:srgbClr val="424242"/>
                </a:solidFill>
              </a:rPr>
            </a:br>
            <a:r>
              <a:rPr lang="en-US" sz="2200" spc="-25" dirty="0">
                <a:solidFill>
                  <a:srgbClr val="424242"/>
                </a:solidFill>
              </a:rPr>
              <a:t>                                                                                       </a:t>
            </a:r>
            <a:br>
              <a:rPr lang="en-US" sz="2200" spc="-25" dirty="0">
                <a:solidFill>
                  <a:srgbClr val="424242"/>
                </a:solidFill>
              </a:rPr>
            </a:br>
            <a:r>
              <a:rPr lang="en-US" sz="2200" spc="-25" dirty="0">
                <a:solidFill>
                  <a:srgbClr val="424242"/>
                </a:solidFill>
              </a:rPr>
              <a:t>							</a:t>
            </a:r>
            <a:endParaRPr sz="22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8</a:t>
            </a:fld>
            <a:endParaRPr spc="35" dirty="0"/>
          </a:p>
        </p:txBody>
      </p:sp>
      <p:sp>
        <p:nvSpPr>
          <p:cNvPr id="4" name="TextBox 3">
            <a:extLst>
              <a:ext uri="{FF2B5EF4-FFF2-40B4-BE49-F238E27FC236}">
                <a16:creationId xmlns:a16="http://schemas.microsoft.com/office/drawing/2014/main" id="{F074FDB2-A4DC-FBD2-8022-624BFA2EAFB1}"/>
              </a:ext>
            </a:extLst>
          </p:cNvPr>
          <p:cNvSpPr txBox="1"/>
          <p:nvPr/>
        </p:nvSpPr>
        <p:spPr>
          <a:xfrm>
            <a:off x="228600" y="1230145"/>
            <a:ext cx="4038600" cy="1600438"/>
          </a:xfrm>
          <a:prstGeom prst="rect">
            <a:avLst/>
          </a:prstGeom>
          <a:noFill/>
        </p:spPr>
        <p:txBody>
          <a:bodyPr wrap="square">
            <a:spAutoFit/>
          </a:bodyPr>
          <a:lstStyle/>
          <a:p>
            <a:r>
              <a:rPr lang="en-CA" sz="2200" b="1" kern="0" spc="-45" dirty="0">
                <a:solidFill>
                  <a:srgbClr val="424242"/>
                </a:solidFill>
                <a:latin typeface="Arial"/>
                <a:ea typeface="+mj-ea"/>
                <a:cs typeface="Arial"/>
              </a:rPr>
              <a:t>Observation</a:t>
            </a:r>
          </a:p>
          <a:p>
            <a:r>
              <a:rPr lang="en-CA" sz="2200" kern="0" spc="-45" dirty="0">
                <a:solidFill>
                  <a:srgbClr val="424242"/>
                </a:solidFill>
                <a:effectLst/>
                <a:latin typeface="Arial"/>
                <a:ea typeface="+mj-ea"/>
                <a:cs typeface="Arial"/>
              </a:rPr>
              <a:t>There are more male customers of 51% than female customer.</a:t>
            </a:r>
            <a:endParaRPr lang="en-CA" sz="1600" dirty="0">
              <a:effectLst/>
              <a:latin typeface="Times New Roman" panose="02020603050405020304" pitchFamily="18" charset="0"/>
              <a:ea typeface="Times New Roman" panose="02020603050405020304" pitchFamily="18" charset="0"/>
            </a:endParaRPr>
          </a:p>
          <a:p>
            <a:endParaRPr lang="en-CA" sz="1600" dirty="0">
              <a:effectLst/>
              <a:latin typeface="Times New Roman" panose="02020603050405020304" pitchFamily="18" charset="0"/>
              <a:ea typeface="Times New Roman" panose="02020603050405020304" pitchFamily="18" charset="0"/>
            </a:endParaRPr>
          </a:p>
          <a:p>
            <a:pPr marL="342900" indent="-342900">
              <a:buAutoNum type="arabicPeriod"/>
            </a:pPr>
            <a:endParaRPr lang="en-CA" sz="1600" b="1" kern="0" spc="-45" dirty="0">
              <a:solidFill>
                <a:srgbClr val="424242"/>
              </a:solidFill>
              <a:latin typeface="Arial"/>
              <a:ea typeface="+mj-ea"/>
              <a:cs typeface="Arial"/>
            </a:endParaRPr>
          </a:p>
        </p:txBody>
      </p:sp>
      <p:pic>
        <p:nvPicPr>
          <p:cNvPr id="3" name="Picture 2">
            <a:extLst>
              <a:ext uri="{FF2B5EF4-FFF2-40B4-BE49-F238E27FC236}">
                <a16:creationId xmlns:a16="http://schemas.microsoft.com/office/drawing/2014/main" id="{3CBD3557-BCC3-AD61-2231-30C28320DD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76350"/>
            <a:ext cx="3733800" cy="2667000"/>
          </a:xfrm>
          <a:prstGeom prst="rect">
            <a:avLst/>
          </a:prstGeom>
          <a:noFill/>
          <a:ln>
            <a:noFill/>
          </a:ln>
        </p:spPr>
      </p:pic>
      <p:pic>
        <p:nvPicPr>
          <p:cNvPr id="2050" name="Picture 2">
            <a:extLst>
              <a:ext uri="{FF2B5EF4-FFF2-40B4-BE49-F238E27FC236}">
                <a16:creationId xmlns:a16="http://schemas.microsoft.com/office/drawing/2014/main" id="{C9F79FF1-1E07-9E55-1782-2B0389039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742950"/>
            <a:ext cx="3886200" cy="3981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F201ED-B63E-E50D-E5DB-EEF45E799CE2}"/>
              </a:ext>
            </a:extLst>
          </p:cNvPr>
          <p:cNvSpPr/>
          <p:nvPr/>
        </p:nvSpPr>
        <p:spPr>
          <a:xfrm>
            <a:off x="0" y="0"/>
            <a:ext cx="914400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9</a:t>
            </a:fld>
            <a:endParaRPr spc="35" dirty="0"/>
          </a:p>
        </p:txBody>
      </p:sp>
      <p:sp>
        <p:nvSpPr>
          <p:cNvPr id="13" name="object 13"/>
          <p:cNvSpPr txBox="1"/>
          <p:nvPr/>
        </p:nvSpPr>
        <p:spPr>
          <a:xfrm>
            <a:off x="5334000" y="438150"/>
            <a:ext cx="2743200" cy="382156"/>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lang="en-CA" sz="1200" spc="-155" dirty="0">
                <a:solidFill>
                  <a:srgbClr val="0000FF"/>
                </a:solidFill>
                <a:latin typeface="Arial Black"/>
                <a:cs typeface="Arial Black"/>
              </a:rPr>
              <a:t>ARRIVALY</a:t>
            </a: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4117975" cy="545855"/>
          </a:xfrm>
          <a:prstGeom prst="rect">
            <a:avLst/>
          </a:prstGeom>
        </p:spPr>
        <p:txBody>
          <a:bodyPr vert="horz" wrap="square" lIns="0" tIns="8890" rIns="0" bIns="0" rtlCol="0">
            <a:spAutoFit/>
          </a:bodyPr>
          <a:lstStyle/>
          <a:p>
            <a:pPr algn="l"/>
            <a:endParaRPr lang="en-GB" sz="1200" b="1"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933079" cy="364202"/>
          </a:xfrm>
          <a:prstGeom prst="rect">
            <a:avLst/>
          </a:prstGeom>
        </p:spPr>
        <p:txBody>
          <a:bodyPr vert="horz" wrap="square" lIns="0" tIns="12700" rIns="0" bIns="0" rtlCol="0">
            <a:spAutoFit/>
          </a:bodyPr>
          <a:lstStyle/>
          <a:p>
            <a:pPr algn="l"/>
            <a:endParaRPr lang="en-GB" sz="1100" b="1" i="0" dirty="0">
              <a:effectLst/>
              <a:latin typeface="-apple-system"/>
            </a:endParaRPr>
          </a:p>
          <a:p>
            <a:pPr marL="325120" indent="-313055">
              <a:lnSpc>
                <a:spcPct val="100000"/>
              </a:lnSpc>
              <a:spcBef>
                <a:spcPts val="100"/>
              </a:spcBef>
              <a:buFont typeface="Arial"/>
              <a:buChar char="●"/>
              <a:tabLst>
                <a:tab pos="325120" algn="l"/>
                <a:tab pos="325755" algn="l"/>
              </a:tabLst>
            </a:pPr>
            <a:endParaRPr lang="en-US" sz="1100" spc="-155" dirty="0">
              <a:solidFill>
                <a:srgbClr val="595959"/>
              </a:solidFill>
              <a:latin typeface="Arial Black"/>
              <a:cs typeface="Arial Black"/>
            </a:endParaRPr>
          </a:p>
        </p:txBody>
      </p:sp>
      <p:pic>
        <p:nvPicPr>
          <p:cNvPr id="1026" name="Picture 2">
            <a:extLst>
              <a:ext uri="{FF2B5EF4-FFF2-40B4-BE49-F238E27FC236}">
                <a16:creationId xmlns:a16="http://schemas.microsoft.com/office/drawing/2014/main" id="{C40D86B6-9FC4-F06F-41FD-F11E5E4F19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982290"/>
            <a:ext cx="6040438" cy="3570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F21932-917E-82F6-FE22-8923D6E4C40B}"/>
              </a:ext>
            </a:extLst>
          </p:cNvPr>
          <p:cNvSpPr txBox="1"/>
          <p:nvPr/>
        </p:nvSpPr>
        <p:spPr>
          <a:xfrm>
            <a:off x="76200" y="1275455"/>
            <a:ext cx="2819400"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prstClr val="black"/>
                </a:solidFill>
                <a:latin typeface="-apple-system"/>
              </a:rPr>
              <a:t>Mobiles and Tablets were the most sold items of 21.5% followed by Men’s fashion of 14.2%</a:t>
            </a:r>
            <a:endParaRPr kumimoji="0" lang="en-GB" sz="1400" b="1" i="0" u="none" strike="noStrike" kern="1200" cap="none" spc="0" normalizeH="0" baseline="0" noProof="0" dirty="0">
              <a:ln>
                <a:noFill/>
              </a:ln>
              <a:solidFill>
                <a:prstClr val="black"/>
              </a:solidFill>
              <a:effectLst/>
              <a:uLnTx/>
              <a:uFillTx/>
              <a:latin typeface="-apple-system"/>
              <a:ea typeface="+mn-ea"/>
              <a:cs typeface="+mn-cs"/>
            </a:endParaRPr>
          </a:p>
        </p:txBody>
      </p:sp>
      <p:pic>
        <p:nvPicPr>
          <p:cNvPr id="3074" name="Picture 2">
            <a:extLst>
              <a:ext uri="{FF2B5EF4-FFF2-40B4-BE49-F238E27FC236}">
                <a16:creationId xmlns:a16="http://schemas.microsoft.com/office/drawing/2014/main" id="{303467F4-B88E-7487-E803-3FF2158E3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895350"/>
            <a:ext cx="6400800" cy="3867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15B83E-EBF4-A9D6-1B2E-4CB18976914C}"/>
              </a:ext>
            </a:extLst>
          </p:cNvPr>
          <p:cNvSpPr/>
          <p:nvPr/>
        </p:nvSpPr>
        <p:spPr>
          <a:xfrm>
            <a:off x="0" y="0"/>
            <a:ext cx="9114678" cy="674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EXPLORATORY DATA ANALYSIS CONT’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3479</TotalTime>
  <Words>1938</Words>
  <Application>Microsoft Office PowerPoint</Application>
  <PresentationFormat>On-screen Show (16:9)</PresentationFormat>
  <Paragraphs>227</Paragraphs>
  <Slides>33</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-apple-system</vt:lpstr>
      <vt:lpstr>Arial</vt:lpstr>
      <vt:lpstr>Arial Black</vt:lpstr>
      <vt:lpstr>Calibri</vt:lpstr>
      <vt:lpstr>Helvetica Neue</vt:lpstr>
      <vt:lpstr>Sagona Book</vt:lpstr>
      <vt:lpstr>Segoe UI</vt:lpstr>
      <vt:lpstr>Söhne</vt:lpstr>
      <vt:lpstr>Tahoma</vt:lpstr>
      <vt:lpstr>Times New Roman</vt:lpstr>
      <vt:lpstr>var(--jp-cell-prompt-font-family)</vt:lpstr>
      <vt:lpstr>var(--jp-content-font-family)</vt:lpstr>
      <vt:lpstr>Wingdings</vt:lpstr>
      <vt:lpstr>Office Theme</vt:lpstr>
      <vt:lpstr>CUSTOMER SEGMENTATION </vt:lpstr>
      <vt:lpstr>PowerPoint Presentation</vt:lpstr>
      <vt:lpstr>1. INTRODUCTION The introduction emphasizes the crucial role of understanding and meeting diverse customer needs in the dynamic business landscape. The Customer Segmentation project aims to utilize advanced analytics and machine learning to classify customers based on their behavior, preferences, and characteristics. This classification enables businesses to customize strategies for specific customer segments, leading to optimized marketing efforts, improved customer satisfaction, and overall enhanced business performance.     </vt:lpstr>
      <vt:lpstr>PowerPoint Presentation</vt:lpstr>
      <vt:lpstr>PowerPoint Presentation</vt:lpstr>
      <vt:lpstr>PowerPoint Presentation</vt:lpstr>
      <vt:lpstr>PowerPoint Presentation</vt:lpstr>
      <vt:lpstr>5. EXPLORATORY DATA ANALYSIS                                                                                                 </vt:lpstr>
      <vt:lpstr>Exploratory Data Analysis – </vt:lpstr>
      <vt:lpstr>Exploratory Data Analysis –Distribution of cancellation reason</vt:lpstr>
      <vt:lpstr>Exploratory Data Analysis </vt:lpstr>
      <vt:lpstr>Exploratory Data Analysis</vt:lpstr>
      <vt:lpstr> </vt:lpstr>
      <vt:lpstr>Exploratory Data Analysis – BIVARIATE</vt:lpstr>
      <vt:lpstr> </vt:lpstr>
      <vt:lpstr>L</vt:lpstr>
      <vt:lpstr>MODEL EVALUATION SUMMARY</vt:lpstr>
      <vt:lpstr>PowerPoint Presentation</vt:lpstr>
      <vt:lpstr>MODEL EVALUATION SUMMARY (CONT’)</vt:lpstr>
      <vt:lpstr>PowerPoint Presentation</vt:lpstr>
      <vt:lpstr>8. KEY INSIGHT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dc:title>
  <dc:creator>Kehinde O. Olaobaju</dc:creator>
  <cp:lastModifiedBy>Omatseye Onuwaje</cp:lastModifiedBy>
  <cp:revision>83</cp:revision>
  <dcterms:created xsi:type="dcterms:W3CDTF">2021-03-25T10:36:05Z</dcterms:created>
  <dcterms:modified xsi:type="dcterms:W3CDTF">2024-01-30T05:59:33Z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2021-03-25T00:00:00Z</vt:filetime>
  </property>
</Properties>
</file>