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81" r:id="rId3"/>
    <p:sldId id="258" r:id="rId4"/>
    <p:sldId id="293" r:id="rId5"/>
    <p:sldId id="282" r:id="rId6"/>
    <p:sldId id="283" r:id="rId7"/>
    <p:sldId id="284" r:id="rId8"/>
    <p:sldId id="285" r:id="rId9"/>
    <p:sldId id="260" r:id="rId10"/>
    <p:sldId id="261" r:id="rId11"/>
    <p:sldId id="272" r:id="rId12"/>
    <p:sldId id="273" r:id="rId13"/>
    <p:sldId id="274" r:id="rId14"/>
    <p:sldId id="264" r:id="rId15"/>
    <p:sldId id="266" r:id="rId16"/>
    <p:sldId id="267" r:id="rId17"/>
    <p:sldId id="275" r:id="rId18"/>
    <p:sldId id="288" r:id="rId19"/>
    <p:sldId id="289" r:id="rId20"/>
    <p:sldId id="290" r:id="rId21"/>
    <p:sldId id="276" r:id="rId22"/>
    <p:sldId id="277" r:id="rId23"/>
    <p:sldId id="269" r:id="rId24"/>
    <p:sldId id="280" r:id="rId25"/>
    <p:sldId id="291" r:id="rId26"/>
    <p:sldId id="271" r:id="rId27"/>
  </p:sldIdLst>
  <p:sldSz cx="9144000" cy="5143500" type="screen16x9"/>
  <p:notesSz cx="9144000" cy="51435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6F91E4-CDBF-4147-A5B8-8641BCC23893}" v="78" dt="2023-12-12T21:34:33.95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0" autoAdjust="0"/>
  </p:normalViewPr>
  <p:slideViewPr>
    <p:cSldViewPr>
      <p:cViewPr>
        <p:scale>
          <a:sx n="73" d="100"/>
          <a:sy n="73" d="100"/>
        </p:scale>
        <p:origin x="1420" y="276"/>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1D8CBEBA-EB51-412B-A357-685E1F561EBE}" type="datetimeFigureOut">
              <a:rPr lang="en-CA" smtClean="0"/>
              <a:t>2025-02-14</a:t>
            </a:fld>
            <a:endParaRPr lang="en-CA"/>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A"/>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475709A5-9730-4B62-BF24-612F521AD9F2}" type="slidenum">
              <a:rPr lang="en-CA" smtClean="0"/>
              <a:t>‹#›</a:t>
            </a:fld>
            <a:endParaRPr lang="en-CA"/>
          </a:p>
        </p:txBody>
      </p:sp>
    </p:spTree>
    <p:extLst>
      <p:ext uri="{BB962C8B-B14F-4D97-AF65-F5344CB8AC3E}">
        <p14:creationId xmlns:p14="http://schemas.microsoft.com/office/powerpoint/2010/main" val="1443440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75709A5-9730-4B62-BF24-612F521AD9F2}" type="slidenum">
              <a:rPr lang="en-CA" smtClean="0"/>
              <a:t>26</a:t>
            </a:fld>
            <a:endParaRPr lang="en-CA"/>
          </a:p>
        </p:txBody>
      </p:sp>
    </p:spTree>
    <p:extLst>
      <p:ext uri="{BB962C8B-B14F-4D97-AF65-F5344CB8AC3E}">
        <p14:creationId xmlns:p14="http://schemas.microsoft.com/office/powerpoint/2010/main" val="2945035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443367" y="4986134"/>
            <a:ext cx="4272915" cy="146685"/>
          </a:xfrm>
          <a:prstGeom prst="rect">
            <a:avLst/>
          </a:prstGeom>
        </p:spPr>
        <p:txBody>
          <a:bodyPr lIns="0" tIns="0" rIns="0" bIns="0"/>
          <a:lstStyle>
            <a:lvl1pPr>
              <a:defRPr sz="700" b="1" i="0">
                <a:solidFill>
                  <a:srgbClr val="424242"/>
                </a:solidFill>
                <a:latin typeface="Arial"/>
                <a:cs typeface="Arial"/>
              </a:defRPr>
            </a:lvl1pPr>
          </a:lstStyle>
          <a:p>
            <a:pPr marL="12700">
              <a:lnSpc>
                <a:spcPct val="100000"/>
              </a:lnSpc>
              <a:spcBef>
                <a:spcPts val="105"/>
              </a:spcBef>
            </a:pPr>
            <a:r>
              <a:rPr spc="-10" dirty="0"/>
              <a:t>Proprietary </a:t>
            </a:r>
            <a:r>
              <a:rPr spc="-15" dirty="0"/>
              <a:t>content. </a:t>
            </a:r>
            <a:r>
              <a:rPr spc="50" dirty="0"/>
              <a:t>© </a:t>
            </a:r>
            <a:r>
              <a:rPr spc="-10" dirty="0"/>
              <a:t>Great </a:t>
            </a:r>
            <a:r>
              <a:rPr spc="-20" dirty="0"/>
              <a:t>Learning. </a:t>
            </a:r>
            <a:r>
              <a:rPr spc="-10" dirty="0"/>
              <a:t>All </a:t>
            </a:r>
            <a:r>
              <a:rPr spc="-15" dirty="0"/>
              <a:t>Rights </a:t>
            </a:r>
            <a:r>
              <a:rPr spc="-20" dirty="0"/>
              <a:t>Reserved. </a:t>
            </a:r>
            <a:r>
              <a:rPr spc="-10" dirty="0"/>
              <a:t>Unauthorized </a:t>
            </a:r>
            <a:r>
              <a:rPr spc="-30" dirty="0"/>
              <a:t>use </a:t>
            </a:r>
            <a:r>
              <a:rPr spc="-15" dirty="0"/>
              <a:t>or distribution</a:t>
            </a:r>
            <a:r>
              <a:rPr spc="155" dirty="0"/>
              <a:t> </a:t>
            </a:r>
            <a:r>
              <a:rPr spc="-15" dirty="0"/>
              <a:t>prohibited.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6" name="Holder 6"/>
          <p:cNvSpPr>
            <a:spLocks noGrp="1"/>
          </p:cNvSpPr>
          <p:nvPr>
            <p:ph type="sldNum" sz="quarter" idx="7"/>
          </p:nvPr>
        </p:nvSpPr>
        <p:spPr/>
        <p:txBody>
          <a:bodyPr lIns="0" tIns="0" rIns="0" bIns="0"/>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3D85C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2443367" y="4986134"/>
            <a:ext cx="4272915" cy="146685"/>
          </a:xfrm>
          <a:prstGeom prst="rect">
            <a:avLst/>
          </a:prstGeom>
        </p:spPr>
        <p:txBody>
          <a:bodyPr lIns="0" tIns="0" rIns="0" bIns="0"/>
          <a:lstStyle>
            <a:lvl1pPr>
              <a:defRPr sz="700" b="1" i="0">
                <a:solidFill>
                  <a:srgbClr val="424242"/>
                </a:solidFill>
                <a:latin typeface="Arial"/>
                <a:cs typeface="Arial"/>
              </a:defRPr>
            </a:lvl1pPr>
          </a:lstStyle>
          <a:p>
            <a:pPr marL="12700">
              <a:lnSpc>
                <a:spcPct val="100000"/>
              </a:lnSpc>
              <a:spcBef>
                <a:spcPts val="105"/>
              </a:spcBef>
            </a:pPr>
            <a:r>
              <a:rPr spc="-10" dirty="0"/>
              <a:t>Proprietary </a:t>
            </a:r>
            <a:r>
              <a:rPr spc="-15" dirty="0"/>
              <a:t>content. </a:t>
            </a:r>
            <a:r>
              <a:rPr spc="50" dirty="0"/>
              <a:t>© </a:t>
            </a:r>
            <a:r>
              <a:rPr spc="-10" dirty="0"/>
              <a:t>Great </a:t>
            </a:r>
            <a:r>
              <a:rPr spc="-20" dirty="0"/>
              <a:t>Learning. </a:t>
            </a:r>
            <a:r>
              <a:rPr spc="-10" dirty="0"/>
              <a:t>All </a:t>
            </a:r>
            <a:r>
              <a:rPr spc="-15" dirty="0"/>
              <a:t>Rights </a:t>
            </a:r>
            <a:r>
              <a:rPr spc="-20" dirty="0"/>
              <a:t>Reserved. </a:t>
            </a:r>
            <a:r>
              <a:rPr spc="-10" dirty="0"/>
              <a:t>Unauthorized </a:t>
            </a:r>
            <a:r>
              <a:rPr spc="-30" dirty="0"/>
              <a:t>use </a:t>
            </a:r>
            <a:r>
              <a:rPr spc="-15" dirty="0"/>
              <a:t>or distribution</a:t>
            </a:r>
            <a:r>
              <a:rPr spc="155" dirty="0"/>
              <a:t> </a:t>
            </a:r>
            <a:r>
              <a:rPr spc="-15" dirty="0"/>
              <a:t>prohibited.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6" name="Holder 6"/>
          <p:cNvSpPr>
            <a:spLocks noGrp="1"/>
          </p:cNvSpPr>
          <p:nvPr>
            <p:ph type="sldNum" sz="quarter" idx="7"/>
          </p:nvPr>
        </p:nvSpPr>
        <p:spPr/>
        <p:txBody>
          <a:bodyPr lIns="0" tIns="0" rIns="0" bIns="0"/>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3D85C6"/>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2443367" y="4986134"/>
            <a:ext cx="4272915" cy="146685"/>
          </a:xfrm>
          <a:prstGeom prst="rect">
            <a:avLst/>
          </a:prstGeom>
        </p:spPr>
        <p:txBody>
          <a:bodyPr lIns="0" tIns="0" rIns="0" bIns="0"/>
          <a:lstStyle>
            <a:lvl1pPr>
              <a:defRPr sz="700" b="1" i="0">
                <a:solidFill>
                  <a:srgbClr val="424242"/>
                </a:solidFill>
                <a:latin typeface="Arial"/>
                <a:cs typeface="Arial"/>
              </a:defRPr>
            </a:lvl1pPr>
          </a:lstStyle>
          <a:p>
            <a:pPr marL="12700">
              <a:lnSpc>
                <a:spcPct val="100000"/>
              </a:lnSpc>
              <a:spcBef>
                <a:spcPts val="105"/>
              </a:spcBef>
            </a:pPr>
            <a:r>
              <a:rPr spc="-10" dirty="0"/>
              <a:t>Proprietary </a:t>
            </a:r>
            <a:r>
              <a:rPr spc="-15" dirty="0"/>
              <a:t>content. </a:t>
            </a:r>
            <a:r>
              <a:rPr spc="50" dirty="0"/>
              <a:t>© </a:t>
            </a:r>
            <a:r>
              <a:rPr spc="-10" dirty="0"/>
              <a:t>Great </a:t>
            </a:r>
            <a:r>
              <a:rPr spc="-20" dirty="0"/>
              <a:t>Learning. </a:t>
            </a:r>
            <a:r>
              <a:rPr spc="-10" dirty="0"/>
              <a:t>All </a:t>
            </a:r>
            <a:r>
              <a:rPr spc="-15" dirty="0"/>
              <a:t>Rights </a:t>
            </a:r>
            <a:r>
              <a:rPr spc="-20" dirty="0"/>
              <a:t>Reserved. </a:t>
            </a:r>
            <a:r>
              <a:rPr spc="-10" dirty="0"/>
              <a:t>Unauthorized </a:t>
            </a:r>
            <a:r>
              <a:rPr spc="-30" dirty="0"/>
              <a:t>use </a:t>
            </a:r>
            <a:r>
              <a:rPr spc="-15" dirty="0"/>
              <a:t>or distribution</a:t>
            </a:r>
            <a:r>
              <a:rPr spc="155" dirty="0"/>
              <a:t> </a:t>
            </a:r>
            <a:r>
              <a:rPr spc="-15" dirty="0"/>
              <a:t>prohibited.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7" name="Holder 7"/>
          <p:cNvSpPr>
            <a:spLocks noGrp="1"/>
          </p:cNvSpPr>
          <p:nvPr>
            <p:ph type="sldNum" sz="quarter" idx="7"/>
          </p:nvPr>
        </p:nvSpPr>
        <p:spPr/>
        <p:txBody>
          <a:bodyPr lIns="0" tIns="0" rIns="0" bIns="0"/>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3D85C6"/>
                </a:solidFill>
                <a:latin typeface="Arial"/>
                <a:cs typeface="Arial"/>
              </a:defRPr>
            </a:lvl1pPr>
          </a:lstStyle>
          <a:p>
            <a:endParaRPr/>
          </a:p>
        </p:txBody>
      </p:sp>
      <p:sp>
        <p:nvSpPr>
          <p:cNvPr id="3" name="Holder 3"/>
          <p:cNvSpPr>
            <a:spLocks noGrp="1"/>
          </p:cNvSpPr>
          <p:nvPr>
            <p:ph type="ftr" sz="quarter" idx="5"/>
          </p:nvPr>
        </p:nvSpPr>
        <p:spPr>
          <a:xfrm>
            <a:off x="2443367" y="4986134"/>
            <a:ext cx="4272915" cy="146685"/>
          </a:xfrm>
          <a:prstGeom prst="rect">
            <a:avLst/>
          </a:prstGeom>
        </p:spPr>
        <p:txBody>
          <a:bodyPr lIns="0" tIns="0" rIns="0" bIns="0"/>
          <a:lstStyle>
            <a:lvl1pPr>
              <a:defRPr sz="700" b="1" i="0">
                <a:solidFill>
                  <a:srgbClr val="424242"/>
                </a:solidFill>
                <a:latin typeface="Arial"/>
                <a:cs typeface="Arial"/>
              </a:defRPr>
            </a:lvl1pPr>
          </a:lstStyle>
          <a:p>
            <a:pPr marL="12700">
              <a:lnSpc>
                <a:spcPct val="100000"/>
              </a:lnSpc>
              <a:spcBef>
                <a:spcPts val="105"/>
              </a:spcBef>
            </a:pPr>
            <a:r>
              <a:rPr spc="-10" dirty="0"/>
              <a:t>Proprietary </a:t>
            </a:r>
            <a:r>
              <a:rPr spc="-15" dirty="0"/>
              <a:t>content. </a:t>
            </a:r>
            <a:r>
              <a:rPr spc="50" dirty="0"/>
              <a:t>© </a:t>
            </a:r>
            <a:r>
              <a:rPr spc="-10" dirty="0"/>
              <a:t>Great </a:t>
            </a:r>
            <a:r>
              <a:rPr spc="-20" dirty="0"/>
              <a:t>Learning. </a:t>
            </a:r>
            <a:r>
              <a:rPr spc="-10" dirty="0"/>
              <a:t>All </a:t>
            </a:r>
            <a:r>
              <a:rPr spc="-15" dirty="0"/>
              <a:t>Rights </a:t>
            </a:r>
            <a:r>
              <a:rPr spc="-20" dirty="0"/>
              <a:t>Reserved. </a:t>
            </a:r>
            <a:r>
              <a:rPr spc="-10" dirty="0"/>
              <a:t>Unauthorized </a:t>
            </a:r>
            <a:r>
              <a:rPr spc="-30" dirty="0"/>
              <a:t>use </a:t>
            </a:r>
            <a:r>
              <a:rPr spc="-15" dirty="0"/>
              <a:t>or distribution</a:t>
            </a:r>
            <a:r>
              <a:rPr spc="155" dirty="0"/>
              <a:t> </a:t>
            </a:r>
            <a:r>
              <a:rPr spc="-15" dirty="0"/>
              <a:t>prohibited.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5" name="Holder 5"/>
          <p:cNvSpPr>
            <a:spLocks noGrp="1"/>
          </p:cNvSpPr>
          <p:nvPr>
            <p:ph type="sldNum" sz="quarter" idx="7"/>
          </p:nvPr>
        </p:nvSpPr>
        <p:spPr/>
        <p:txBody>
          <a:bodyPr lIns="0" tIns="0" rIns="0" bIns="0"/>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2443367" y="4986134"/>
            <a:ext cx="4272915" cy="146685"/>
          </a:xfrm>
          <a:prstGeom prst="rect">
            <a:avLst/>
          </a:prstGeom>
        </p:spPr>
        <p:txBody>
          <a:bodyPr lIns="0" tIns="0" rIns="0" bIns="0"/>
          <a:lstStyle>
            <a:lvl1pPr>
              <a:defRPr sz="700" b="1" i="0">
                <a:solidFill>
                  <a:srgbClr val="424242"/>
                </a:solidFill>
                <a:latin typeface="Arial"/>
                <a:cs typeface="Arial"/>
              </a:defRPr>
            </a:lvl1pPr>
          </a:lstStyle>
          <a:p>
            <a:pPr marL="12700">
              <a:lnSpc>
                <a:spcPct val="100000"/>
              </a:lnSpc>
              <a:spcBef>
                <a:spcPts val="105"/>
              </a:spcBef>
            </a:pPr>
            <a:r>
              <a:rPr spc="-10" dirty="0"/>
              <a:t>Proprietary </a:t>
            </a:r>
            <a:r>
              <a:rPr spc="-15" dirty="0"/>
              <a:t>content. </a:t>
            </a:r>
            <a:r>
              <a:rPr spc="50" dirty="0"/>
              <a:t>© </a:t>
            </a:r>
            <a:r>
              <a:rPr spc="-10" dirty="0"/>
              <a:t>Great </a:t>
            </a:r>
            <a:r>
              <a:rPr spc="-20" dirty="0"/>
              <a:t>Learning. </a:t>
            </a:r>
            <a:r>
              <a:rPr spc="-10" dirty="0"/>
              <a:t>All </a:t>
            </a:r>
            <a:r>
              <a:rPr spc="-15" dirty="0"/>
              <a:t>Rights </a:t>
            </a:r>
            <a:r>
              <a:rPr spc="-20" dirty="0"/>
              <a:t>Reserved. </a:t>
            </a:r>
            <a:r>
              <a:rPr spc="-10" dirty="0"/>
              <a:t>Unauthorized </a:t>
            </a:r>
            <a:r>
              <a:rPr spc="-30" dirty="0"/>
              <a:t>use </a:t>
            </a:r>
            <a:r>
              <a:rPr spc="-15" dirty="0"/>
              <a:t>or distribution</a:t>
            </a:r>
            <a:r>
              <a:rPr spc="155" dirty="0"/>
              <a:t> </a:t>
            </a:r>
            <a:r>
              <a:rPr spc="-15" dirty="0"/>
              <a:t>prohibited.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4" name="Holder 4"/>
          <p:cNvSpPr>
            <a:spLocks noGrp="1"/>
          </p:cNvSpPr>
          <p:nvPr>
            <p:ph type="sldNum" sz="quarter" idx="7"/>
          </p:nvPr>
        </p:nvSpPr>
        <p:spPr/>
        <p:txBody>
          <a:bodyPr lIns="0" tIns="0" rIns="0" bIns="0"/>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bg object 17"/>
          <p:cNvSpPr/>
          <p:nvPr/>
        </p:nvSpPr>
        <p:spPr>
          <a:xfrm>
            <a:off x="0" y="0"/>
            <a:ext cx="182879" cy="676653"/>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127479" y="1940936"/>
            <a:ext cx="4889040" cy="756919"/>
          </a:xfrm>
          <a:prstGeom prst="rect">
            <a:avLst/>
          </a:prstGeom>
        </p:spPr>
        <p:txBody>
          <a:bodyPr wrap="square" lIns="0" tIns="0" rIns="0" bIns="0">
            <a:spAutoFit/>
          </a:bodyPr>
          <a:lstStyle>
            <a:lvl1pPr>
              <a:defRPr sz="4800" b="1" i="0">
                <a:solidFill>
                  <a:srgbClr val="3D85C6"/>
                </a:solidFill>
                <a:latin typeface="Arial"/>
                <a:cs typeface="Arial"/>
              </a:defRPr>
            </a:lvl1pPr>
          </a:lstStyle>
          <a:p>
            <a:endParaRPr/>
          </a:p>
        </p:txBody>
      </p:sp>
      <p:sp>
        <p:nvSpPr>
          <p:cNvPr id="3" name="Holder 3"/>
          <p:cNvSpPr>
            <a:spLocks noGrp="1"/>
          </p:cNvSpPr>
          <p:nvPr>
            <p:ph type="body" idx="1"/>
          </p:nvPr>
        </p:nvSpPr>
        <p:spPr>
          <a:xfrm>
            <a:off x="275574" y="928902"/>
            <a:ext cx="8592850" cy="2084705"/>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6" name="Holder 6"/>
          <p:cNvSpPr>
            <a:spLocks noGrp="1"/>
          </p:cNvSpPr>
          <p:nvPr>
            <p:ph type="sldNum" sz="quarter" idx="7"/>
          </p:nvPr>
        </p:nvSpPr>
        <p:spPr>
          <a:xfrm>
            <a:off x="8915924" y="4975699"/>
            <a:ext cx="198754" cy="164464"/>
          </a:xfrm>
          <a:prstGeom prst="rect">
            <a:avLst/>
          </a:prstGeom>
        </p:spPr>
        <p:txBody>
          <a:bodyPr wrap="square" lIns="0" tIns="0" rIns="0" bIns="0">
            <a:spAutoFit/>
          </a:bodyPr>
          <a:lstStyle>
            <a:lvl1pPr>
              <a:defRPr sz="800" b="1" i="0">
                <a:solidFill>
                  <a:srgbClr val="424242"/>
                </a:solidFill>
                <a:latin typeface="Arial"/>
                <a:cs typeface="Arial"/>
              </a:defRPr>
            </a:lvl1pPr>
          </a:lstStyle>
          <a:p>
            <a:pPr marL="38100">
              <a:lnSpc>
                <a:spcPct val="100000"/>
              </a:lnSpc>
              <a:spcBef>
                <a:spcPts val="105"/>
              </a:spcBef>
            </a:pPr>
            <a:fld id="{81D60167-4931-47E6-BA6A-407CBD079E47}" type="slidenum">
              <a:rPr spc="35" dirty="0"/>
              <a:t>‹#›</a:t>
            </a:fld>
            <a:endParaRPr spc="3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 y="0"/>
            <a:ext cx="3352791" cy="514348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127478" y="1940936"/>
            <a:ext cx="6787922" cy="2228815"/>
          </a:xfrm>
          <a:prstGeom prst="rect">
            <a:avLst/>
          </a:prstGeom>
        </p:spPr>
        <p:txBody>
          <a:bodyPr vert="horz" wrap="square" lIns="0" tIns="12700" rIns="0" bIns="0" rtlCol="0">
            <a:spAutoFit/>
          </a:bodyPr>
          <a:lstStyle/>
          <a:p>
            <a:pPr marL="168275">
              <a:lnSpc>
                <a:spcPct val="100000"/>
              </a:lnSpc>
              <a:spcBef>
                <a:spcPts val="100"/>
              </a:spcBef>
            </a:pPr>
            <a:r>
              <a:rPr lang="en-US" spc="-40" dirty="0"/>
              <a:t>JEWELRY PRICE OPTIMIZATION WITH MACHINE LEARNING</a:t>
            </a:r>
            <a:endParaRPr spc="-70" dirty="0"/>
          </a:p>
        </p:txBody>
      </p:sp>
      <p:sp>
        <p:nvSpPr>
          <p:cNvPr id="2" name="GVCLASSIFICATIONHEADER1446574712">
            <a:extLst>
              <a:ext uri="{FF2B5EF4-FFF2-40B4-BE49-F238E27FC236}">
                <a16:creationId xmlns:a16="http://schemas.microsoft.com/office/drawing/2014/main" id="{35B9458E-72A6-64D2-0503-3E42DD7C31E7}"/>
              </a:ext>
            </a:extLst>
          </p:cNvPr>
          <p:cNvSpPr txBox="1"/>
          <p:nvPr/>
        </p:nvSpPr>
        <p:spPr>
          <a:xfrm>
            <a:off x="0" y="0"/>
            <a:ext cx="9144000" cy="369332"/>
          </a:xfrm>
          <a:prstGeom prst="rect">
            <a:avLst/>
          </a:prstGeom>
          <a:noFill/>
        </p:spPr>
        <p:txBody>
          <a:bodyPr vert="horz" wrap="square" rtlCol="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7"/>
            <a:ext cx="8216265" cy="360680"/>
          </a:xfrm>
          <a:prstGeom prst="rect">
            <a:avLst/>
          </a:prstGeom>
        </p:spPr>
        <p:txBody>
          <a:bodyPr vert="horz" wrap="square" lIns="0" tIns="12700" rIns="0" bIns="0" rtlCol="0">
            <a:spAutoFit/>
          </a:bodyPr>
          <a:lstStyle/>
          <a:p>
            <a:pPr marL="12700">
              <a:lnSpc>
                <a:spcPct val="100000"/>
              </a:lnSpc>
              <a:spcBef>
                <a:spcPts val="100"/>
              </a:spcBef>
            </a:pPr>
            <a:r>
              <a:rPr sz="2200" spc="-45" dirty="0">
                <a:solidFill>
                  <a:srgbClr val="424242"/>
                </a:solidFill>
              </a:rPr>
              <a:t>Exploratory </a:t>
            </a:r>
            <a:r>
              <a:rPr sz="2200" spc="15" dirty="0">
                <a:solidFill>
                  <a:srgbClr val="424242"/>
                </a:solidFill>
              </a:rPr>
              <a:t>Data </a:t>
            </a:r>
            <a:r>
              <a:rPr sz="2200" spc="-70" dirty="0">
                <a:solidFill>
                  <a:srgbClr val="424242"/>
                </a:solidFill>
              </a:rPr>
              <a:t>Analysis </a:t>
            </a:r>
            <a:r>
              <a:rPr lang="en-US" sz="2200" spc="220" dirty="0">
                <a:solidFill>
                  <a:srgbClr val="424242"/>
                </a:solidFill>
              </a:rPr>
              <a:t>–</a:t>
            </a:r>
            <a:r>
              <a:rPr sz="2200" spc="220" dirty="0">
                <a:solidFill>
                  <a:srgbClr val="424242"/>
                </a:solidFill>
              </a:rPr>
              <a:t> </a:t>
            </a:r>
            <a:r>
              <a:rPr lang="en-US" sz="2200" spc="220" dirty="0" err="1">
                <a:solidFill>
                  <a:srgbClr val="424242"/>
                </a:solidFill>
              </a:rPr>
              <a:t>Price_USD</a:t>
            </a:r>
            <a:endParaRPr sz="2200" dirty="0"/>
          </a:p>
        </p:txBody>
      </p:sp>
      <p:sp>
        <p:nvSpPr>
          <p:cNvPr id="18" name="object 1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10</a:t>
            </a:fld>
            <a:endParaRPr spc="35" dirty="0"/>
          </a:p>
        </p:txBody>
      </p:sp>
      <p:sp>
        <p:nvSpPr>
          <p:cNvPr id="13" name="object 13"/>
          <p:cNvSpPr txBox="1"/>
          <p:nvPr/>
        </p:nvSpPr>
        <p:spPr>
          <a:xfrm>
            <a:off x="5257800" y="369332"/>
            <a:ext cx="2819400" cy="197490"/>
          </a:xfrm>
          <a:prstGeom prst="rect">
            <a:avLst/>
          </a:prstGeom>
        </p:spPr>
        <p:txBody>
          <a:bodyPr vert="horz" wrap="square" lIns="0" tIns="12700" rIns="0" bIns="0" rtlCol="0">
            <a:spAutoFit/>
          </a:bodyPr>
          <a:lstStyle/>
          <a:p>
            <a:pPr marL="12700">
              <a:lnSpc>
                <a:spcPct val="100000"/>
              </a:lnSpc>
              <a:spcBef>
                <a:spcPts val="100"/>
              </a:spcBef>
              <a:tabLst>
                <a:tab pos="2912110" algn="l"/>
              </a:tabLst>
            </a:pPr>
            <a:r>
              <a:rPr sz="1200" spc="-155" dirty="0">
                <a:solidFill>
                  <a:srgbClr val="0000FF"/>
                </a:solidFill>
                <a:latin typeface="Arial Black"/>
                <a:cs typeface="Arial Black"/>
              </a:rPr>
              <a:t>	</a:t>
            </a:r>
            <a:endParaRPr sz="1200" dirty="0">
              <a:latin typeface="Arial Black"/>
              <a:cs typeface="Arial Black"/>
            </a:endParaRPr>
          </a:p>
        </p:txBody>
      </p:sp>
      <p:sp>
        <p:nvSpPr>
          <p:cNvPr id="14" name="object 14"/>
          <p:cNvSpPr txBox="1"/>
          <p:nvPr/>
        </p:nvSpPr>
        <p:spPr>
          <a:xfrm>
            <a:off x="453753" y="3792732"/>
            <a:ext cx="4117975" cy="545855"/>
          </a:xfrm>
          <a:prstGeom prst="rect">
            <a:avLst/>
          </a:prstGeom>
        </p:spPr>
        <p:txBody>
          <a:bodyPr vert="horz" wrap="square" lIns="0" tIns="8890" rIns="0" bIns="0" rtlCol="0">
            <a:spAutoFit/>
          </a:bodyPr>
          <a:lstStyle/>
          <a:p>
            <a:pPr algn="l"/>
            <a:endParaRPr lang="en-GB" sz="1200" b="1" i="0" dirty="0">
              <a:effectLst/>
              <a:latin typeface="-apple-system"/>
            </a:endParaRPr>
          </a:p>
          <a:p>
            <a:pPr marL="325120" marR="5080" indent="-313055">
              <a:lnSpc>
                <a:spcPct val="102299"/>
              </a:lnSpc>
              <a:spcBef>
                <a:spcPts val="70"/>
              </a:spcBef>
              <a:buFont typeface="Arial"/>
              <a:buChar char="●"/>
              <a:tabLst>
                <a:tab pos="325120" algn="l"/>
                <a:tab pos="325755" algn="l"/>
              </a:tabLst>
            </a:pPr>
            <a:endParaRPr lang="en-US" sz="1100" spc="-114" dirty="0">
              <a:solidFill>
                <a:srgbClr val="595959"/>
              </a:solidFill>
              <a:latin typeface="Arial Black"/>
              <a:cs typeface="Arial Black"/>
            </a:endParaRPr>
          </a:p>
          <a:p>
            <a:pPr marL="325120" marR="14604" indent="-313055">
              <a:lnSpc>
                <a:spcPct val="102299"/>
              </a:lnSpc>
              <a:buFont typeface="Arial"/>
              <a:buChar char="●"/>
              <a:tabLst>
                <a:tab pos="325120" algn="l"/>
                <a:tab pos="325755" algn="l"/>
              </a:tabLst>
            </a:pPr>
            <a:endParaRPr sz="1100" dirty="0">
              <a:latin typeface="Arial Black"/>
              <a:cs typeface="Arial Black"/>
            </a:endParaRPr>
          </a:p>
        </p:txBody>
      </p:sp>
      <p:sp>
        <p:nvSpPr>
          <p:cNvPr id="15" name="object 15"/>
          <p:cNvSpPr txBox="1"/>
          <p:nvPr/>
        </p:nvSpPr>
        <p:spPr>
          <a:xfrm>
            <a:off x="5181599" y="3797008"/>
            <a:ext cx="3933079" cy="364202"/>
          </a:xfrm>
          <a:prstGeom prst="rect">
            <a:avLst/>
          </a:prstGeom>
        </p:spPr>
        <p:txBody>
          <a:bodyPr vert="horz" wrap="square" lIns="0" tIns="12700" rIns="0" bIns="0" rtlCol="0">
            <a:spAutoFit/>
          </a:bodyPr>
          <a:lstStyle/>
          <a:p>
            <a:pPr algn="l"/>
            <a:endParaRPr lang="en-GB" sz="1100" b="1" i="0" dirty="0">
              <a:effectLst/>
              <a:latin typeface="-apple-system"/>
            </a:endParaRPr>
          </a:p>
          <a:p>
            <a:pPr marL="325120" indent="-313055">
              <a:lnSpc>
                <a:spcPct val="100000"/>
              </a:lnSpc>
              <a:spcBef>
                <a:spcPts val="100"/>
              </a:spcBef>
              <a:buFont typeface="Arial"/>
              <a:buChar char="●"/>
              <a:tabLst>
                <a:tab pos="325120" algn="l"/>
                <a:tab pos="325755" algn="l"/>
              </a:tabLst>
            </a:pPr>
            <a:endParaRPr lang="en-US" sz="1100" spc="-155" dirty="0">
              <a:solidFill>
                <a:srgbClr val="595959"/>
              </a:solidFill>
              <a:latin typeface="Arial Black"/>
              <a:cs typeface="Arial Black"/>
            </a:endParaRPr>
          </a:p>
        </p:txBody>
      </p:sp>
      <p:pic>
        <p:nvPicPr>
          <p:cNvPr id="1026" name="Picture 2">
            <a:extLst>
              <a:ext uri="{FF2B5EF4-FFF2-40B4-BE49-F238E27FC236}">
                <a16:creationId xmlns:a16="http://schemas.microsoft.com/office/drawing/2014/main" id="{C40D86B6-9FC4-F06F-41FD-F11E5E4F19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9400" y="982290"/>
            <a:ext cx="6040438" cy="35706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F21932-917E-82F6-FE22-8923D6E4C40B}"/>
              </a:ext>
            </a:extLst>
          </p:cNvPr>
          <p:cNvSpPr txBox="1"/>
          <p:nvPr/>
        </p:nvSpPr>
        <p:spPr>
          <a:xfrm>
            <a:off x="76200" y="1275455"/>
            <a:ext cx="2819400"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The outliers in the "</a:t>
            </a:r>
            <a:r>
              <a:rPr lang="en-US" sz="1400" b="1" dirty="0" err="1"/>
              <a:t>Price_USD</a:t>
            </a:r>
            <a:r>
              <a:rPr lang="en-US" sz="1400" b="1" dirty="0"/>
              <a:t>" indicate incorrect data entries also it could represent rare, customized or high value pieces</a:t>
            </a:r>
            <a:endParaRPr kumimoji="0" lang="en-GB" sz="1400" b="1" i="0" u="none" strike="noStrike" kern="1200" cap="none" spc="0" normalizeH="0" baseline="0" noProof="0" dirty="0">
              <a:ln>
                <a:noFill/>
              </a:ln>
              <a:solidFill>
                <a:prstClr val="black"/>
              </a:solidFill>
              <a:effectLst/>
              <a:uLnTx/>
              <a:uFillTx/>
              <a:latin typeface="-apple-system"/>
              <a:ea typeface="+mn-ea"/>
              <a:cs typeface="+mn-cs"/>
            </a:endParaRPr>
          </a:p>
        </p:txBody>
      </p:sp>
      <p:sp>
        <p:nvSpPr>
          <p:cNvPr id="3" name="GVCLASSIFICATIONHEADER301503276">
            <a:extLst>
              <a:ext uri="{FF2B5EF4-FFF2-40B4-BE49-F238E27FC236}">
                <a16:creationId xmlns:a16="http://schemas.microsoft.com/office/drawing/2014/main" id="{429AED1C-EFA7-4486-11A6-13C455C0E1D5}"/>
              </a:ext>
            </a:extLst>
          </p:cNvPr>
          <p:cNvSpPr txBox="1"/>
          <p:nvPr/>
        </p:nvSpPr>
        <p:spPr>
          <a:xfrm>
            <a:off x="0" y="0"/>
            <a:ext cx="9144000" cy="369332"/>
          </a:xfrm>
          <a:prstGeom prst="rect">
            <a:avLst/>
          </a:prstGeom>
          <a:noFill/>
        </p:spPr>
        <p:txBody>
          <a:bodyPr vert="horz" wrap="square" rtlCol="0">
            <a:spAutoFit/>
          </a:bodyPr>
          <a:lstStyle/>
          <a:p>
            <a:endParaRPr lang="en-US"/>
          </a:p>
        </p:txBody>
      </p:sp>
      <p:pic>
        <p:nvPicPr>
          <p:cNvPr id="5" name="Picture 4">
            <a:extLst>
              <a:ext uri="{FF2B5EF4-FFF2-40B4-BE49-F238E27FC236}">
                <a16:creationId xmlns:a16="http://schemas.microsoft.com/office/drawing/2014/main" id="{51191146-EBC8-4624-69F5-4AA74A1A0AC6}"/>
              </a:ext>
            </a:extLst>
          </p:cNvPr>
          <p:cNvPicPr>
            <a:picLocks noChangeAspect="1"/>
          </p:cNvPicPr>
          <p:nvPr/>
        </p:nvPicPr>
        <p:blipFill>
          <a:blip r:embed="rId3"/>
          <a:stretch>
            <a:fillRect/>
          </a:stretch>
        </p:blipFill>
        <p:spPr>
          <a:xfrm>
            <a:off x="3048001" y="1004972"/>
            <a:ext cx="5785696" cy="413852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7"/>
            <a:ext cx="8839104" cy="351378"/>
          </a:xfrm>
          <a:prstGeom prst="rect">
            <a:avLst/>
          </a:prstGeom>
        </p:spPr>
        <p:txBody>
          <a:bodyPr vert="horz" wrap="square" lIns="0" tIns="12700" rIns="0" bIns="0" rtlCol="0">
            <a:spAutoFit/>
          </a:bodyPr>
          <a:lstStyle/>
          <a:p>
            <a:pPr marL="12700">
              <a:lnSpc>
                <a:spcPct val="100000"/>
              </a:lnSpc>
              <a:spcBef>
                <a:spcPts val="100"/>
              </a:spcBef>
            </a:pPr>
            <a:r>
              <a:rPr sz="2200" spc="-45" dirty="0">
                <a:solidFill>
                  <a:srgbClr val="424242"/>
                </a:solidFill>
              </a:rPr>
              <a:t>Exploratory </a:t>
            </a:r>
            <a:r>
              <a:rPr sz="2200" spc="15" dirty="0">
                <a:solidFill>
                  <a:srgbClr val="424242"/>
                </a:solidFill>
              </a:rPr>
              <a:t>Data </a:t>
            </a:r>
            <a:r>
              <a:rPr sz="2200" spc="-70" dirty="0">
                <a:solidFill>
                  <a:srgbClr val="424242"/>
                </a:solidFill>
              </a:rPr>
              <a:t>Analysis </a:t>
            </a:r>
            <a:r>
              <a:rPr lang="en-US" sz="2200" spc="220" dirty="0">
                <a:solidFill>
                  <a:srgbClr val="424242"/>
                </a:solidFill>
              </a:rPr>
              <a:t>–Jewelry Categories by Gender</a:t>
            </a:r>
            <a:endParaRPr sz="2200" dirty="0"/>
          </a:p>
        </p:txBody>
      </p:sp>
      <p:sp>
        <p:nvSpPr>
          <p:cNvPr id="18" name="object 1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11</a:t>
            </a:fld>
            <a:endParaRPr spc="35" dirty="0"/>
          </a:p>
        </p:txBody>
      </p:sp>
      <p:sp>
        <p:nvSpPr>
          <p:cNvPr id="13" name="object 13"/>
          <p:cNvSpPr txBox="1"/>
          <p:nvPr/>
        </p:nvSpPr>
        <p:spPr>
          <a:xfrm>
            <a:off x="6227000" y="889027"/>
            <a:ext cx="978563" cy="197490"/>
          </a:xfrm>
          <a:prstGeom prst="rect">
            <a:avLst/>
          </a:prstGeom>
        </p:spPr>
        <p:txBody>
          <a:bodyPr vert="horz" wrap="square" lIns="0" tIns="12700" rIns="0" bIns="0" rtlCol="0">
            <a:spAutoFit/>
          </a:bodyPr>
          <a:lstStyle/>
          <a:p>
            <a:pPr marL="12700">
              <a:lnSpc>
                <a:spcPct val="100000"/>
              </a:lnSpc>
              <a:spcBef>
                <a:spcPts val="100"/>
              </a:spcBef>
              <a:tabLst>
                <a:tab pos="2912110" algn="l"/>
              </a:tabLst>
            </a:pPr>
            <a:r>
              <a:rPr sz="1200" spc="-155" dirty="0">
                <a:solidFill>
                  <a:srgbClr val="0000FF"/>
                </a:solidFill>
                <a:latin typeface="Arial Black"/>
                <a:cs typeface="Arial Black"/>
              </a:rPr>
              <a:t>	</a:t>
            </a:r>
            <a:endParaRPr sz="1200" dirty="0">
              <a:latin typeface="Arial Black"/>
              <a:cs typeface="Arial Black"/>
            </a:endParaRPr>
          </a:p>
        </p:txBody>
      </p:sp>
      <p:sp>
        <p:nvSpPr>
          <p:cNvPr id="14" name="object 14"/>
          <p:cNvSpPr txBox="1"/>
          <p:nvPr/>
        </p:nvSpPr>
        <p:spPr>
          <a:xfrm>
            <a:off x="228601" y="1276350"/>
            <a:ext cx="3657599" cy="1517723"/>
          </a:xfrm>
          <a:prstGeom prst="rect">
            <a:avLst/>
          </a:prstGeom>
        </p:spPr>
        <p:txBody>
          <a:bodyPr vert="horz" wrap="square" lIns="0" tIns="8890" rIns="0" bIns="0" rtlCol="0">
            <a:spAutoFit/>
          </a:bodyPr>
          <a:lstStyle/>
          <a:p>
            <a:pPr>
              <a:spcAft>
                <a:spcPts val="1200"/>
              </a:spcAft>
            </a:pPr>
            <a:r>
              <a:rPr lang="en-US" sz="1400" dirty="0">
                <a:solidFill>
                  <a:srgbClr val="000000"/>
                </a:solidFill>
                <a:latin typeface="Segoe UI" panose="020B0502040204020203" pitchFamily="34" charset="0"/>
                <a:ea typeface="Times New Roman" panose="02020603050405020304" pitchFamily="18" charset="0"/>
              </a:rPr>
              <a:t>*</a:t>
            </a:r>
            <a:r>
              <a:rPr lang="en-US" sz="1600" dirty="0"/>
              <a:t>The Rings and earrings are more frequent with women, this aligns with traditional jewelry trends</a:t>
            </a:r>
            <a:r>
              <a:rPr lang="en-US" sz="1600" dirty="0">
                <a:solidFill>
                  <a:srgbClr val="000000"/>
                </a:solidFill>
                <a:latin typeface="Segoe UI" panose="020B0502040204020203" pitchFamily="34" charset="0"/>
                <a:ea typeface="Times New Roman" panose="02020603050405020304" pitchFamily="18" charset="0"/>
              </a:rPr>
              <a:t> .</a:t>
            </a:r>
            <a:endParaRPr lang="en-CA" sz="1600" dirty="0">
              <a:effectLst/>
              <a:latin typeface="Times New Roman" panose="02020603050405020304" pitchFamily="18" charset="0"/>
              <a:ea typeface="Times New Roman" panose="02020603050405020304" pitchFamily="18" charset="0"/>
            </a:endParaRPr>
          </a:p>
          <a:p>
            <a:pPr marL="12065" marR="5080">
              <a:lnSpc>
                <a:spcPct val="102299"/>
              </a:lnSpc>
              <a:spcBef>
                <a:spcPts val="70"/>
              </a:spcBef>
              <a:tabLst>
                <a:tab pos="325120" algn="l"/>
                <a:tab pos="325755" algn="l"/>
              </a:tabLst>
            </a:pPr>
            <a:endParaRPr lang="en-GB" sz="1600" b="1" i="0" dirty="0">
              <a:effectLst/>
              <a:latin typeface="-apple-system"/>
            </a:endParaRPr>
          </a:p>
          <a:p>
            <a:pPr marL="325120" marR="5080" indent="-313055">
              <a:lnSpc>
                <a:spcPct val="102299"/>
              </a:lnSpc>
              <a:spcBef>
                <a:spcPts val="70"/>
              </a:spcBef>
              <a:buFont typeface="Arial"/>
              <a:buChar char="●"/>
              <a:tabLst>
                <a:tab pos="325120" algn="l"/>
                <a:tab pos="325755" algn="l"/>
              </a:tabLst>
            </a:pPr>
            <a:endParaRPr lang="en-US" sz="1100" spc="-114" dirty="0">
              <a:solidFill>
                <a:srgbClr val="595959"/>
              </a:solidFill>
              <a:latin typeface="Arial Black"/>
              <a:cs typeface="Arial Black"/>
            </a:endParaRPr>
          </a:p>
          <a:p>
            <a:pPr marL="325120" marR="14604" indent="-313055">
              <a:lnSpc>
                <a:spcPct val="102299"/>
              </a:lnSpc>
              <a:buFont typeface="Arial"/>
              <a:buChar char="●"/>
              <a:tabLst>
                <a:tab pos="325120" algn="l"/>
                <a:tab pos="325755" algn="l"/>
              </a:tabLst>
            </a:pPr>
            <a:endParaRPr sz="1100" dirty="0">
              <a:latin typeface="Arial Black"/>
              <a:cs typeface="Arial Black"/>
            </a:endParaRPr>
          </a:p>
        </p:txBody>
      </p:sp>
      <p:sp>
        <p:nvSpPr>
          <p:cNvPr id="15" name="object 15"/>
          <p:cNvSpPr txBox="1"/>
          <p:nvPr/>
        </p:nvSpPr>
        <p:spPr>
          <a:xfrm>
            <a:off x="5181599" y="3797008"/>
            <a:ext cx="3310239" cy="182101"/>
          </a:xfrm>
          <a:prstGeom prst="rect">
            <a:avLst/>
          </a:prstGeom>
        </p:spPr>
        <p:txBody>
          <a:bodyPr vert="horz" wrap="square" lIns="0" tIns="12700" rIns="0" bIns="0" rtlCol="0">
            <a:spAutoFit/>
          </a:bodyPr>
          <a:lstStyle/>
          <a:p>
            <a:pPr marL="325120" indent="-313055">
              <a:lnSpc>
                <a:spcPct val="100000"/>
              </a:lnSpc>
              <a:spcBef>
                <a:spcPts val="100"/>
              </a:spcBef>
              <a:buFont typeface="Arial"/>
              <a:buChar char="●"/>
              <a:tabLst>
                <a:tab pos="325120" algn="l"/>
                <a:tab pos="325755" algn="l"/>
              </a:tabLst>
            </a:pPr>
            <a:r>
              <a:rPr lang="en-US" sz="1100" spc="-155" dirty="0">
                <a:solidFill>
                  <a:srgbClr val="595959"/>
                </a:solidFill>
                <a:latin typeface="Arial Black"/>
                <a:cs typeface="Arial Black"/>
              </a:rPr>
              <a:t>The distribution of the income is  highly skewed to t</a:t>
            </a:r>
          </a:p>
        </p:txBody>
      </p:sp>
      <p:sp>
        <p:nvSpPr>
          <p:cNvPr id="3" name="GVCLASSIFICATIONHEADER301503276">
            <a:extLst>
              <a:ext uri="{FF2B5EF4-FFF2-40B4-BE49-F238E27FC236}">
                <a16:creationId xmlns:a16="http://schemas.microsoft.com/office/drawing/2014/main" id="{C8879906-A0AF-B980-04D7-17DF3F08E233}"/>
              </a:ext>
            </a:extLst>
          </p:cNvPr>
          <p:cNvSpPr txBox="1"/>
          <p:nvPr/>
        </p:nvSpPr>
        <p:spPr>
          <a:xfrm>
            <a:off x="0" y="0"/>
            <a:ext cx="9144000" cy="369332"/>
          </a:xfrm>
          <a:prstGeom prst="rect">
            <a:avLst/>
          </a:prstGeom>
          <a:noFill/>
        </p:spPr>
        <p:txBody>
          <a:bodyPr vert="horz" wrap="square" rtlCol="0">
            <a:spAutoFit/>
          </a:bodyPr>
          <a:lstStyle/>
          <a:p>
            <a:endParaRPr lang="en-US"/>
          </a:p>
        </p:txBody>
      </p:sp>
      <p:pic>
        <p:nvPicPr>
          <p:cNvPr id="6" name="Picture 5" descr="A graph of a bar graph&#10;&#10;AI-generated content may be incorrect.">
            <a:extLst>
              <a:ext uri="{FF2B5EF4-FFF2-40B4-BE49-F238E27FC236}">
                <a16:creationId xmlns:a16="http://schemas.microsoft.com/office/drawing/2014/main" id="{9C58EAEE-E033-0E84-32AC-FE95A51E9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889028"/>
            <a:ext cx="5257799" cy="4086672"/>
          </a:xfrm>
          <a:prstGeom prst="rect">
            <a:avLst/>
          </a:prstGeom>
        </p:spPr>
      </p:pic>
    </p:spTree>
    <p:extLst>
      <p:ext uri="{BB962C8B-B14F-4D97-AF65-F5344CB8AC3E}">
        <p14:creationId xmlns:p14="http://schemas.microsoft.com/office/powerpoint/2010/main" val="1943737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7"/>
            <a:ext cx="8216265" cy="360680"/>
          </a:xfrm>
          <a:prstGeom prst="rect">
            <a:avLst/>
          </a:prstGeom>
        </p:spPr>
        <p:txBody>
          <a:bodyPr vert="horz" wrap="square" lIns="0" tIns="12700" rIns="0" bIns="0" rtlCol="0">
            <a:spAutoFit/>
          </a:bodyPr>
          <a:lstStyle/>
          <a:p>
            <a:pPr marL="12700">
              <a:lnSpc>
                <a:spcPct val="100000"/>
              </a:lnSpc>
              <a:spcBef>
                <a:spcPts val="100"/>
              </a:spcBef>
            </a:pPr>
            <a:r>
              <a:rPr sz="2200" spc="-45" dirty="0">
                <a:solidFill>
                  <a:srgbClr val="424242"/>
                </a:solidFill>
              </a:rPr>
              <a:t>Exploratory </a:t>
            </a:r>
            <a:r>
              <a:rPr sz="2200" spc="15" dirty="0">
                <a:solidFill>
                  <a:srgbClr val="424242"/>
                </a:solidFill>
              </a:rPr>
              <a:t>Data </a:t>
            </a:r>
            <a:r>
              <a:rPr sz="2200" spc="-70" dirty="0">
                <a:solidFill>
                  <a:srgbClr val="424242"/>
                </a:solidFill>
              </a:rPr>
              <a:t>Analysis </a:t>
            </a:r>
            <a:r>
              <a:rPr lang="en-US" sz="2200" spc="-70" dirty="0">
                <a:solidFill>
                  <a:srgbClr val="424242"/>
                </a:solidFill>
              </a:rPr>
              <a:t>– Jewelry categories by Main Metal</a:t>
            </a:r>
            <a:endParaRPr sz="2200" dirty="0"/>
          </a:p>
        </p:txBody>
      </p:sp>
      <p:sp>
        <p:nvSpPr>
          <p:cNvPr id="18" name="object 1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12</a:t>
            </a:fld>
            <a:endParaRPr spc="35" dirty="0"/>
          </a:p>
        </p:txBody>
      </p:sp>
      <p:sp>
        <p:nvSpPr>
          <p:cNvPr id="13" name="object 13"/>
          <p:cNvSpPr txBox="1"/>
          <p:nvPr/>
        </p:nvSpPr>
        <p:spPr>
          <a:xfrm>
            <a:off x="6227000" y="889027"/>
            <a:ext cx="1164400" cy="197490"/>
          </a:xfrm>
          <a:prstGeom prst="rect">
            <a:avLst/>
          </a:prstGeom>
        </p:spPr>
        <p:txBody>
          <a:bodyPr vert="horz" wrap="square" lIns="0" tIns="12700" rIns="0" bIns="0" rtlCol="0">
            <a:spAutoFit/>
          </a:bodyPr>
          <a:lstStyle/>
          <a:p>
            <a:pPr marL="12700">
              <a:lnSpc>
                <a:spcPct val="100000"/>
              </a:lnSpc>
              <a:spcBef>
                <a:spcPts val="100"/>
              </a:spcBef>
              <a:tabLst>
                <a:tab pos="2912110" algn="l"/>
              </a:tabLst>
            </a:pPr>
            <a:r>
              <a:rPr sz="1200" spc="-155" dirty="0">
                <a:solidFill>
                  <a:srgbClr val="0000FF"/>
                </a:solidFill>
                <a:latin typeface="Arial Black"/>
                <a:cs typeface="Arial Black"/>
              </a:rPr>
              <a:t>	</a:t>
            </a:r>
            <a:endParaRPr sz="1200" dirty="0">
              <a:latin typeface="Arial Black"/>
              <a:cs typeface="Arial Black"/>
            </a:endParaRPr>
          </a:p>
        </p:txBody>
      </p:sp>
      <p:sp>
        <p:nvSpPr>
          <p:cNvPr id="14" name="object 14"/>
          <p:cNvSpPr txBox="1"/>
          <p:nvPr/>
        </p:nvSpPr>
        <p:spPr>
          <a:xfrm>
            <a:off x="453753" y="3792732"/>
            <a:ext cx="3687655" cy="348365"/>
          </a:xfrm>
          <a:prstGeom prst="rect">
            <a:avLst/>
          </a:prstGeom>
        </p:spPr>
        <p:txBody>
          <a:bodyPr vert="horz" wrap="square" lIns="0" tIns="8890" rIns="0" bIns="0" rtlCol="0">
            <a:spAutoFit/>
          </a:bodyPr>
          <a:lstStyle/>
          <a:p>
            <a:pPr marL="12065" marR="5080">
              <a:lnSpc>
                <a:spcPct val="102299"/>
              </a:lnSpc>
              <a:spcBef>
                <a:spcPts val="70"/>
              </a:spcBef>
              <a:tabLst>
                <a:tab pos="325120" algn="l"/>
                <a:tab pos="325755" algn="l"/>
              </a:tabLst>
            </a:pPr>
            <a:endParaRPr lang="en-US" sz="1100" spc="-114" dirty="0">
              <a:solidFill>
                <a:srgbClr val="595959"/>
              </a:solidFill>
              <a:latin typeface="Arial Black"/>
              <a:cs typeface="Arial Black"/>
            </a:endParaRPr>
          </a:p>
          <a:p>
            <a:pPr marL="325120" marR="14604" indent="-313055">
              <a:lnSpc>
                <a:spcPct val="102299"/>
              </a:lnSpc>
              <a:buFont typeface="Arial"/>
              <a:buChar char="●"/>
              <a:tabLst>
                <a:tab pos="325120" algn="l"/>
                <a:tab pos="325755" algn="l"/>
              </a:tabLst>
            </a:pPr>
            <a:endParaRPr sz="1100" dirty="0">
              <a:latin typeface="Arial Black"/>
              <a:cs typeface="Arial Black"/>
            </a:endParaRPr>
          </a:p>
        </p:txBody>
      </p:sp>
      <p:sp>
        <p:nvSpPr>
          <p:cNvPr id="4" name="GVCLASSIFICATIONHEADER2097615032">
            <a:extLst>
              <a:ext uri="{FF2B5EF4-FFF2-40B4-BE49-F238E27FC236}">
                <a16:creationId xmlns:a16="http://schemas.microsoft.com/office/drawing/2014/main" id="{52B52098-5F7D-3E02-F000-8BFA7AA8F7E2}"/>
              </a:ext>
            </a:extLst>
          </p:cNvPr>
          <p:cNvSpPr txBox="1"/>
          <p:nvPr/>
        </p:nvSpPr>
        <p:spPr>
          <a:xfrm>
            <a:off x="0" y="0"/>
            <a:ext cx="9144000" cy="369332"/>
          </a:xfrm>
          <a:prstGeom prst="rect">
            <a:avLst/>
          </a:prstGeom>
          <a:noFill/>
        </p:spPr>
        <p:txBody>
          <a:bodyPr vert="horz" wrap="square" rtlCol="0">
            <a:spAutoFit/>
          </a:bodyPr>
          <a:lstStyle/>
          <a:p>
            <a:endParaRPr lang="en-US"/>
          </a:p>
        </p:txBody>
      </p:sp>
      <p:pic>
        <p:nvPicPr>
          <p:cNvPr id="7" name="Picture 6" descr="A graph of a bar graph&#10;&#10;AI-generated content may be incorrect.">
            <a:extLst>
              <a:ext uri="{FF2B5EF4-FFF2-40B4-BE49-F238E27FC236}">
                <a16:creationId xmlns:a16="http://schemas.microsoft.com/office/drawing/2014/main" id="{5786BC10-5C37-FA44-5A8A-F4A4870FA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945236"/>
            <a:ext cx="5715000" cy="4198263"/>
          </a:xfrm>
          <a:prstGeom prst="rect">
            <a:avLst/>
          </a:prstGeom>
        </p:spPr>
      </p:pic>
      <p:sp>
        <p:nvSpPr>
          <p:cNvPr id="10" name="TextBox 9">
            <a:extLst>
              <a:ext uri="{FF2B5EF4-FFF2-40B4-BE49-F238E27FC236}">
                <a16:creationId xmlns:a16="http://schemas.microsoft.com/office/drawing/2014/main" id="{C527035A-FE21-48DF-F863-6B8466949ADE}"/>
              </a:ext>
            </a:extLst>
          </p:cNvPr>
          <p:cNvSpPr txBox="1"/>
          <p:nvPr/>
        </p:nvSpPr>
        <p:spPr>
          <a:xfrm>
            <a:off x="152400" y="1725024"/>
            <a:ext cx="3352800" cy="1754326"/>
          </a:xfrm>
          <a:prstGeom prst="rect">
            <a:avLst/>
          </a:prstGeom>
          <a:noFill/>
        </p:spPr>
        <p:txBody>
          <a:bodyPr wrap="square">
            <a:spAutoFit/>
          </a:bodyPr>
          <a:lstStyle/>
          <a:p>
            <a:r>
              <a:rPr lang="en-US" b="1" dirty="0"/>
              <a:t>Observation</a:t>
            </a:r>
          </a:p>
          <a:p>
            <a:r>
              <a:rPr lang="en-US" dirty="0"/>
              <a:t>The following jewelry in the other earring, ring pendant are most popular amongst male and female while the Brooch, souvenir indicate niche market</a:t>
            </a:r>
          </a:p>
        </p:txBody>
      </p:sp>
    </p:spTree>
    <p:extLst>
      <p:ext uri="{BB962C8B-B14F-4D97-AF65-F5344CB8AC3E}">
        <p14:creationId xmlns:p14="http://schemas.microsoft.com/office/powerpoint/2010/main" val="139291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13157"/>
            <a:ext cx="8487101" cy="351378"/>
          </a:xfrm>
          <a:prstGeom prst="rect">
            <a:avLst/>
          </a:prstGeom>
        </p:spPr>
        <p:txBody>
          <a:bodyPr vert="horz" wrap="square" lIns="0" tIns="12700" rIns="0" bIns="0" rtlCol="0">
            <a:spAutoFit/>
          </a:bodyPr>
          <a:lstStyle/>
          <a:p>
            <a:pPr marL="12700">
              <a:lnSpc>
                <a:spcPct val="100000"/>
              </a:lnSpc>
              <a:spcBef>
                <a:spcPts val="100"/>
              </a:spcBef>
            </a:pPr>
            <a:r>
              <a:rPr sz="2200" spc="-45" dirty="0">
                <a:solidFill>
                  <a:srgbClr val="424242"/>
                </a:solidFill>
              </a:rPr>
              <a:t>Exploratory </a:t>
            </a:r>
            <a:r>
              <a:rPr sz="2200" spc="15" dirty="0">
                <a:solidFill>
                  <a:srgbClr val="424242"/>
                </a:solidFill>
              </a:rPr>
              <a:t>Data </a:t>
            </a:r>
            <a:r>
              <a:rPr sz="2200" spc="-70" dirty="0">
                <a:solidFill>
                  <a:srgbClr val="424242"/>
                </a:solidFill>
              </a:rPr>
              <a:t>Analysis</a:t>
            </a:r>
            <a:r>
              <a:rPr lang="en-US" sz="2200" spc="-70" dirty="0">
                <a:solidFill>
                  <a:srgbClr val="424242"/>
                </a:solidFill>
              </a:rPr>
              <a:t>- Jewelry categories</a:t>
            </a:r>
            <a:endParaRPr sz="1400" dirty="0"/>
          </a:p>
        </p:txBody>
      </p:sp>
      <p:sp>
        <p:nvSpPr>
          <p:cNvPr id="18" name="object 1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13</a:t>
            </a:fld>
            <a:endParaRPr spc="35" dirty="0"/>
          </a:p>
        </p:txBody>
      </p:sp>
      <p:sp>
        <p:nvSpPr>
          <p:cNvPr id="13" name="object 13"/>
          <p:cNvSpPr txBox="1"/>
          <p:nvPr/>
        </p:nvSpPr>
        <p:spPr>
          <a:xfrm>
            <a:off x="5533277" y="711807"/>
            <a:ext cx="3153523" cy="197490"/>
          </a:xfrm>
          <a:prstGeom prst="rect">
            <a:avLst/>
          </a:prstGeom>
        </p:spPr>
        <p:txBody>
          <a:bodyPr vert="horz" wrap="square" lIns="0" tIns="12700" rIns="0" bIns="0" rtlCol="0">
            <a:spAutoFit/>
          </a:bodyPr>
          <a:lstStyle/>
          <a:p>
            <a:pPr marL="12700">
              <a:lnSpc>
                <a:spcPct val="100000"/>
              </a:lnSpc>
              <a:spcBef>
                <a:spcPts val="100"/>
              </a:spcBef>
              <a:tabLst>
                <a:tab pos="2912110" algn="l"/>
              </a:tabLst>
            </a:pPr>
            <a:r>
              <a:rPr sz="1200" spc="-155" dirty="0">
                <a:solidFill>
                  <a:srgbClr val="0000FF"/>
                </a:solidFill>
                <a:latin typeface="Arial Black"/>
                <a:cs typeface="Arial Black"/>
              </a:rPr>
              <a:t>	</a:t>
            </a:r>
            <a:endParaRPr sz="1200" dirty="0">
              <a:latin typeface="Arial Black"/>
              <a:cs typeface="Arial Black"/>
            </a:endParaRPr>
          </a:p>
        </p:txBody>
      </p:sp>
      <p:sp>
        <p:nvSpPr>
          <p:cNvPr id="14" name="object 14"/>
          <p:cNvSpPr txBox="1"/>
          <p:nvPr/>
        </p:nvSpPr>
        <p:spPr>
          <a:xfrm>
            <a:off x="152399" y="-171450"/>
            <a:ext cx="3731226" cy="5594288"/>
          </a:xfrm>
          <a:prstGeom prst="rect">
            <a:avLst/>
          </a:prstGeom>
        </p:spPr>
        <p:txBody>
          <a:bodyPr vert="horz" wrap="square" lIns="0" tIns="8890" rIns="0" bIns="0" rtlCol="0">
            <a:spAutoFit/>
          </a:bodyPr>
          <a:lstStyle/>
          <a:p>
            <a:pPr algn="l"/>
            <a:endParaRPr lang="en-GB" sz="1100" b="1" i="0" dirty="0">
              <a:effectLst/>
              <a:latin typeface="-apple-system"/>
            </a:endParaRPr>
          </a:p>
          <a:p>
            <a:pPr algn="l"/>
            <a:endParaRPr lang="en-GB" sz="1100" b="1" dirty="0">
              <a:latin typeface="-apple-system"/>
            </a:endParaRPr>
          </a:p>
          <a:p>
            <a:pPr algn="l"/>
            <a:endParaRPr lang="en-GB" sz="1100" b="1" i="0" dirty="0">
              <a:effectLst/>
              <a:latin typeface="-apple-system"/>
            </a:endParaRPr>
          </a:p>
          <a:p>
            <a:pPr algn="l"/>
            <a:r>
              <a:rPr lang="en-GB" sz="1600" b="1" i="0" dirty="0">
                <a:effectLst/>
                <a:latin typeface="-apple-system"/>
              </a:rPr>
              <a:t>Observation</a:t>
            </a:r>
          </a:p>
          <a:p>
            <a:pPr algn="l">
              <a:buFont typeface="Arial" panose="020B0604020202020204" pitchFamily="34" charset="0"/>
              <a:buChar char="•"/>
            </a:pPr>
            <a:r>
              <a:rPr lang="en-US" sz="1600" i="0" dirty="0">
                <a:effectLst/>
                <a:latin typeface="-apple-system"/>
              </a:rPr>
              <a:t>Dominant Categories – </a:t>
            </a:r>
            <a:r>
              <a:rPr lang="en-US" sz="1600" i="0" dirty="0" err="1">
                <a:effectLst/>
                <a:latin typeface="-apple-system"/>
              </a:rPr>
              <a:t>Jewery_ring</a:t>
            </a:r>
            <a:r>
              <a:rPr lang="en-US" sz="1600" i="0" dirty="0">
                <a:effectLst/>
                <a:latin typeface="-apple-system"/>
              </a:rPr>
              <a:t>, </a:t>
            </a:r>
            <a:r>
              <a:rPr lang="en-US" sz="1600" i="0" dirty="0" err="1">
                <a:effectLst/>
                <a:latin typeface="-apple-system"/>
              </a:rPr>
              <a:t>Jewelry_earring</a:t>
            </a:r>
            <a:r>
              <a:rPr lang="en-US" sz="1600" i="0" dirty="0">
                <a:effectLst/>
                <a:latin typeface="-apple-system"/>
              </a:rPr>
              <a:t> and </a:t>
            </a:r>
            <a:r>
              <a:rPr lang="en-US" sz="1600" i="0" dirty="0" err="1">
                <a:effectLst/>
                <a:latin typeface="-apple-system"/>
              </a:rPr>
              <a:t>Jewelry_pendant</a:t>
            </a:r>
            <a:r>
              <a:rPr lang="en-US" sz="1600" i="0" dirty="0">
                <a:effectLst/>
                <a:latin typeface="-apple-system"/>
              </a:rPr>
              <a:t> categories take up a significantly larger portion of the pie chart, indicating they are the most frequently occurring in the dataset.</a:t>
            </a:r>
          </a:p>
          <a:p>
            <a:pPr algn="l"/>
            <a:endParaRPr lang="en-US" sz="1600" i="0" dirty="0">
              <a:effectLst/>
              <a:latin typeface="-apple-system"/>
            </a:endParaRPr>
          </a:p>
          <a:p>
            <a:pPr algn="l">
              <a:buFont typeface="Arial" panose="020B0604020202020204" pitchFamily="34" charset="0"/>
              <a:buChar char="•"/>
            </a:pPr>
            <a:r>
              <a:rPr lang="en-US" sz="1600" i="0" dirty="0">
                <a:effectLst/>
                <a:latin typeface="-apple-system"/>
              </a:rPr>
              <a:t>Less Popular Categories – A few categories like </a:t>
            </a:r>
            <a:r>
              <a:rPr lang="en-US" sz="1600" i="0" dirty="0" err="1">
                <a:effectLst/>
                <a:latin typeface="-apple-system"/>
              </a:rPr>
              <a:t>Jewelry_sourvenir</a:t>
            </a:r>
            <a:r>
              <a:rPr lang="en-US" sz="1600" i="0" dirty="0">
                <a:effectLst/>
                <a:latin typeface="-apple-system"/>
              </a:rPr>
              <a:t>, </a:t>
            </a:r>
            <a:r>
              <a:rPr lang="en-US" sz="1600" i="0" dirty="0" err="1">
                <a:effectLst/>
                <a:latin typeface="-apple-system"/>
              </a:rPr>
              <a:t>Jewelry_necklace</a:t>
            </a:r>
            <a:r>
              <a:rPr lang="en-US" sz="1600" i="0" dirty="0">
                <a:effectLst/>
                <a:latin typeface="-apple-system"/>
              </a:rPr>
              <a:t> and </a:t>
            </a:r>
            <a:r>
              <a:rPr lang="en-US" sz="1600" i="0" dirty="0" err="1">
                <a:effectLst/>
                <a:latin typeface="-apple-system"/>
              </a:rPr>
              <a:t>Jewelry_brooch</a:t>
            </a:r>
            <a:r>
              <a:rPr lang="en-US" sz="1600" i="0" dirty="0">
                <a:effectLst/>
                <a:latin typeface="-apple-system"/>
              </a:rPr>
              <a:t> are in much smaller proportions, showing they are less common.</a:t>
            </a:r>
          </a:p>
          <a:p>
            <a:pPr algn="l"/>
            <a:endParaRPr lang="en-US" sz="1600" i="0" dirty="0">
              <a:effectLst/>
              <a:latin typeface="-apple-system"/>
            </a:endParaRPr>
          </a:p>
          <a:p>
            <a:pPr algn="l">
              <a:buFont typeface="Arial" panose="020B0604020202020204" pitchFamily="34" charset="0"/>
              <a:buChar char="•"/>
            </a:pPr>
            <a:r>
              <a:rPr lang="en-US" sz="1600" i="0" dirty="0">
                <a:effectLst/>
                <a:latin typeface="-apple-system"/>
              </a:rPr>
              <a:t>Category Variety – The dataset contains multiple jewelry types, showing a diverse range of products.</a:t>
            </a:r>
          </a:p>
          <a:p>
            <a:pPr algn="l">
              <a:buFont typeface="Arial" panose="020B0604020202020204" pitchFamily="34" charset="0"/>
              <a:buChar char="•"/>
            </a:pPr>
            <a:endParaRPr lang="en-US" sz="1600" i="0" dirty="0">
              <a:effectLst/>
              <a:latin typeface="-apple-system"/>
            </a:endParaRPr>
          </a:p>
          <a:p>
            <a:pPr algn="l">
              <a:buFont typeface="Arial" panose="020B0604020202020204" pitchFamily="34" charset="0"/>
              <a:buChar char="•"/>
            </a:pPr>
            <a:r>
              <a:rPr lang="en-US" sz="1600" i="0" dirty="0">
                <a:effectLst/>
                <a:latin typeface="-apple-system"/>
              </a:rPr>
              <a:t>Market Trends – The dominant jewelries, suggests they are more in demand compared to other types of jewelry.</a:t>
            </a:r>
            <a:endParaRPr lang="en-GB" sz="1600" i="0" dirty="0">
              <a:effectLst/>
              <a:latin typeface="-apple-system"/>
            </a:endParaRPr>
          </a:p>
          <a:p>
            <a:pPr marL="325120" marR="5080" indent="-313055">
              <a:lnSpc>
                <a:spcPct val="102299"/>
              </a:lnSpc>
              <a:spcBef>
                <a:spcPts val="70"/>
              </a:spcBef>
              <a:buFont typeface="Arial"/>
              <a:buChar char="●"/>
              <a:tabLst>
                <a:tab pos="325120" algn="l"/>
                <a:tab pos="325755" algn="l"/>
              </a:tabLst>
            </a:pPr>
            <a:endParaRPr lang="en-US" sz="1400" spc="-120" dirty="0">
              <a:solidFill>
                <a:srgbClr val="595959"/>
              </a:solidFill>
              <a:latin typeface="Arial Black"/>
              <a:cs typeface="Arial Black"/>
            </a:endParaRPr>
          </a:p>
          <a:p>
            <a:pPr marL="325120" marR="14604" indent="-313055">
              <a:lnSpc>
                <a:spcPct val="102299"/>
              </a:lnSpc>
              <a:buFont typeface="Arial"/>
              <a:buChar char="●"/>
              <a:tabLst>
                <a:tab pos="325120" algn="l"/>
                <a:tab pos="325755" algn="l"/>
              </a:tabLst>
            </a:pPr>
            <a:endParaRPr sz="1100" dirty="0">
              <a:latin typeface="Arial Black"/>
              <a:cs typeface="Arial Black"/>
            </a:endParaRPr>
          </a:p>
        </p:txBody>
      </p:sp>
      <p:sp>
        <p:nvSpPr>
          <p:cNvPr id="4" name="Rectangle 5">
            <a:extLst>
              <a:ext uri="{FF2B5EF4-FFF2-40B4-BE49-F238E27FC236}">
                <a16:creationId xmlns:a16="http://schemas.microsoft.com/office/drawing/2014/main" id="{99601FCC-9BC0-DACD-1539-673754F814B8}"/>
              </a:ext>
            </a:extLst>
          </p:cNvPr>
          <p:cNvSpPr>
            <a:spLocks noChangeArrowheads="1"/>
          </p:cNvSpPr>
          <p:nvPr/>
        </p:nvSpPr>
        <p:spPr bwMode="auto">
          <a:xfrm>
            <a:off x="0" y="13157"/>
            <a:ext cx="22602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ar(--jp-content-font-family)"/>
              </a:rPr>
              <a:t>c</a:t>
            </a:r>
            <a:r>
              <a:rPr kumimoji="0" lang="en-US" altLang="en-US" sz="1000" b="0" i="0" u="none" strike="noStrike" cap="none" normalizeH="0" baseline="0" dirty="0">
                <a:ln>
                  <a:noFill/>
                </a:ln>
                <a:solidFill>
                  <a:srgbClr val="000000"/>
                </a:solidFill>
                <a:effectLst/>
                <a:latin typeface="var(--jp-cell-prompt-font-family)"/>
              </a:rPr>
              <a:t> [ ]:</a:t>
            </a:r>
            <a:endParaRPr kumimoji="0" lang="en-US" altLang="en-US" sz="1000"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5BE29312-91CD-9E16-C2D9-FDACB1456F32}"/>
              </a:ext>
            </a:extLst>
          </p:cNvPr>
          <p:cNvSpPr>
            <a:spLocks noChangeArrowheads="1"/>
          </p:cNvSpPr>
          <p:nvPr/>
        </p:nvSpPr>
        <p:spPr bwMode="auto">
          <a:xfrm>
            <a:off x="152400" y="165557"/>
            <a:ext cx="6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0B8C47D8-8736-1414-59C2-2F0D30141435}"/>
              </a:ext>
            </a:extLst>
          </p:cNvPr>
          <p:cNvSpPr>
            <a:spLocks noChangeArrowheads="1"/>
          </p:cNvSpPr>
          <p:nvPr/>
        </p:nvSpPr>
        <p:spPr bwMode="auto">
          <a:xfrm>
            <a:off x="5638800" y="-3113663"/>
            <a:ext cx="4038600" cy="797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var(--jp-content-font-family)"/>
              </a:rPr>
              <a:t>Observation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var(--jp-content-font-family)"/>
            </a:endParaRPr>
          </a:p>
          <a:p>
            <a:pPr marL="0" marR="0" lvl="0" indent="0" algn="l" defTabSz="914400" rtl="0" eaLnBrk="0" fontAlgn="base" latinLnBrk="0" hangingPunct="0">
              <a:lnSpc>
                <a:spcPct val="100000"/>
              </a:lnSpc>
              <a:spcBef>
                <a:spcPct val="0"/>
              </a:spcBef>
              <a:spcAft>
                <a:spcPct val="0"/>
              </a:spcAft>
              <a:buClrTx/>
              <a:buSzTx/>
              <a:tabLst/>
            </a:pPr>
            <a:r>
              <a:rPr lang="en-US" altLang="en-US" sz="1400" b="1" dirty="0">
                <a:solidFill>
                  <a:srgbClr val="000000"/>
                </a:solidFill>
                <a:latin typeface="var(--jp-content-font-family)"/>
              </a:rPr>
              <a:t>Observation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0000"/>
                </a:solidFill>
                <a:effectLst/>
                <a:latin typeface="var(--jp-content-font-family)"/>
              </a:rPr>
              <a:t>43.96% of the customers use fiber optic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ar(--jp-cell-prompt-font-family)"/>
              </a:rPr>
              <a:t>I</a:t>
            </a:r>
            <a:endParaRPr kumimoji="0" lang="en-US" altLang="en-US" sz="1000" b="0" i="0" u="none" strike="noStrike" cap="none" normalizeH="0" baseline="0" dirty="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descr="A pie chart with different colored circles&#10;&#10;AI-generated content may be incorrect.">
            <a:extLst>
              <a:ext uri="{FF2B5EF4-FFF2-40B4-BE49-F238E27FC236}">
                <a16:creationId xmlns:a16="http://schemas.microsoft.com/office/drawing/2014/main" id="{B5377D77-3AAB-2205-8757-A23ABE6F9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9148" y="444043"/>
            <a:ext cx="5002452" cy="4696119"/>
          </a:xfrm>
          <a:prstGeom prst="rect">
            <a:avLst/>
          </a:prstGeom>
        </p:spPr>
      </p:pic>
      <p:sp>
        <p:nvSpPr>
          <p:cNvPr id="11" name="GVCLASSIFICATIONHEADER493737911">
            <a:extLst>
              <a:ext uri="{FF2B5EF4-FFF2-40B4-BE49-F238E27FC236}">
                <a16:creationId xmlns:a16="http://schemas.microsoft.com/office/drawing/2014/main" id="{A3FF731F-B77D-16B7-EEE7-D8A9B675DDC5}"/>
              </a:ext>
            </a:extLst>
          </p:cNvPr>
          <p:cNvSpPr txBox="1"/>
          <p:nvPr/>
        </p:nvSpPr>
        <p:spPr>
          <a:xfrm>
            <a:off x="0" y="0"/>
            <a:ext cx="9144000" cy="369332"/>
          </a:xfrm>
          <a:prstGeom prst="rect">
            <a:avLst/>
          </a:prstGeom>
          <a:noFill/>
        </p:spPr>
        <p:txBody>
          <a:bodyPr vert="horz" wrap="square" rtlCol="0">
            <a:spAutoFit/>
          </a:bodyPr>
          <a:lstStyle/>
          <a:p>
            <a:endParaRPr lang="en-US"/>
          </a:p>
        </p:txBody>
      </p:sp>
    </p:spTree>
    <p:extLst>
      <p:ext uri="{BB962C8B-B14F-4D97-AF65-F5344CB8AC3E}">
        <p14:creationId xmlns:p14="http://schemas.microsoft.com/office/powerpoint/2010/main" val="3740741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0"/>
            <a:ext cx="5972826" cy="351378"/>
          </a:xfrm>
          <a:prstGeom prst="rect">
            <a:avLst/>
          </a:prstGeom>
        </p:spPr>
        <p:txBody>
          <a:bodyPr vert="horz" wrap="square" lIns="0" tIns="12700" rIns="0" bIns="0" rtlCol="0">
            <a:spAutoFit/>
          </a:bodyPr>
          <a:lstStyle/>
          <a:p>
            <a:pPr marL="12700">
              <a:lnSpc>
                <a:spcPct val="100000"/>
              </a:lnSpc>
              <a:spcBef>
                <a:spcPts val="100"/>
              </a:spcBef>
            </a:pPr>
            <a:r>
              <a:rPr sz="2200" spc="-45" dirty="0">
                <a:solidFill>
                  <a:srgbClr val="424242"/>
                </a:solidFill>
              </a:rPr>
              <a:t>Exploratory </a:t>
            </a:r>
            <a:r>
              <a:rPr sz="2200" spc="15" dirty="0">
                <a:solidFill>
                  <a:srgbClr val="424242"/>
                </a:solidFill>
              </a:rPr>
              <a:t>Data </a:t>
            </a:r>
            <a:r>
              <a:rPr sz="2200" spc="-70" dirty="0">
                <a:solidFill>
                  <a:srgbClr val="424242"/>
                </a:solidFill>
              </a:rPr>
              <a:t>Analysis </a:t>
            </a:r>
            <a:r>
              <a:rPr lang="en-NG" sz="2200" spc="220" dirty="0">
                <a:solidFill>
                  <a:srgbClr val="424242"/>
                </a:solidFill>
              </a:rPr>
              <a:t>–</a:t>
            </a:r>
            <a:r>
              <a:rPr sz="2200" spc="220" dirty="0">
                <a:solidFill>
                  <a:srgbClr val="424242"/>
                </a:solidFill>
              </a:rPr>
              <a:t> </a:t>
            </a:r>
            <a:endParaRPr sz="2200" dirty="0"/>
          </a:p>
        </p:txBody>
      </p:sp>
      <p:sp>
        <p:nvSpPr>
          <p:cNvPr id="3" name="object 3"/>
          <p:cNvSpPr txBox="1"/>
          <p:nvPr/>
        </p:nvSpPr>
        <p:spPr>
          <a:xfrm>
            <a:off x="275574" y="928902"/>
            <a:ext cx="998855" cy="197490"/>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595959"/>
                </a:solidFill>
                <a:latin typeface="Arial"/>
                <a:cs typeface="Arial"/>
              </a:rPr>
              <a:t>:</a:t>
            </a:r>
            <a:endParaRPr sz="1200" dirty="0">
              <a:latin typeface="Arial"/>
              <a:cs typeface="Arial"/>
            </a:endParaRPr>
          </a:p>
        </p:txBody>
      </p:sp>
      <p:sp>
        <p:nvSpPr>
          <p:cNvPr id="4" name="object 4"/>
          <p:cNvSpPr txBox="1"/>
          <p:nvPr/>
        </p:nvSpPr>
        <p:spPr>
          <a:xfrm>
            <a:off x="309441" y="1155828"/>
            <a:ext cx="3667800" cy="424988"/>
          </a:xfrm>
          <a:prstGeom prst="rect">
            <a:avLst/>
          </a:prstGeom>
        </p:spPr>
        <p:txBody>
          <a:bodyPr vert="horz" wrap="square" lIns="0" tIns="12700" rIns="0" bIns="0" rtlCol="0">
            <a:spAutoFit/>
          </a:bodyPr>
          <a:lstStyle/>
          <a:p>
            <a:pPr marL="12065" marR="25400">
              <a:lnSpc>
                <a:spcPct val="114599"/>
              </a:lnSpc>
              <a:tabLst>
                <a:tab pos="332740" algn="l"/>
                <a:tab pos="333375" algn="l"/>
              </a:tabLst>
            </a:pPr>
            <a:endParaRPr lang="en-US" sz="1200" spc="-135" dirty="0">
              <a:solidFill>
                <a:srgbClr val="595959"/>
              </a:solidFill>
              <a:latin typeface="Arial Black"/>
              <a:cs typeface="Arial Black"/>
            </a:endParaRPr>
          </a:p>
          <a:p>
            <a:pPr marL="332740" marR="25400" indent="-320675">
              <a:lnSpc>
                <a:spcPct val="114599"/>
              </a:lnSpc>
              <a:buFont typeface="Arial"/>
              <a:buChar char="●"/>
              <a:tabLst>
                <a:tab pos="332740" algn="l"/>
                <a:tab pos="333375" algn="l"/>
              </a:tabLst>
            </a:pPr>
            <a:endParaRPr sz="1200" dirty="0">
              <a:latin typeface="Arial Black"/>
              <a:cs typeface="Arial Black"/>
            </a:endParaRPr>
          </a:p>
        </p:txBody>
      </p:sp>
      <p:sp>
        <p:nvSpPr>
          <p:cNvPr id="9" name="object 9"/>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14</a:t>
            </a:fld>
            <a:endParaRPr spc="35" dirty="0"/>
          </a:p>
        </p:txBody>
      </p:sp>
      <p:sp>
        <p:nvSpPr>
          <p:cNvPr id="6" name="TextBox 5">
            <a:extLst>
              <a:ext uri="{FF2B5EF4-FFF2-40B4-BE49-F238E27FC236}">
                <a16:creationId xmlns:a16="http://schemas.microsoft.com/office/drawing/2014/main" id="{3660FEE7-D830-DE1C-F42B-280CBF36ECC6}"/>
              </a:ext>
            </a:extLst>
          </p:cNvPr>
          <p:cNvSpPr txBox="1"/>
          <p:nvPr/>
        </p:nvSpPr>
        <p:spPr>
          <a:xfrm>
            <a:off x="309441" y="702506"/>
            <a:ext cx="8758359" cy="430887"/>
          </a:xfrm>
          <a:prstGeom prst="rect">
            <a:avLst/>
          </a:prstGeom>
          <a:noFill/>
        </p:spPr>
        <p:txBody>
          <a:bodyPr wrap="square">
            <a:spAutoFit/>
          </a:bodyPr>
          <a:lstStyle/>
          <a:p>
            <a:r>
              <a:rPr lang="en-CA" sz="2200" b="1" kern="0" spc="15" dirty="0">
                <a:solidFill>
                  <a:srgbClr val="424242"/>
                </a:solidFill>
                <a:latin typeface="Arial"/>
                <a:ea typeface="+mj-ea"/>
                <a:cs typeface="Arial"/>
              </a:rPr>
              <a:t>				</a:t>
            </a:r>
            <a:endParaRPr lang="en-CA" dirty="0"/>
          </a:p>
        </p:txBody>
      </p:sp>
      <p:sp>
        <p:nvSpPr>
          <p:cNvPr id="10" name="TextBox 9">
            <a:extLst>
              <a:ext uri="{FF2B5EF4-FFF2-40B4-BE49-F238E27FC236}">
                <a16:creationId xmlns:a16="http://schemas.microsoft.com/office/drawing/2014/main" id="{E658DAF3-FCF0-117E-4D9E-3490E7263B4F}"/>
              </a:ext>
            </a:extLst>
          </p:cNvPr>
          <p:cNvSpPr txBox="1"/>
          <p:nvPr/>
        </p:nvSpPr>
        <p:spPr>
          <a:xfrm>
            <a:off x="5715000" y="1809751"/>
            <a:ext cx="3200924" cy="1754326"/>
          </a:xfrm>
          <a:prstGeom prst="rect">
            <a:avLst/>
          </a:prstGeom>
          <a:noFill/>
        </p:spPr>
        <p:txBody>
          <a:bodyPr wrap="square">
            <a:spAutoFit/>
          </a:bodyPr>
          <a:lstStyle/>
          <a:p>
            <a:pPr algn="l"/>
            <a:endParaRPr lang="en-CA" b="1" i="0" dirty="0">
              <a:effectLst/>
              <a:latin typeface="-apple-system"/>
            </a:endParaRPr>
          </a:p>
          <a:p>
            <a:pPr algn="l"/>
            <a:endParaRPr lang="en-CA" b="1" dirty="0">
              <a:latin typeface="-apple-system"/>
            </a:endParaRPr>
          </a:p>
          <a:p>
            <a:pPr algn="l"/>
            <a:endParaRPr lang="en-CA" b="1" i="0" dirty="0">
              <a:effectLst/>
              <a:latin typeface="-apple-system"/>
            </a:endParaRPr>
          </a:p>
          <a:p>
            <a:pPr algn="l"/>
            <a:endParaRPr lang="en-CA" b="1" dirty="0">
              <a:latin typeface="-apple-system"/>
            </a:endParaRPr>
          </a:p>
          <a:p>
            <a:pPr algn="l"/>
            <a:endParaRPr lang="en-CA" b="1" i="0" dirty="0">
              <a:effectLst/>
              <a:latin typeface="-apple-system"/>
            </a:endParaRPr>
          </a:p>
          <a:p>
            <a:pPr algn="l"/>
            <a:endParaRPr lang="en-CA" b="1" dirty="0">
              <a:latin typeface="-apple-system"/>
            </a:endParaRPr>
          </a:p>
        </p:txBody>
      </p:sp>
      <p:sp>
        <p:nvSpPr>
          <p:cNvPr id="13" name="TextBox 12">
            <a:extLst>
              <a:ext uri="{FF2B5EF4-FFF2-40B4-BE49-F238E27FC236}">
                <a16:creationId xmlns:a16="http://schemas.microsoft.com/office/drawing/2014/main" id="{8B3E8ED6-38E9-1CCA-D760-10A6E2A768D1}"/>
              </a:ext>
            </a:extLst>
          </p:cNvPr>
          <p:cNvSpPr txBox="1"/>
          <p:nvPr/>
        </p:nvSpPr>
        <p:spPr>
          <a:xfrm>
            <a:off x="152400" y="2135620"/>
            <a:ext cx="4724400" cy="2031325"/>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p:txBody>
      </p:sp>
      <p:sp>
        <p:nvSpPr>
          <p:cNvPr id="8" name="GVCLASSIFICATIONHEADER720659313">
            <a:extLst>
              <a:ext uri="{FF2B5EF4-FFF2-40B4-BE49-F238E27FC236}">
                <a16:creationId xmlns:a16="http://schemas.microsoft.com/office/drawing/2014/main" id="{76F14F8C-D38D-1190-CF08-3C4F0FB71339}"/>
              </a:ext>
            </a:extLst>
          </p:cNvPr>
          <p:cNvSpPr txBox="1"/>
          <p:nvPr/>
        </p:nvSpPr>
        <p:spPr>
          <a:xfrm>
            <a:off x="0" y="0"/>
            <a:ext cx="9144000" cy="369332"/>
          </a:xfrm>
          <a:prstGeom prst="rect">
            <a:avLst/>
          </a:prstGeom>
          <a:noFill/>
        </p:spPr>
        <p:txBody>
          <a:bodyPr vert="horz" wrap="square" rtlCol="0">
            <a:spAutoFit/>
          </a:bodyPr>
          <a:lstStyle/>
          <a:p>
            <a:endParaRPr lang="en-US" dirty="0"/>
          </a:p>
        </p:txBody>
      </p:sp>
      <p:pic>
        <p:nvPicPr>
          <p:cNvPr id="12" name="Picture 11" descr="A comparison of a graph&#10;&#10;AI-generated content may be incorrect.">
            <a:extLst>
              <a:ext uri="{FF2B5EF4-FFF2-40B4-BE49-F238E27FC236}">
                <a16:creationId xmlns:a16="http://schemas.microsoft.com/office/drawing/2014/main" id="{CB17B3AD-0ACB-603F-7FAB-E4E51F3B5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333"/>
            <a:ext cx="9144000" cy="3842305"/>
          </a:xfrm>
          <a:prstGeom prst="rect">
            <a:avLst/>
          </a:prstGeom>
        </p:spPr>
      </p:pic>
      <p:sp>
        <p:nvSpPr>
          <p:cNvPr id="14" name="Rectangle 1">
            <a:extLst>
              <a:ext uri="{FF2B5EF4-FFF2-40B4-BE49-F238E27FC236}">
                <a16:creationId xmlns:a16="http://schemas.microsoft.com/office/drawing/2014/main" id="{09ADAD7C-1233-D1A0-821B-7CD4B9DA22D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Target_Gender vs Price_USD")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F55043EF-6877-993E-BA15-EA058B7B9950}"/>
              </a:ext>
            </a:extLst>
          </p:cNvPr>
          <p:cNvSpPr txBox="1"/>
          <p:nvPr/>
        </p:nvSpPr>
        <p:spPr>
          <a:xfrm>
            <a:off x="2286000" y="1725024"/>
            <a:ext cx="4572000" cy="1200329"/>
          </a:xfrm>
          <a:prstGeom prst="rect">
            <a:avLst/>
          </a:prstGeom>
          <a:noFill/>
        </p:spPr>
        <p:txBody>
          <a:bodyPr wrap="square">
            <a:spAutoFit/>
          </a:bodyPr>
          <a:lstStyle/>
          <a:p>
            <a:r>
              <a:rPr lang="en-US" dirty="0"/>
              <a:t>It seems more jewelry items are targeted towards the female than the Male. Also it means more jewelry items are available and sold in Red.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7"/>
            <a:ext cx="6574790" cy="360680"/>
          </a:xfrm>
          <a:prstGeom prst="rect">
            <a:avLst/>
          </a:prstGeom>
        </p:spPr>
        <p:txBody>
          <a:bodyPr vert="horz" wrap="square" lIns="0" tIns="12700" rIns="0" bIns="0" rtlCol="0">
            <a:spAutoFit/>
          </a:bodyPr>
          <a:lstStyle/>
          <a:p>
            <a:pPr marL="12700">
              <a:lnSpc>
                <a:spcPct val="100000"/>
              </a:lnSpc>
              <a:spcBef>
                <a:spcPts val="100"/>
              </a:spcBef>
            </a:pPr>
            <a:r>
              <a:rPr sz="2200" spc="-45" dirty="0">
                <a:solidFill>
                  <a:srgbClr val="424242"/>
                </a:solidFill>
              </a:rPr>
              <a:t>Exploratory </a:t>
            </a:r>
            <a:r>
              <a:rPr sz="2200" spc="15" dirty="0">
                <a:solidFill>
                  <a:srgbClr val="424242"/>
                </a:solidFill>
              </a:rPr>
              <a:t>Data </a:t>
            </a:r>
            <a:r>
              <a:rPr sz="2200" spc="-70" dirty="0">
                <a:solidFill>
                  <a:srgbClr val="424242"/>
                </a:solidFill>
              </a:rPr>
              <a:t>Analysis </a:t>
            </a:r>
            <a:r>
              <a:rPr lang="en-US" sz="2200" spc="220" dirty="0">
                <a:solidFill>
                  <a:srgbClr val="424242"/>
                </a:solidFill>
              </a:rPr>
              <a:t>–</a:t>
            </a:r>
            <a:r>
              <a:rPr sz="2200" spc="220" dirty="0">
                <a:solidFill>
                  <a:srgbClr val="424242"/>
                </a:solidFill>
              </a:rPr>
              <a:t> </a:t>
            </a:r>
            <a:endParaRPr sz="2200" dirty="0"/>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15</a:t>
            </a:fld>
            <a:endParaRPr spc="35" dirty="0"/>
          </a:p>
        </p:txBody>
      </p:sp>
      <p:sp>
        <p:nvSpPr>
          <p:cNvPr id="8" name="TextBox 7">
            <a:extLst>
              <a:ext uri="{FF2B5EF4-FFF2-40B4-BE49-F238E27FC236}">
                <a16:creationId xmlns:a16="http://schemas.microsoft.com/office/drawing/2014/main" id="{FBCA8C82-57B6-9071-95EA-690A0544EE28}"/>
              </a:ext>
            </a:extLst>
          </p:cNvPr>
          <p:cNvSpPr txBox="1"/>
          <p:nvPr/>
        </p:nvSpPr>
        <p:spPr>
          <a:xfrm>
            <a:off x="5791200" y="209550"/>
            <a:ext cx="3077226"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60" normalizeH="0" baseline="0" noProof="0" dirty="0">
              <a:ln>
                <a:noFill/>
              </a:ln>
              <a:solidFill>
                <a:srgbClr val="424242"/>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0" spc="-60" dirty="0">
              <a:solidFill>
                <a:srgbClr val="424242"/>
              </a:solidFill>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60" normalizeH="0" baseline="0" noProof="0" dirty="0">
              <a:ln>
                <a:noFill/>
              </a:ln>
              <a:solidFill>
                <a:srgbClr val="424242"/>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GVCLASSIFICATIONHEADER720659313">
            <a:extLst>
              <a:ext uri="{FF2B5EF4-FFF2-40B4-BE49-F238E27FC236}">
                <a16:creationId xmlns:a16="http://schemas.microsoft.com/office/drawing/2014/main" id="{CDAD5044-4F65-FC29-FD5C-02AE33041189}"/>
              </a:ext>
            </a:extLst>
          </p:cNvPr>
          <p:cNvSpPr txBox="1"/>
          <p:nvPr/>
        </p:nvSpPr>
        <p:spPr>
          <a:xfrm>
            <a:off x="0" y="0"/>
            <a:ext cx="9144000" cy="369332"/>
          </a:xfrm>
          <a:prstGeom prst="rect">
            <a:avLst/>
          </a:prstGeom>
          <a:noFill/>
        </p:spPr>
        <p:txBody>
          <a:bodyPr vert="horz" wrap="square" rtlCol="0">
            <a:spAutoFit/>
          </a:bodyPr>
          <a:lstStyle/>
          <a:p>
            <a:endParaRPr lang="en-US"/>
          </a:p>
        </p:txBody>
      </p:sp>
      <p:pic>
        <p:nvPicPr>
          <p:cNvPr id="9" name="Picture 8" descr="A comparison of a graph&#10;&#10;AI-generated content may be incorrect.">
            <a:extLst>
              <a:ext uri="{FF2B5EF4-FFF2-40B4-BE49-F238E27FC236}">
                <a16:creationId xmlns:a16="http://schemas.microsoft.com/office/drawing/2014/main" id="{0F89CD0F-5D83-6B18-C913-E14195E6C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3148"/>
            <a:ext cx="9144000" cy="3857204"/>
          </a:xfrm>
          <a:prstGeom prst="rect">
            <a:avLst/>
          </a:prstGeom>
        </p:spPr>
      </p:pic>
      <p:sp>
        <p:nvSpPr>
          <p:cNvPr id="11" name="TextBox 10">
            <a:extLst>
              <a:ext uri="{FF2B5EF4-FFF2-40B4-BE49-F238E27FC236}">
                <a16:creationId xmlns:a16="http://schemas.microsoft.com/office/drawing/2014/main" id="{CC2F03B6-7154-A1D1-801B-E0A6BADF45DE}"/>
              </a:ext>
            </a:extLst>
          </p:cNvPr>
          <p:cNvSpPr txBox="1"/>
          <p:nvPr/>
        </p:nvSpPr>
        <p:spPr>
          <a:xfrm>
            <a:off x="2286000" y="1586524"/>
            <a:ext cx="4572000" cy="1477328"/>
          </a:xfrm>
          <a:prstGeom prst="rect">
            <a:avLst/>
          </a:prstGeom>
          <a:noFill/>
        </p:spPr>
        <p:txBody>
          <a:bodyPr wrap="square">
            <a:spAutoFit/>
          </a:bodyPr>
          <a:lstStyle/>
          <a:p>
            <a:r>
              <a:rPr lang="en-US" dirty="0"/>
              <a:t>The female purchased more </a:t>
            </a:r>
            <a:r>
              <a:rPr lang="en-US" dirty="0" err="1"/>
              <a:t>accross</a:t>
            </a:r>
            <a:r>
              <a:rPr lang="en-US" dirty="0"/>
              <a:t> the various metal and also the gold has the more colors than the other </a:t>
            </a:r>
            <a:r>
              <a:rPr lang="en-US" dirty="0" err="1"/>
              <a:t>metals.Both</a:t>
            </a:r>
            <a:r>
              <a:rPr lang="en-US" dirty="0"/>
              <a:t> visualization indicate that the Gold is the most used metal for women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351127"/>
            <a:ext cx="8411226" cy="320601"/>
          </a:xfrm>
          <a:prstGeom prst="rect">
            <a:avLst/>
          </a:prstGeom>
        </p:spPr>
        <p:txBody>
          <a:bodyPr vert="horz" wrap="square" lIns="0" tIns="12700" rIns="0" bIns="0" rtlCol="0">
            <a:spAutoFit/>
          </a:bodyPr>
          <a:lstStyle/>
          <a:p>
            <a:pPr marL="12700">
              <a:lnSpc>
                <a:spcPct val="100000"/>
              </a:lnSpc>
              <a:spcBef>
                <a:spcPts val="100"/>
              </a:spcBef>
            </a:pPr>
            <a:r>
              <a:rPr sz="2000" spc="-45" dirty="0">
                <a:solidFill>
                  <a:srgbClr val="424242"/>
                </a:solidFill>
              </a:rPr>
              <a:t>Exploratory </a:t>
            </a:r>
            <a:r>
              <a:rPr sz="2000" spc="15" dirty="0">
                <a:solidFill>
                  <a:srgbClr val="424242"/>
                </a:solidFill>
              </a:rPr>
              <a:t>Data </a:t>
            </a:r>
            <a:r>
              <a:rPr sz="2000" spc="-70" dirty="0">
                <a:solidFill>
                  <a:srgbClr val="424242"/>
                </a:solidFill>
              </a:rPr>
              <a:t>Analysis </a:t>
            </a:r>
            <a:r>
              <a:rPr lang="en-US" sz="2000" spc="220" dirty="0">
                <a:solidFill>
                  <a:srgbClr val="424242"/>
                </a:solidFill>
              </a:rPr>
              <a:t>–</a:t>
            </a:r>
            <a:r>
              <a:rPr lang="en-US" sz="2000" spc="-75" dirty="0">
                <a:solidFill>
                  <a:srgbClr val="424242"/>
                </a:solidFill>
              </a:rPr>
              <a:t>Heatmap-Correlation matrix</a:t>
            </a:r>
            <a:endParaRPr sz="2000" dirty="0"/>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16</a:t>
            </a:fld>
            <a:endParaRPr spc="35" dirty="0"/>
          </a:p>
        </p:txBody>
      </p:sp>
      <p:sp>
        <p:nvSpPr>
          <p:cNvPr id="8" name="TextBox 7">
            <a:extLst>
              <a:ext uri="{FF2B5EF4-FFF2-40B4-BE49-F238E27FC236}">
                <a16:creationId xmlns:a16="http://schemas.microsoft.com/office/drawing/2014/main" id="{1F83A8CC-9723-97BF-60FD-757790FBFB32}"/>
              </a:ext>
            </a:extLst>
          </p:cNvPr>
          <p:cNvSpPr txBox="1"/>
          <p:nvPr/>
        </p:nvSpPr>
        <p:spPr>
          <a:xfrm>
            <a:off x="0" y="-1085850"/>
            <a:ext cx="3048000" cy="5078313"/>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r>
              <a:rPr lang="en-GB" i="0" dirty="0">
                <a:effectLst/>
                <a:latin typeface="-apple-system"/>
              </a:rPr>
              <a:t>The </a:t>
            </a:r>
            <a:r>
              <a:rPr lang="en-GB" i="0" dirty="0" err="1">
                <a:effectLst/>
                <a:latin typeface="-apple-system"/>
              </a:rPr>
              <a:t>price_USD</a:t>
            </a:r>
            <a:r>
              <a:rPr lang="en-GB" i="0" dirty="0">
                <a:effectLst/>
                <a:latin typeface="-apple-system"/>
              </a:rPr>
              <a:t> has a moderate correlation with category and </a:t>
            </a:r>
            <a:r>
              <a:rPr lang="en-GB" i="0" dirty="0" err="1">
                <a:effectLst/>
                <a:latin typeface="-apple-system"/>
              </a:rPr>
              <a:t>Target_Gender</a:t>
            </a:r>
            <a:r>
              <a:rPr lang="en-GB" i="0" dirty="0">
                <a:effectLst/>
                <a:latin typeface="-apple-system"/>
              </a:rPr>
              <a:t> but weak correlation with </a:t>
            </a:r>
            <a:r>
              <a:rPr lang="en-GB" i="0" dirty="0" err="1">
                <a:effectLst/>
                <a:latin typeface="-apple-system"/>
              </a:rPr>
              <a:t>Main_Gem</a:t>
            </a:r>
            <a:r>
              <a:rPr lang="en-GB" i="0" dirty="0">
                <a:effectLst/>
                <a:latin typeface="-apple-system"/>
              </a:rPr>
              <a:t> and </a:t>
            </a:r>
            <a:r>
              <a:rPr lang="en-GB" i="0" dirty="0" err="1">
                <a:effectLst/>
                <a:latin typeface="-apple-system"/>
              </a:rPr>
              <a:t>Brand_ID</a:t>
            </a:r>
            <a:r>
              <a:rPr lang="en-GB" i="0" dirty="0">
                <a:effectLst/>
                <a:latin typeface="-apple-system"/>
              </a:rPr>
              <a:t>, indicating that some features influence pricing trends. But generally correlations are very weak suggesting a diverse dataset with relatively independent attributes.</a:t>
            </a:r>
          </a:p>
        </p:txBody>
      </p:sp>
      <p:sp>
        <p:nvSpPr>
          <p:cNvPr id="4" name="GVCLASSIFICATIONHEADER720659313">
            <a:extLst>
              <a:ext uri="{FF2B5EF4-FFF2-40B4-BE49-F238E27FC236}">
                <a16:creationId xmlns:a16="http://schemas.microsoft.com/office/drawing/2014/main" id="{9B4DA3C0-55AA-AD63-8688-691A1C12CF43}"/>
              </a:ext>
            </a:extLst>
          </p:cNvPr>
          <p:cNvSpPr txBox="1"/>
          <p:nvPr/>
        </p:nvSpPr>
        <p:spPr>
          <a:xfrm>
            <a:off x="0" y="0"/>
            <a:ext cx="9144000" cy="369332"/>
          </a:xfrm>
          <a:prstGeom prst="rect">
            <a:avLst/>
          </a:prstGeom>
          <a:noFill/>
        </p:spPr>
        <p:txBody>
          <a:bodyPr vert="horz" wrap="square" rtlCol="0">
            <a:spAutoFit/>
          </a:bodyPr>
          <a:lstStyle/>
          <a:p>
            <a:endParaRPr lang="en-US"/>
          </a:p>
        </p:txBody>
      </p:sp>
      <p:pic>
        <p:nvPicPr>
          <p:cNvPr id="6" name="Picture 5" descr="A screenshot of a graph&#10;&#10;AI-generated content may be incorrect.">
            <a:extLst>
              <a:ext uri="{FF2B5EF4-FFF2-40B4-BE49-F238E27FC236}">
                <a16:creationId xmlns:a16="http://schemas.microsoft.com/office/drawing/2014/main" id="{86D55D43-323F-1876-45D3-2CBBF435A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709283"/>
            <a:ext cx="5304677" cy="408308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11242"/>
            <a:ext cx="8411226" cy="289823"/>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424242"/>
                </a:solidFill>
              </a:rPr>
              <a:t>Exploratory </a:t>
            </a:r>
            <a:r>
              <a:rPr sz="1800" spc="15" dirty="0">
                <a:solidFill>
                  <a:srgbClr val="424242"/>
                </a:solidFill>
              </a:rPr>
              <a:t>Data </a:t>
            </a:r>
            <a:r>
              <a:rPr sz="1800" spc="-70" dirty="0">
                <a:solidFill>
                  <a:srgbClr val="424242"/>
                </a:solidFill>
              </a:rPr>
              <a:t>Analysis </a:t>
            </a:r>
            <a:r>
              <a:rPr lang="en-US" sz="1800" spc="220" dirty="0">
                <a:solidFill>
                  <a:srgbClr val="424242"/>
                </a:solidFill>
              </a:rPr>
              <a:t>–</a:t>
            </a:r>
            <a:r>
              <a:rPr lang="en-US" sz="1800" spc="220" dirty="0" err="1">
                <a:solidFill>
                  <a:srgbClr val="424242"/>
                </a:solidFill>
              </a:rPr>
              <a:t>Multiariate</a:t>
            </a:r>
            <a:r>
              <a:rPr lang="en-US" sz="1800" spc="220" dirty="0">
                <a:solidFill>
                  <a:srgbClr val="424242"/>
                </a:solidFill>
              </a:rPr>
              <a:t> analysis</a:t>
            </a:r>
            <a:endParaRPr sz="1800" dirty="0"/>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17</a:t>
            </a:fld>
            <a:endParaRPr spc="35" dirty="0"/>
          </a:p>
        </p:txBody>
      </p:sp>
      <p:sp>
        <p:nvSpPr>
          <p:cNvPr id="9" name="TextBox 8">
            <a:extLst>
              <a:ext uri="{FF2B5EF4-FFF2-40B4-BE49-F238E27FC236}">
                <a16:creationId xmlns:a16="http://schemas.microsoft.com/office/drawing/2014/main" id="{6BA9BFAD-8806-89FE-151C-FAC165CCCF16}"/>
              </a:ext>
            </a:extLst>
          </p:cNvPr>
          <p:cNvSpPr txBox="1"/>
          <p:nvPr/>
        </p:nvSpPr>
        <p:spPr>
          <a:xfrm>
            <a:off x="6858000" y="1987393"/>
            <a:ext cx="2256678" cy="1127809"/>
          </a:xfrm>
          <a:prstGeom prst="rect">
            <a:avLst/>
          </a:prstGeom>
          <a:noFill/>
        </p:spPr>
        <p:txBody>
          <a:bodyPr wrap="square">
            <a:spAutoFit/>
          </a:bodyPr>
          <a:lstStyle/>
          <a:p>
            <a:pPr algn="l"/>
            <a:endParaRPr lang="en-CA" sz="16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930"/>
              </a:spcBef>
              <a:spcAft>
                <a:spcPts val="800"/>
              </a:spcAft>
            </a:pPr>
            <a:r>
              <a:rPr lang="en-US" sz="1600" kern="100" dirty="0">
                <a:effectLst/>
                <a:latin typeface="Calibri" panose="020F0502020204030204" pitchFamily="34" charset="0"/>
                <a:ea typeface="Calibri" panose="020F0502020204030204" pitchFamily="34" charset="0"/>
                <a:cs typeface="Arial" panose="020B0604020202020204" pitchFamily="34" charset="0"/>
              </a:rPr>
              <a:t> </a:t>
            </a:r>
            <a:endParaRPr lang="en-CA" sz="1600" kern="100" dirty="0">
              <a:effectLst/>
              <a:latin typeface="Calibri" panose="020F0502020204030204" pitchFamily="34" charset="0"/>
              <a:ea typeface="Calibri" panose="020F0502020204030204" pitchFamily="34" charset="0"/>
              <a:cs typeface="Arial" panose="020B0604020202020204" pitchFamily="34" charset="0"/>
            </a:endParaRPr>
          </a:p>
          <a:p>
            <a:pPr algn="l">
              <a:buFont typeface="Arial" panose="020B0604020202020204" pitchFamily="34" charset="0"/>
              <a:buChar char="•"/>
            </a:pPr>
            <a:endParaRPr lang="en-GB" b="0" i="0" dirty="0">
              <a:effectLst/>
              <a:latin typeface="-apple-system"/>
            </a:endParaRPr>
          </a:p>
        </p:txBody>
      </p:sp>
      <p:sp>
        <p:nvSpPr>
          <p:cNvPr id="4" name="GVCLASSIFICATIONHEADER1491187241">
            <a:extLst>
              <a:ext uri="{FF2B5EF4-FFF2-40B4-BE49-F238E27FC236}">
                <a16:creationId xmlns:a16="http://schemas.microsoft.com/office/drawing/2014/main" id="{84E910E4-EB4A-9650-0273-D1E76CCEB2BA}"/>
              </a:ext>
            </a:extLst>
          </p:cNvPr>
          <p:cNvSpPr txBox="1"/>
          <p:nvPr/>
        </p:nvSpPr>
        <p:spPr>
          <a:xfrm>
            <a:off x="533400" y="-2"/>
            <a:ext cx="8305800" cy="369332"/>
          </a:xfrm>
          <a:prstGeom prst="rect">
            <a:avLst/>
          </a:prstGeom>
          <a:noFill/>
        </p:spPr>
        <p:txBody>
          <a:bodyPr vert="horz" wrap="square" rtlCol="0">
            <a:spAutoFit/>
          </a:bodyPr>
          <a:lstStyle/>
          <a:p>
            <a:endParaRPr lang="en-US" dirty="0"/>
          </a:p>
        </p:txBody>
      </p:sp>
      <p:pic>
        <p:nvPicPr>
          <p:cNvPr id="6" name="Picture 5" descr="A graph with a bar graph&#10;&#10;AI-generated content may be incorrect.">
            <a:extLst>
              <a:ext uri="{FF2B5EF4-FFF2-40B4-BE49-F238E27FC236}">
                <a16:creationId xmlns:a16="http://schemas.microsoft.com/office/drawing/2014/main" id="{CB26409D-EAC7-62A7-018F-0C759E9BD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150"/>
            <a:ext cx="9144000" cy="3024003"/>
          </a:xfrm>
          <a:prstGeom prst="rect">
            <a:avLst/>
          </a:prstGeom>
        </p:spPr>
      </p:pic>
    </p:spTree>
    <p:extLst>
      <p:ext uri="{BB962C8B-B14F-4D97-AF65-F5344CB8AC3E}">
        <p14:creationId xmlns:p14="http://schemas.microsoft.com/office/powerpoint/2010/main" val="3097292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3830-C231-45C2-C339-C378391A2D5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B422713-BB8B-F1D0-4F67-AA4F079B6680}"/>
              </a:ext>
            </a:extLst>
          </p:cNvPr>
          <p:cNvSpPr>
            <a:spLocks noGrp="1"/>
          </p:cNvSpPr>
          <p:nvPr>
            <p:ph type="body" idx="1"/>
          </p:nvPr>
        </p:nvSpPr>
        <p:spPr>
          <a:xfrm>
            <a:off x="275574" y="928902"/>
            <a:ext cx="8592850" cy="276999"/>
          </a:xfrm>
        </p:spPr>
        <p:txBody>
          <a:bodyPr/>
          <a:lstStyle/>
          <a:p>
            <a:r>
              <a:rPr lang="en-US" b="1" dirty="0"/>
              <a:t>Exploratory Data Analysis- </a:t>
            </a:r>
            <a:r>
              <a:rPr lang="en-US" b="1" dirty="0" err="1"/>
              <a:t>Price_USD</a:t>
            </a:r>
            <a:r>
              <a:rPr lang="en-US" b="1" dirty="0"/>
              <a:t>/</a:t>
            </a:r>
            <a:r>
              <a:rPr lang="en-US" b="1" dirty="0" err="1"/>
              <a:t>Target_Gender</a:t>
            </a:r>
            <a:r>
              <a:rPr lang="en-US" b="1" dirty="0"/>
              <a:t>/</a:t>
            </a:r>
            <a:r>
              <a:rPr lang="en-US" b="1" dirty="0" err="1"/>
              <a:t>Main_Color</a:t>
            </a:r>
            <a:endParaRPr lang="en-US" b="1" dirty="0"/>
          </a:p>
        </p:txBody>
      </p:sp>
      <p:sp>
        <p:nvSpPr>
          <p:cNvPr id="4" name="GVCLASSIFICATIONHEADER658751696">
            <a:extLst>
              <a:ext uri="{FF2B5EF4-FFF2-40B4-BE49-F238E27FC236}">
                <a16:creationId xmlns:a16="http://schemas.microsoft.com/office/drawing/2014/main" id="{40D2C9AA-547D-3397-52A2-94A4140A5913}"/>
              </a:ext>
            </a:extLst>
          </p:cNvPr>
          <p:cNvSpPr txBox="1"/>
          <p:nvPr/>
        </p:nvSpPr>
        <p:spPr>
          <a:xfrm>
            <a:off x="0" y="0"/>
            <a:ext cx="9144000" cy="369332"/>
          </a:xfrm>
          <a:prstGeom prst="rect">
            <a:avLst/>
          </a:prstGeom>
          <a:noFill/>
        </p:spPr>
        <p:txBody>
          <a:bodyPr vert="horz" wrap="square" rtlCol="0">
            <a:spAutoFit/>
          </a:bodyPr>
          <a:lstStyle/>
          <a:p>
            <a:endParaRPr lang="en-US"/>
          </a:p>
        </p:txBody>
      </p:sp>
      <p:pic>
        <p:nvPicPr>
          <p:cNvPr id="6" name="Picture 5" descr="A graph of a bar chart&#10;&#10;AI-generated content may be incorrect.">
            <a:extLst>
              <a:ext uri="{FF2B5EF4-FFF2-40B4-BE49-F238E27FC236}">
                <a16:creationId xmlns:a16="http://schemas.microsoft.com/office/drawing/2014/main" id="{634C88C8-D1F2-60A4-2ED4-727437F61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3153"/>
            <a:ext cx="9144000" cy="2537193"/>
          </a:xfrm>
          <a:prstGeom prst="rect">
            <a:avLst/>
          </a:prstGeom>
        </p:spPr>
      </p:pic>
      <p:sp>
        <p:nvSpPr>
          <p:cNvPr id="8" name="TextBox 7">
            <a:extLst>
              <a:ext uri="{FF2B5EF4-FFF2-40B4-BE49-F238E27FC236}">
                <a16:creationId xmlns:a16="http://schemas.microsoft.com/office/drawing/2014/main" id="{A8D7A0F6-488B-447F-0120-26C7BB3938BF}"/>
              </a:ext>
            </a:extLst>
          </p:cNvPr>
          <p:cNvSpPr txBox="1"/>
          <p:nvPr/>
        </p:nvSpPr>
        <p:spPr>
          <a:xfrm>
            <a:off x="2286000" y="1850460"/>
            <a:ext cx="4495800" cy="2862322"/>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The Female Gender preferred the yellow than the rest colors hence the price was significantly higher than the others</a:t>
            </a:r>
          </a:p>
        </p:txBody>
      </p:sp>
    </p:spTree>
    <p:extLst>
      <p:ext uri="{BB962C8B-B14F-4D97-AF65-F5344CB8AC3E}">
        <p14:creationId xmlns:p14="http://schemas.microsoft.com/office/powerpoint/2010/main" val="570919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E8D46-5C22-33D5-1925-56FC04CA52D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F5A3ABB-0906-BAE1-E4AF-AE8E95D46798}"/>
              </a:ext>
            </a:extLst>
          </p:cNvPr>
          <p:cNvSpPr>
            <a:spLocks noGrp="1"/>
          </p:cNvSpPr>
          <p:nvPr>
            <p:ph type="body" idx="1"/>
          </p:nvPr>
        </p:nvSpPr>
        <p:spPr>
          <a:xfrm>
            <a:off x="275574" y="928902"/>
            <a:ext cx="8592850" cy="276999"/>
          </a:xfrm>
        </p:spPr>
        <p:txBody>
          <a:bodyPr/>
          <a:lstStyle/>
          <a:p>
            <a:r>
              <a:rPr lang="en-US" b="1" dirty="0"/>
              <a:t>Exploratory Data Analysis- </a:t>
            </a:r>
            <a:r>
              <a:rPr lang="en-US" b="1" dirty="0" err="1"/>
              <a:t>Price_USD</a:t>
            </a:r>
            <a:r>
              <a:rPr lang="en-US" b="1" dirty="0"/>
              <a:t> VS </a:t>
            </a:r>
            <a:r>
              <a:rPr lang="en-US" b="1" dirty="0" err="1"/>
              <a:t>Main_color</a:t>
            </a:r>
            <a:r>
              <a:rPr lang="en-US" b="1" dirty="0"/>
              <a:t> vs </a:t>
            </a:r>
            <a:r>
              <a:rPr lang="en-US" b="1" dirty="0" err="1"/>
              <a:t>Main_Metal</a:t>
            </a:r>
            <a:endParaRPr lang="en-US" b="1" dirty="0"/>
          </a:p>
        </p:txBody>
      </p:sp>
      <p:sp>
        <p:nvSpPr>
          <p:cNvPr id="4" name="GVCLASSIFICATIONHEADER775784362">
            <a:extLst>
              <a:ext uri="{FF2B5EF4-FFF2-40B4-BE49-F238E27FC236}">
                <a16:creationId xmlns:a16="http://schemas.microsoft.com/office/drawing/2014/main" id="{A0AFCB25-F85E-E57D-66D9-27DAC30C24E0}"/>
              </a:ext>
            </a:extLst>
          </p:cNvPr>
          <p:cNvSpPr txBox="1"/>
          <p:nvPr/>
        </p:nvSpPr>
        <p:spPr>
          <a:xfrm>
            <a:off x="0" y="0"/>
            <a:ext cx="9144000" cy="369332"/>
          </a:xfrm>
          <a:prstGeom prst="rect">
            <a:avLst/>
          </a:prstGeom>
          <a:noFill/>
        </p:spPr>
        <p:txBody>
          <a:bodyPr vert="horz" wrap="square" rtlCol="0">
            <a:spAutoFit/>
          </a:bodyPr>
          <a:lstStyle/>
          <a:p>
            <a:endParaRPr lang="en-US"/>
          </a:p>
        </p:txBody>
      </p:sp>
      <p:pic>
        <p:nvPicPr>
          <p:cNvPr id="6" name="Picture 5" descr="A graph of a bar graph&#10;&#10;AI-generated content may be incorrect.">
            <a:extLst>
              <a:ext uri="{FF2B5EF4-FFF2-40B4-BE49-F238E27FC236}">
                <a16:creationId xmlns:a16="http://schemas.microsoft.com/office/drawing/2014/main" id="{104D54A0-1043-39F4-3517-A3370C35E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9353"/>
            <a:ext cx="9144000" cy="2524794"/>
          </a:xfrm>
          <a:prstGeom prst="rect">
            <a:avLst/>
          </a:prstGeom>
        </p:spPr>
      </p:pic>
    </p:spTree>
    <p:extLst>
      <p:ext uri="{BB962C8B-B14F-4D97-AF65-F5344CB8AC3E}">
        <p14:creationId xmlns:p14="http://schemas.microsoft.com/office/powerpoint/2010/main" val="345081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3E4D37-8511-84D5-5B63-05333C7CCA20}"/>
              </a:ext>
            </a:extLst>
          </p:cNvPr>
          <p:cNvSpPr txBox="1"/>
          <p:nvPr/>
        </p:nvSpPr>
        <p:spPr>
          <a:xfrm>
            <a:off x="228600" y="133350"/>
            <a:ext cx="8915400" cy="4955203"/>
          </a:xfrm>
          <a:prstGeom prst="rect">
            <a:avLst/>
          </a:prstGeom>
          <a:noFill/>
        </p:spPr>
        <p:txBody>
          <a:bodyPr wrap="square">
            <a:spAutoFit/>
          </a:bodyPr>
          <a:lstStyle/>
          <a:p>
            <a:r>
              <a:rPr lang="en-CA" sz="2800" dirty="0">
                <a:solidFill>
                  <a:srgbClr val="543E34"/>
                </a:solidFill>
                <a:latin typeface="Sagona Book"/>
                <a:ea typeface="+mj-ea"/>
                <a:cs typeface="+mj-cs"/>
              </a:rPr>
              <a:t>TABLE OF CONTENT</a:t>
            </a:r>
            <a:endParaRPr lang="en-CA" sz="2400" dirty="0">
              <a:solidFill>
                <a:srgbClr val="543E34"/>
              </a:solidFill>
              <a:latin typeface="Sagona Book"/>
              <a:ea typeface="+mj-ea"/>
              <a:cs typeface="+mj-cs"/>
            </a:endParaRPr>
          </a:p>
          <a:p>
            <a:pPr marL="514350" indent="-514350">
              <a:buAutoNum type="arabicPeriod"/>
            </a:pPr>
            <a:r>
              <a:rPr lang="en-CA" sz="2400" dirty="0">
                <a:solidFill>
                  <a:srgbClr val="543E34"/>
                </a:solidFill>
                <a:latin typeface="Sagona Book"/>
                <a:ea typeface="+mj-ea"/>
                <a:cs typeface="+mj-cs"/>
              </a:rPr>
              <a:t>PROJECT OVERVIEW</a:t>
            </a:r>
          </a:p>
          <a:p>
            <a:pPr marL="514350" indent="-514350">
              <a:buAutoNum type="arabicPeriod"/>
            </a:pPr>
            <a:r>
              <a:rPr lang="en-CA" sz="2400" dirty="0">
                <a:solidFill>
                  <a:srgbClr val="543E34"/>
                </a:solidFill>
                <a:latin typeface="Sagona Book"/>
                <a:ea typeface="+mj-ea"/>
                <a:cs typeface="+mj-cs"/>
              </a:rPr>
              <a:t>PROBLEM STATEMENT</a:t>
            </a:r>
          </a:p>
          <a:p>
            <a:pPr marL="514350" indent="-514350">
              <a:buAutoNum type="arabicPeriod"/>
            </a:pPr>
            <a:r>
              <a:rPr lang="en-CA" sz="2400" dirty="0">
                <a:solidFill>
                  <a:srgbClr val="543E34"/>
                </a:solidFill>
                <a:latin typeface="Sagona Book"/>
                <a:ea typeface="+mj-ea"/>
                <a:cs typeface="+mj-cs"/>
              </a:rPr>
              <a:t>OBJECTIVES</a:t>
            </a:r>
          </a:p>
          <a:p>
            <a:pPr marL="514350" indent="-514350">
              <a:buAutoNum type="arabicPeriod"/>
            </a:pPr>
            <a:r>
              <a:rPr lang="en-CA" sz="2400" dirty="0">
                <a:solidFill>
                  <a:srgbClr val="543E34"/>
                </a:solidFill>
                <a:latin typeface="Sagona Book"/>
                <a:ea typeface="+mj-ea"/>
                <a:cs typeface="+mj-cs"/>
              </a:rPr>
              <a:t>METHODOLOGY</a:t>
            </a:r>
          </a:p>
          <a:p>
            <a:pPr marL="514350" indent="-514350">
              <a:buAutoNum type="arabicPeriod"/>
            </a:pPr>
            <a:r>
              <a:rPr lang="en-CA" sz="2400" dirty="0">
                <a:solidFill>
                  <a:srgbClr val="543E34"/>
                </a:solidFill>
                <a:latin typeface="Sagona Book"/>
                <a:ea typeface="+mj-ea"/>
                <a:cs typeface="+mj-cs"/>
              </a:rPr>
              <a:t>DATA DICTIONARY</a:t>
            </a:r>
          </a:p>
          <a:p>
            <a:pPr marL="514350" indent="-514350">
              <a:buAutoNum type="arabicPeriod"/>
            </a:pPr>
            <a:r>
              <a:rPr lang="en-CA" sz="2400" dirty="0">
                <a:solidFill>
                  <a:srgbClr val="543E34"/>
                </a:solidFill>
                <a:latin typeface="Sagona Book"/>
                <a:ea typeface="+mj-ea"/>
                <a:cs typeface="+mj-cs"/>
              </a:rPr>
              <a:t>EXPLORATORY DATA ANALYSIS (EDA)</a:t>
            </a:r>
          </a:p>
          <a:p>
            <a:pPr marL="514350" indent="-514350">
              <a:buAutoNum type="arabicPeriod"/>
            </a:pPr>
            <a:r>
              <a:rPr lang="en-CA" sz="2400" dirty="0">
                <a:solidFill>
                  <a:srgbClr val="543E34"/>
                </a:solidFill>
                <a:latin typeface="Sagona Book"/>
                <a:ea typeface="+mj-ea"/>
                <a:cs typeface="+mj-cs"/>
              </a:rPr>
              <a:t>DATA IMPLICATION</a:t>
            </a:r>
          </a:p>
          <a:p>
            <a:pPr marL="514350" indent="-514350">
              <a:buAutoNum type="arabicPeriod"/>
            </a:pPr>
            <a:r>
              <a:rPr lang="en-CA" sz="2400" dirty="0">
                <a:solidFill>
                  <a:srgbClr val="543E34"/>
                </a:solidFill>
                <a:latin typeface="Sagona Book"/>
                <a:ea typeface="+mj-ea"/>
                <a:cs typeface="+mj-cs"/>
              </a:rPr>
              <a:t>DATA PREPARATION</a:t>
            </a:r>
          </a:p>
          <a:p>
            <a:pPr marL="514350" indent="-514350">
              <a:buAutoNum type="arabicPeriod"/>
            </a:pPr>
            <a:r>
              <a:rPr lang="en-CA" sz="2400" dirty="0">
                <a:solidFill>
                  <a:srgbClr val="543E34"/>
                </a:solidFill>
                <a:latin typeface="Sagona Book"/>
                <a:ea typeface="+mj-ea"/>
                <a:cs typeface="+mj-cs"/>
              </a:rPr>
              <a:t>MODEL EVALUATION SUMMARY</a:t>
            </a:r>
          </a:p>
          <a:p>
            <a:pPr marL="514350" indent="-514350">
              <a:buAutoNum type="arabicPeriod"/>
            </a:pPr>
            <a:r>
              <a:rPr lang="en-CA" sz="2400" dirty="0">
                <a:solidFill>
                  <a:srgbClr val="543E34"/>
                </a:solidFill>
                <a:latin typeface="Sagona Book"/>
                <a:ea typeface="+mj-ea"/>
                <a:cs typeface="+mj-cs"/>
              </a:rPr>
              <a:t>OVERALL INTERPRETATION</a:t>
            </a:r>
          </a:p>
          <a:p>
            <a:pPr marL="514350" indent="-514350">
              <a:buAutoNum type="arabicPeriod"/>
            </a:pPr>
            <a:r>
              <a:rPr lang="en-CA" sz="2400" dirty="0">
                <a:solidFill>
                  <a:srgbClr val="543E34"/>
                </a:solidFill>
                <a:latin typeface="Sagona Book"/>
                <a:ea typeface="+mj-ea"/>
                <a:cs typeface="+mj-cs"/>
              </a:rPr>
              <a:t>KEY INSIGHT AND RECOMMENDATRIONS</a:t>
            </a:r>
            <a:br>
              <a:rPr lang="en-CA" sz="2400" dirty="0">
                <a:solidFill>
                  <a:srgbClr val="543E34"/>
                </a:solidFill>
                <a:latin typeface="Sagona Book"/>
                <a:ea typeface="+mj-ea"/>
                <a:cs typeface="+mj-cs"/>
              </a:rPr>
            </a:br>
            <a:endParaRPr lang="en-CA" sz="2400" dirty="0">
              <a:solidFill>
                <a:srgbClr val="543E34"/>
              </a:solidFill>
              <a:latin typeface="Sagona Book"/>
              <a:ea typeface="+mj-ea"/>
              <a:cs typeface="+mj-cs"/>
            </a:endParaRPr>
          </a:p>
        </p:txBody>
      </p:sp>
      <p:sp>
        <p:nvSpPr>
          <p:cNvPr id="2" name="GVCLASSIFICATIONHEADER1259302958">
            <a:extLst>
              <a:ext uri="{FF2B5EF4-FFF2-40B4-BE49-F238E27FC236}">
                <a16:creationId xmlns:a16="http://schemas.microsoft.com/office/drawing/2014/main" id="{3F5C21C2-8BEB-EE46-89AC-C194D0F1D0C3}"/>
              </a:ext>
            </a:extLst>
          </p:cNvPr>
          <p:cNvSpPr txBox="1"/>
          <p:nvPr/>
        </p:nvSpPr>
        <p:spPr>
          <a:xfrm>
            <a:off x="0" y="0"/>
            <a:ext cx="9144000" cy="369332"/>
          </a:xfrm>
          <a:prstGeom prst="rect">
            <a:avLst/>
          </a:prstGeom>
          <a:noFill/>
        </p:spPr>
        <p:txBody>
          <a:bodyPr vert="horz" wrap="square" rtlCol="0">
            <a:spAutoFit/>
          </a:bodyPr>
          <a:lstStyle/>
          <a:p>
            <a:endParaRPr lang="en-US"/>
          </a:p>
        </p:txBody>
      </p:sp>
    </p:spTree>
    <p:extLst>
      <p:ext uri="{BB962C8B-B14F-4D97-AF65-F5344CB8AC3E}">
        <p14:creationId xmlns:p14="http://schemas.microsoft.com/office/powerpoint/2010/main" val="213374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0EE8-65D4-B4A4-002A-FC5EABF9FB3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B7DA880-EE9B-DA3D-BABC-7763ECA8D5A0}"/>
              </a:ext>
            </a:extLst>
          </p:cNvPr>
          <p:cNvSpPr>
            <a:spLocks noGrp="1"/>
          </p:cNvSpPr>
          <p:nvPr>
            <p:ph type="body" idx="1"/>
          </p:nvPr>
        </p:nvSpPr>
        <p:spPr>
          <a:xfrm>
            <a:off x="275574" y="285750"/>
            <a:ext cx="8639826" cy="920151"/>
          </a:xfrm>
        </p:spPr>
        <p:txBody>
          <a:bodyPr/>
          <a:lstStyle/>
          <a:p>
            <a:r>
              <a:rPr lang="en-US" b="1" dirty="0"/>
              <a:t>Exploratory Data Analysis – </a:t>
            </a:r>
            <a:r>
              <a:rPr lang="en-US" b="1" dirty="0" err="1"/>
              <a:t>Price_USD</a:t>
            </a:r>
            <a:r>
              <a:rPr lang="en-US" b="1" dirty="0"/>
              <a:t> VS </a:t>
            </a:r>
            <a:r>
              <a:rPr lang="en-US" b="1" dirty="0" err="1"/>
              <a:t>Main_Metal</a:t>
            </a:r>
            <a:r>
              <a:rPr lang="en-US" b="1" dirty="0"/>
              <a:t> Vs </a:t>
            </a:r>
            <a:r>
              <a:rPr lang="en-US" b="1" dirty="0" err="1"/>
              <a:t>Main_color</a:t>
            </a:r>
            <a:endParaRPr lang="en-US" b="1" dirty="0"/>
          </a:p>
        </p:txBody>
      </p:sp>
      <p:sp>
        <p:nvSpPr>
          <p:cNvPr id="4" name="GVCLASSIFICATIONHEADER856295521">
            <a:extLst>
              <a:ext uri="{FF2B5EF4-FFF2-40B4-BE49-F238E27FC236}">
                <a16:creationId xmlns:a16="http://schemas.microsoft.com/office/drawing/2014/main" id="{323D1EE8-0AC0-4DB8-469D-D2757CC32451}"/>
              </a:ext>
            </a:extLst>
          </p:cNvPr>
          <p:cNvSpPr txBox="1"/>
          <p:nvPr/>
        </p:nvSpPr>
        <p:spPr>
          <a:xfrm>
            <a:off x="0" y="0"/>
            <a:ext cx="9144000" cy="369332"/>
          </a:xfrm>
          <a:prstGeom prst="rect">
            <a:avLst/>
          </a:prstGeom>
          <a:noFill/>
        </p:spPr>
        <p:txBody>
          <a:bodyPr vert="horz" wrap="square" rtlCol="0">
            <a:spAutoFit/>
          </a:bodyPr>
          <a:lstStyle/>
          <a:p>
            <a:endParaRPr lang="en-US"/>
          </a:p>
        </p:txBody>
      </p:sp>
      <p:pic>
        <p:nvPicPr>
          <p:cNvPr id="6" name="Picture 5" descr="A graph with different colored squares&#10;&#10;AI-generated content may be incorrect.">
            <a:extLst>
              <a:ext uri="{FF2B5EF4-FFF2-40B4-BE49-F238E27FC236}">
                <a16:creationId xmlns:a16="http://schemas.microsoft.com/office/drawing/2014/main" id="{A4A48070-9284-5137-238D-92974EABC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2950"/>
            <a:ext cx="9144000" cy="3083894"/>
          </a:xfrm>
          <a:prstGeom prst="rect">
            <a:avLst/>
          </a:prstGeom>
        </p:spPr>
      </p:pic>
      <p:sp>
        <p:nvSpPr>
          <p:cNvPr id="8" name="TextBox 7">
            <a:extLst>
              <a:ext uri="{FF2B5EF4-FFF2-40B4-BE49-F238E27FC236}">
                <a16:creationId xmlns:a16="http://schemas.microsoft.com/office/drawing/2014/main" id="{A14743A6-DB72-4A4A-A809-C4400666166E}"/>
              </a:ext>
            </a:extLst>
          </p:cNvPr>
          <p:cNvSpPr txBox="1"/>
          <p:nvPr/>
        </p:nvSpPr>
        <p:spPr>
          <a:xfrm>
            <a:off x="685800" y="1296464"/>
            <a:ext cx="7848600" cy="3693319"/>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Gold has four different colors meaning there are various options for gold than the rest Metals. Obviously more money to be made from the sales of Gold. The colors of the gold are linked to high prices. The Rare colors (black, blue) may indicate designer or specialty jewelry.</a:t>
            </a:r>
          </a:p>
        </p:txBody>
      </p:sp>
    </p:spTree>
    <p:extLst>
      <p:ext uri="{BB962C8B-B14F-4D97-AF65-F5344CB8AC3E}">
        <p14:creationId xmlns:p14="http://schemas.microsoft.com/office/powerpoint/2010/main" val="51231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11242"/>
            <a:ext cx="8411226" cy="289823"/>
          </a:xfrm>
          <a:prstGeom prst="rect">
            <a:avLst/>
          </a:prstGeom>
        </p:spPr>
        <p:txBody>
          <a:bodyPr vert="horz" wrap="square" lIns="0" tIns="12700" rIns="0" bIns="0" rtlCol="0">
            <a:spAutoFit/>
          </a:bodyPr>
          <a:lstStyle/>
          <a:p>
            <a:pPr marL="12700">
              <a:lnSpc>
                <a:spcPct val="100000"/>
              </a:lnSpc>
              <a:spcBef>
                <a:spcPts val="100"/>
              </a:spcBef>
            </a:pPr>
            <a:r>
              <a:rPr lang="en-CA" sz="1800" dirty="0">
                <a:solidFill>
                  <a:schemeClr val="tx1"/>
                </a:solidFill>
              </a:rPr>
              <a:t>STEPS FOR MACHINE LEARNING</a:t>
            </a:r>
            <a:endParaRPr sz="1800" dirty="0">
              <a:solidFill>
                <a:schemeClr val="tx1"/>
              </a:solidFill>
            </a:endParaRPr>
          </a:p>
        </p:txBody>
      </p:sp>
      <p:sp>
        <p:nvSpPr>
          <p:cNvPr id="4" name="object 4"/>
          <p:cNvSpPr txBox="1"/>
          <p:nvPr/>
        </p:nvSpPr>
        <p:spPr>
          <a:xfrm>
            <a:off x="533400" y="3319251"/>
            <a:ext cx="3846202" cy="408829"/>
          </a:xfrm>
          <a:prstGeom prst="rect">
            <a:avLst/>
          </a:prstGeom>
        </p:spPr>
        <p:txBody>
          <a:bodyPr vert="horz" wrap="square" lIns="0" tIns="39369" rIns="0" bIns="0" rtlCol="0">
            <a:spAutoFit/>
          </a:bodyPr>
          <a:lstStyle/>
          <a:p>
            <a:endParaRPr lang="en-US" sz="1100" dirty="0">
              <a:latin typeface="Arial Black"/>
              <a:cs typeface="Arial Black"/>
            </a:endParaRPr>
          </a:p>
          <a:p>
            <a:pPr marL="332740" marR="151765" indent="-320675">
              <a:lnSpc>
                <a:spcPct val="114599"/>
              </a:lnSpc>
              <a:buFont typeface="Arial"/>
              <a:buChar char="●"/>
              <a:tabLst>
                <a:tab pos="332740" algn="l"/>
                <a:tab pos="333375" algn="l"/>
              </a:tabLst>
            </a:pPr>
            <a:endParaRPr lang="en-US" sz="1200" dirty="0">
              <a:latin typeface="Arial Black"/>
              <a:cs typeface="Arial Black"/>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21</a:t>
            </a:fld>
            <a:endParaRPr spc="35" dirty="0"/>
          </a:p>
        </p:txBody>
      </p:sp>
      <p:sp>
        <p:nvSpPr>
          <p:cNvPr id="10" name="object 4"/>
          <p:cNvSpPr txBox="1"/>
          <p:nvPr/>
        </p:nvSpPr>
        <p:spPr>
          <a:xfrm>
            <a:off x="5410200" y="3475681"/>
            <a:ext cx="3846202" cy="451918"/>
          </a:xfrm>
          <a:prstGeom prst="rect">
            <a:avLst/>
          </a:prstGeom>
        </p:spPr>
        <p:txBody>
          <a:bodyPr vert="horz" wrap="square" lIns="0" tIns="39369" rIns="0" bIns="0" rtlCol="0">
            <a:spAutoFit/>
          </a:bodyPr>
          <a:lstStyle/>
          <a:p>
            <a:pPr marL="12065" marR="151765">
              <a:lnSpc>
                <a:spcPct val="114599"/>
              </a:lnSpc>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p:txBody>
      </p:sp>
      <p:sp>
        <p:nvSpPr>
          <p:cNvPr id="8" name="TextBox 7">
            <a:extLst>
              <a:ext uri="{FF2B5EF4-FFF2-40B4-BE49-F238E27FC236}">
                <a16:creationId xmlns:a16="http://schemas.microsoft.com/office/drawing/2014/main" id="{D83C66B3-1822-38D0-F37B-29514981FD61}"/>
              </a:ext>
            </a:extLst>
          </p:cNvPr>
          <p:cNvSpPr txBox="1"/>
          <p:nvPr/>
        </p:nvSpPr>
        <p:spPr>
          <a:xfrm>
            <a:off x="152400" y="1433395"/>
            <a:ext cx="8839200" cy="1234569"/>
          </a:xfrm>
          <a:prstGeom prst="rect">
            <a:avLst/>
          </a:prstGeom>
          <a:noFill/>
        </p:spPr>
        <p:txBody>
          <a:bodyPr wrap="square">
            <a:spAutoFit/>
          </a:bodyPr>
          <a:lstStyle/>
          <a:p>
            <a:pPr>
              <a:lnSpc>
                <a:spcPct val="107000"/>
              </a:lnSpc>
              <a:spcAft>
                <a:spcPts val="800"/>
              </a:spcAft>
            </a:pPr>
            <a:r>
              <a:rPr lang="en-US" sz="1600" b="1" kern="100" dirty="0">
                <a:effectLst/>
                <a:latin typeface="Tahoma" panose="020B0604030504040204" pitchFamily="34" charset="0"/>
                <a:ea typeface="Calibri" panose="020F0502020204030204" pitchFamily="34" charset="0"/>
                <a:cs typeface="Arial" panose="020B0604020202020204" pitchFamily="34" charset="0"/>
              </a:rPr>
              <a:t>Key Insights:</a:t>
            </a:r>
            <a:endParaRPr lang="en-CA" sz="16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600" kern="100" dirty="0">
                <a:effectLst/>
                <a:latin typeface="Tahoma" panose="020B0604030504040204" pitchFamily="34" charset="0"/>
                <a:ea typeface="Calibri" panose="020F0502020204030204" pitchFamily="34" charset="0"/>
                <a:cs typeface="Arial" panose="020B0604020202020204" pitchFamily="34" charset="0"/>
              </a:rPr>
              <a:t>The models demonstrated </a:t>
            </a:r>
            <a:r>
              <a:rPr lang="en-US" sz="1600" kern="100" dirty="0">
                <a:latin typeface="Tahoma" panose="020B0604030504040204" pitchFamily="34" charset="0"/>
                <a:ea typeface="Calibri" panose="020F0502020204030204" pitchFamily="34" charset="0"/>
                <a:cs typeface="Arial" panose="020B0604020202020204" pitchFamily="34" charset="0"/>
              </a:rPr>
              <a:t>low</a:t>
            </a:r>
            <a:r>
              <a:rPr lang="en-US" sz="1600" kern="100" dirty="0">
                <a:effectLst/>
                <a:latin typeface="Tahoma" panose="020B0604030504040204" pitchFamily="34" charset="0"/>
                <a:ea typeface="Calibri" panose="020F0502020204030204" pitchFamily="34" charset="0"/>
                <a:cs typeface="Arial" panose="020B0604020202020204" pitchFamily="34" charset="0"/>
              </a:rPr>
              <a:t> accuracy across the board, </a:t>
            </a:r>
            <a:r>
              <a:rPr lang="en-US" sz="1600" kern="100" dirty="0" err="1">
                <a:latin typeface="Tahoma" panose="020B0604030504040204" pitchFamily="34" charset="0"/>
                <a:ea typeface="Calibri" panose="020F0502020204030204" pitchFamily="34" charset="0"/>
                <a:cs typeface="Arial" panose="020B0604020202020204" pitchFamily="34" charset="0"/>
              </a:rPr>
              <a:t>CatBoostRegression</a:t>
            </a:r>
            <a:r>
              <a:rPr lang="en-US" sz="1600" kern="100" dirty="0">
                <a:latin typeface="Tahoma" panose="020B0604030504040204" pitchFamily="34" charset="0"/>
                <a:ea typeface="Calibri" panose="020F0502020204030204" pitchFamily="34" charset="0"/>
                <a:cs typeface="Arial" panose="020B0604020202020204" pitchFamily="34" charset="0"/>
              </a:rPr>
              <a:t> model being the best model with R2 of 32%</a:t>
            </a:r>
            <a:r>
              <a:rPr lang="en-US" sz="1600" kern="100" dirty="0">
                <a:effectLst/>
                <a:latin typeface="Tahoma" panose="020B0604030504040204" pitchFamily="34" charset="0"/>
                <a:ea typeface="Calibri" panose="020F0502020204030204" pitchFamily="34" charset="0"/>
                <a:cs typeface="Arial" panose="020B0604020202020204" pitchFamily="34" charset="0"/>
              </a:rPr>
              <a:t> followed </a:t>
            </a:r>
            <a:r>
              <a:rPr lang="en-US" sz="1600" kern="100" dirty="0" err="1">
                <a:effectLst/>
                <a:latin typeface="Tahoma" panose="020B0604030504040204" pitchFamily="34" charset="0"/>
                <a:ea typeface="Calibri" panose="020F0502020204030204" pitchFamily="34" charset="0"/>
                <a:cs typeface="Arial" panose="020B0604020202020204" pitchFamily="34" charset="0"/>
              </a:rPr>
              <a:t>XGBRegressor</a:t>
            </a:r>
            <a:r>
              <a:rPr lang="en-US" sz="1600" kern="100" dirty="0">
                <a:effectLst/>
                <a:latin typeface="Tahoma" panose="020B0604030504040204" pitchFamily="34" charset="0"/>
                <a:ea typeface="Calibri" panose="020F0502020204030204" pitchFamily="34" charset="0"/>
                <a:cs typeface="Arial" panose="020B0604020202020204" pitchFamily="34" charset="0"/>
              </a:rPr>
              <a:t> of 23% . </a:t>
            </a:r>
            <a:r>
              <a:rPr lang="en-US" sz="1600" kern="100" dirty="0">
                <a:latin typeface="Tahoma" panose="020B0604030504040204" pitchFamily="34" charset="0"/>
                <a:ea typeface="Calibri" panose="020F0502020204030204" pitchFamily="34" charset="0"/>
                <a:cs typeface="Arial" panose="020B0604020202020204" pitchFamily="34" charset="0"/>
              </a:rPr>
              <a:t>Linear Regression performed the least with Train  r2 of 6.9% and RMSE of 430 and359-test</a:t>
            </a:r>
            <a:r>
              <a:rPr lang="en-US" sz="1600" kern="100" dirty="0">
                <a:effectLst/>
                <a:latin typeface="Tahoma" panose="020B0604030504040204" pitchFamily="34" charset="0"/>
                <a:ea typeface="Calibri" panose="020F0502020204030204" pitchFamily="34" charset="0"/>
                <a:cs typeface="Arial" panose="020B0604020202020204" pitchFamily="34" charset="0"/>
              </a:rPr>
              <a:t>.</a:t>
            </a:r>
            <a:endParaRPr lang="en-CA" sz="16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Rectangle 1">
            <a:extLst>
              <a:ext uri="{FF2B5EF4-FFF2-40B4-BE49-F238E27FC236}">
                <a16:creationId xmlns:a16="http://schemas.microsoft.com/office/drawing/2014/main" id="{C38F5676-F7A7-EF7E-458B-2D354814B2FA}"/>
              </a:ext>
            </a:extLst>
          </p:cNvPr>
          <p:cNvSpPr>
            <a:spLocks noChangeArrowheads="1"/>
          </p:cNvSpPr>
          <p:nvPr/>
        </p:nvSpPr>
        <p:spPr bwMode="auto">
          <a:xfrm>
            <a:off x="1536700" y="1505893"/>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D1000DAB-EC71-2D7C-F45A-C007004D7210}"/>
              </a:ext>
            </a:extLst>
          </p:cNvPr>
          <p:cNvSpPr txBox="1"/>
          <p:nvPr/>
        </p:nvSpPr>
        <p:spPr>
          <a:xfrm>
            <a:off x="228600" y="590550"/>
            <a:ext cx="8839200" cy="771493"/>
          </a:xfrm>
          <a:prstGeom prst="rect">
            <a:avLst/>
          </a:prstGeom>
          <a:noFill/>
        </p:spPr>
        <p:txBody>
          <a:bodyPr wrap="square">
            <a:spAutoFit/>
          </a:bodyPr>
          <a:lstStyle/>
          <a:p>
            <a:pPr>
              <a:lnSpc>
                <a:spcPct val="107000"/>
              </a:lnSpc>
              <a:spcAft>
                <a:spcPts val="800"/>
              </a:spcAft>
            </a:pPr>
            <a:r>
              <a:rPr lang="en-US" sz="1400" kern="100" dirty="0">
                <a:effectLst/>
                <a:latin typeface="Tahoma" panose="020B0604030504040204" pitchFamily="34" charset="0"/>
                <a:ea typeface="Calibri" panose="020F0502020204030204" pitchFamily="34" charset="0"/>
                <a:cs typeface="Arial" panose="020B0604020202020204" pitchFamily="34" charset="0"/>
              </a:rPr>
              <a:t>The project involved implementing several machine learning algorithms, including </a:t>
            </a:r>
            <a:r>
              <a:rPr lang="en-US" sz="1400" kern="100" dirty="0" err="1">
                <a:effectLst/>
                <a:latin typeface="Tahoma" panose="020B0604030504040204" pitchFamily="34" charset="0"/>
                <a:ea typeface="Calibri" panose="020F0502020204030204" pitchFamily="34" charset="0"/>
                <a:cs typeface="Arial" panose="020B0604020202020204" pitchFamily="34" charset="0"/>
              </a:rPr>
              <a:t>LinearRegression</a:t>
            </a:r>
            <a:r>
              <a:rPr lang="en-US" sz="1400" kern="100" dirty="0">
                <a:effectLst/>
                <a:latin typeface="Tahoma" panose="020B0604030504040204" pitchFamily="34" charset="0"/>
                <a:ea typeface="Calibri" panose="020F0502020204030204" pitchFamily="34" charset="0"/>
                <a:cs typeface="Arial" panose="020B0604020202020204" pitchFamily="34" charset="0"/>
              </a:rPr>
              <a:t>, </a:t>
            </a:r>
            <a:r>
              <a:rPr lang="en-US" sz="1400" kern="100" dirty="0" err="1">
                <a:latin typeface="Tahoma" panose="020B0604030504040204" pitchFamily="34" charset="0"/>
                <a:ea typeface="Calibri" panose="020F0502020204030204" pitchFamily="34" charset="0"/>
                <a:cs typeface="Arial" panose="020B0604020202020204" pitchFamily="34" charset="0"/>
              </a:rPr>
              <a:t>AdaBoostRegressor</a:t>
            </a:r>
            <a:r>
              <a:rPr lang="en-US" sz="1400" kern="100" dirty="0">
                <a:latin typeface="Tahoma" panose="020B0604030504040204" pitchFamily="34" charset="0"/>
                <a:ea typeface="Calibri" panose="020F0502020204030204" pitchFamily="34" charset="0"/>
                <a:cs typeface="Arial" panose="020B0604020202020204" pitchFamily="34" charset="0"/>
              </a:rPr>
              <a:t>,</a:t>
            </a:r>
            <a:r>
              <a:rPr lang="en-US" sz="1400" kern="100" dirty="0">
                <a:effectLst/>
                <a:latin typeface="Tahoma" panose="020B0604030504040204" pitchFamily="34" charset="0"/>
                <a:ea typeface="Calibri" panose="020F0502020204030204" pitchFamily="34" charset="0"/>
                <a:cs typeface="Arial" panose="020B0604020202020204" pitchFamily="34" charset="0"/>
              </a:rPr>
              <a:t> </a:t>
            </a:r>
            <a:r>
              <a:rPr lang="en-US" sz="1400" kern="100" dirty="0" err="1">
                <a:effectLst/>
                <a:latin typeface="Tahoma" panose="020B0604030504040204" pitchFamily="34" charset="0"/>
                <a:ea typeface="Calibri" panose="020F0502020204030204" pitchFamily="34" charset="0"/>
                <a:cs typeface="Arial" panose="020B0604020202020204" pitchFamily="34" charset="0"/>
              </a:rPr>
              <a:t>XGBRegressor</a:t>
            </a:r>
            <a:r>
              <a:rPr lang="en-US" sz="1400" kern="100" dirty="0">
                <a:effectLst/>
                <a:latin typeface="Tahoma" panose="020B0604030504040204" pitchFamily="34" charset="0"/>
                <a:ea typeface="Calibri" panose="020F0502020204030204" pitchFamily="34" charset="0"/>
                <a:cs typeface="Arial" panose="020B0604020202020204" pitchFamily="34" charset="0"/>
              </a:rPr>
              <a:t>, </a:t>
            </a:r>
            <a:r>
              <a:rPr lang="en-US" sz="1400" kern="100" dirty="0" err="1">
                <a:latin typeface="Tahoma" panose="020B0604030504040204" pitchFamily="34" charset="0"/>
                <a:ea typeface="Calibri" panose="020F0502020204030204" pitchFamily="34" charset="0"/>
                <a:cs typeface="Arial" panose="020B0604020202020204" pitchFamily="34" charset="0"/>
              </a:rPr>
              <a:t>CatBoostRegressur,LightgbmRegressor</a:t>
            </a:r>
            <a:r>
              <a:rPr lang="en-US" sz="1400" kern="100" dirty="0">
                <a:latin typeface="Tahoma" panose="020B0604030504040204" pitchFamily="34" charset="0"/>
                <a:ea typeface="Calibri" panose="020F0502020204030204" pitchFamily="34" charset="0"/>
                <a:cs typeface="Arial" panose="020B0604020202020204" pitchFamily="34" charset="0"/>
              </a:rPr>
              <a:t> and </a:t>
            </a:r>
            <a:r>
              <a:rPr lang="en-US" sz="1400" kern="100" dirty="0" err="1">
                <a:latin typeface="Tahoma" panose="020B0604030504040204" pitchFamily="34" charset="0"/>
                <a:ea typeface="Calibri" panose="020F0502020204030204" pitchFamily="34" charset="0"/>
                <a:cs typeface="Arial" panose="020B0604020202020204" pitchFamily="34" charset="0"/>
              </a:rPr>
              <a:t>svr</a:t>
            </a:r>
            <a:r>
              <a:rPr lang="en-US" sz="1400" kern="100" dirty="0">
                <a:latin typeface="Tahoma" panose="020B0604030504040204" pitchFamily="34" charset="0"/>
                <a:ea typeface="Calibri" panose="020F0502020204030204" pitchFamily="34" charset="0"/>
                <a:cs typeface="Arial" panose="020B0604020202020204" pitchFamily="34" charset="0"/>
              </a:rPr>
              <a:t>.</a:t>
            </a:r>
            <a:r>
              <a:rPr lang="en-US" sz="1400" kern="100" dirty="0">
                <a:effectLst/>
                <a:latin typeface="Tahoma" panose="020B0604030504040204" pitchFamily="34" charset="0"/>
                <a:ea typeface="Calibri" panose="020F0502020204030204" pitchFamily="34" charset="0"/>
                <a:cs typeface="Arial" panose="020B0604020202020204" pitchFamily="34" charset="0"/>
              </a:rPr>
              <a:t> Each algorithm was evaluated based on key performance metrics such as </a:t>
            </a:r>
            <a:r>
              <a:rPr lang="en-US" sz="1400" kern="100" dirty="0">
                <a:latin typeface="Tahoma" panose="020B0604030504040204" pitchFamily="34" charset="0"/>
                <a:ea typeface="Calibri" panose="020F0502020204030204" pitchFamily="34" charset="0"/>
                <a:cs typeface="Arial" panose="020B0604020202020204" pitchFamily="34" charset="0"/>
              </a:rPr>
              <a:t>RMSE and R2</a:t>
            </a:r>
            <a:r>
              <a:rPr lang="en-US" sz="1400" kern="100" dirty="0">
                <a:effectLst/>
                <a:latin typeface="Tahoma" panose="020B0604030504040204" pitchFamily="34" charset="0"/>
                <a:ea typeface="Calibri" panose="020F0502020204030204" pitchFamily="34" charset="0"/>
                <a:cs typeface="Arial" panose="020B0604020202020204" pitchFamily="34" charset="0"/>
              </a:rPr>
              <a:t>.</a:t>
            </a:r>
            <a:endParaRPr lang="en-CA" sz="1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GVCLASSIFICATIONHEADER1491187241">
            <a:extLst>
              <a:ext uri="{FF2B5EF4-FFF2-40B4-BE49-F238E27FC236}">
                <a16:creationId xmlns:a16="http://schemas.microsoft.com/office/drawing/2014/main" id="{EF31F3AA-3636-4E85-510A-655380EDDAD9}"/>
              </a:ext>
            </a:extLst>
          </p:cNvPr>
          <p:cNvSpPr txBox="1"/>
          <p:nvPr/>
        </p:nvSpPr>
        <p:spPr>
          <a:xfrm>
            <a:off x="0" y="0"/>
            <a:ext cx="9144000" cy="369332"/>
          </a:xfrm>
          <a:prstGeom prst="rect">
            <a:avLst/>
          </a:prstGeom>
          <a:noFill/>
        </p:spPr>
        <p:txBody>
          <a:bodyPr vert="horz" wrap="square" rtlCol="0">
            <a:spAutoFit/>
          </a:bodyPr>
          <a:lstStyle/>
          <a:p>
            <a:endParaRPr lang="en-US"/>
          </a:p>
        </p:txBody>
      </p:sp>
    </p:spTree>
    <p:extLst>
      <p:ext uri="{BB962C8B-B14F-4D97-AF65-F5344CB8AC3E}">
        <p14:creationId xmlns:p14="http://schemas.microsoft.com/office/powerpoint/2010/main" val="1422517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11242"/>
            <a:ext cx="8411226" cy="289823"/>
          </a:xfrm>
          <a:prstGeom prst="rect">
            <a:avLst/>
          </a:prstGeom>
        </p:spPr>
        <p:txBody>
          <a:bodyPr vert="horz" wrap="square" lIns="0" tIns="12700" rIns="0" bIns="0" rtlCol="0">
            <a:spAutoFit/>
          </a:bodyPr>
          <a:lstStyle/>
          <a:p>
            <a:pPr marL="12700">
              <a:lnSpc>
                <a:spcPct val="100000"/>
              </a:lnSpc>
              <a:spcBef>
                <a:spcPts val="100"/>
              </a:spcBef>
            </a:pPr>
            <a:r>
              <a:rPr lang="en-CA" sz="1800" dirty="0">
                <a:solidFill>
                  <a:schemeClr val="tx1"/>
                </a:solidFill>
              </a:rPr>
              <a:t>MODEL EVALUATION SUMMARY</a:t>
            </a:r>
            <a:endParaRPr sz="1800" dirty="0">
              <a:solidFill>
                <a:schemeClr val="tx1"/>
              </a:solidFill>
            </a:endParaRP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22</a:t>
            </a:fld>
            <a:endParaRPr spc="35" dirty="0"/>
          </a:p>
        </p:txBody>
      </p:sp>
      <p:sp>
        <p:nvSpPr>
          <p:cNvPr id="10" name="object 4"/>
          <p:cNvSpPr txBox="1"/>
          <p:nvPr/>
        </p:nvSpPr>
        <p:spPr>
          <a:xfrm>
            <a:off x="5410200" y="3475681"/>
            <a:ext cx="3704478" cy="664283"/>
          </a:xfrm>
          <a:prstGeom prst="rect">
            <a:avLst/>
          </a:prstGeom>
        </p:spPr>
        <p:txBody>
          <a:bodyPr vert="horz" wrap="square" lIns="0" tIns="39369" rIns="0" bIns="0" rtlCol="0">
            <a:spAutoFit/>
          </a:bodyPr>
          <a:lstStyle/>
          <a:p>
            <a:pPr marL="12065" marR="151765">
              <a:lnSpc>
                <a:spcPct val="114599"/>
              </a:lnSpc>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a:p>
            <a:pPr marL="332740" marR="151765" indent="-320675">
              <a:lnSpc>
                <a:spcPct val="114599"/>
              </a:lnSpc>
              <a:buFont typeface="Arial"/>
              <a:buChar char="●"/>
              <a:tabLst>
                <a:tab pos="332740" algn="l"/>
                <a:tab pos="333375" algn="l"/>
              </a:tabLst>
            </a:pPr>
            <a:endParaRPr lang="en-US" sz="1200" spc="-150" dirty="0">
              <a:solidFill>
                <a:srgbClr val="595959"/>
              </a:solidFill>
              <a:latin typeface="Arial Black"/>
              <a:cs typeface="Arial Black"/>
            </a:endParaRPr>
          </a:p>
        </p:txBody>
      </p:sp>
      <p:sp>
        <p:nvSpPr>
          <p:cNvPr id="5" name="TextBox 4">
            <a:extLst>
              <a:ext uri="{FF2B5EF4-FFF2-40B4-BE49-F238E27FC236}">
                <a16:creationId xmlns:a16="http://schemas.microsoft.com/office/drawing/2014/main" id="{04682429-166E-E3D5-8D79-1A6DFC4F28A2}"/>
              </a:ext>
            </a:extLst>
          </p:cNvPr>
          <p:cNvSpPr txBox="1"/>
          <p:nvPr/>
        </p:nvSpPr>
        <p:spPr>
          <a:xfrm>
            <a:off x="304800" y="2125892"/>
            <a:ext cx="6553200" cy="1477328"/>
          </a:xfrm>
          <a:prstGeom prst="rect">
            <a:avLst/>
          </a:prstGeom>
          <a:noFill/>
        </p:spPr>
        <p:txBody>
          <a:bodyPr wrap="square">
            <a:spAutoFit/>
          </a:bodyPr>
          <a:lstStyle/>
          <a:p>
            <a:pPr algn="l"/>
            <a:endParaRPr lang="en-GB" b="1" i="0" dirty="0">
              <a:effectLst/>
              <a:latin typeface="-apple-system"/>
            </a:endParaRPr>
          </a:p>
          <a:p>
            <a:pPr algn="l"/>
            <a:endParaRPr lang="en-GB" b="1" dirty="0">
              <a:latin typeface="-apple-system"/>
            </a:endParaRPr>
          </a:p>
          <a:p>
            <a:pPr algn="l"/>
            <a:endParaRPr lang="en-GB" b="1" i="0" dirty="0">
              <a:effectLst/>
              <a:latin typeface="-apple-system"/>
            </a:endParaRPr>
          </a:p>
          <a:p>
            <a:pPr algn="l"/>
            <a:endParaRPr lang="en-GB" b="1" dirty="0">
              <a:latin typeface="-apple-system"/>
            </a:endParaRPr>
          </a:p>
          <a:p>
            <a:pPr algn="l"/>
            <a:r>
              <a:rPr lang="en-GB" b="0" i="0" dirty="0">
                <a:effectLst/>
                <a:latin typeface="-apple-system"/>
              </a:rPr>
              <a:t>.</a:t>
            </a:r>
          </a:p>
        </p:txBody>
      </p:sp>
      <p:sp>
        <p:nvSpPr>
          <p:cNvPr id="4" name="TextBox 3">
            <a:extLst>
              <a:ext uri="{FF2B5EF4-FFF2-40B4-BE49-F238E27FC236}">
                <a16:creationId xmlns:a16="http://schemas.microsoft.com/office/drawing/2014/main" id="{855D57F4-3365-A976-D15A-CD1126820468}"/>
              </a:ext>
            </a:extLst>
          </p:cNvPr>
          <p:cNvSpPr txBox="1"/>
          <p:nvPr/>
        </p:nvSpPr>
        <p:spPr>
          <a:xfrm>
            <a:off x="152400" y="498115"/>
            <a:ext cx="8763524" cy="1679178"/>
          </a:xfrm>
          <a:prstGeom prst="rect">
            <a:avLst/>
          </a:prstGeom>
          <a:noFill/>
        </p:spPr>
        <p:txBody>
          <a:bodyPr wrap="square">
            <a:spAutoFit/>
          </a:bodyPr>
          <a:lstStyle/>
          <a:p>
            <a:pPr>
              <a:lnSpc>
                <a:spcPct val="107000"/>
              </a:lnSpc>
              <a:spcAft>
                <a:spcPts val="800"/>
              </a:spcAft>
            </a:pPr>
            <a:endParaRPr lang="en-CA" sz="11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600" kern="100" dirty="0" err="1">
                <a:latin typeface="Tahoma" panose="020B0604030504040204" pitchFamily="34" charset="0"/>
                <a:ea typeface="Calibri" panose="020F0502020204030204" pitchFamily="34" charset="0"/>
                <a:cs typeface="Arial" panose="020B0604020202020204" pitchFamily="34" charset="0"/>
              </a:rPr>
              <a:t>CatBoost</a:t>
            </a:r>
            <a:r>
              <a:rPr lang="en-US" sz="1600" kern="100" dirty="0">
                <a:effectLst/>
                <a:latin typeface="Tahoma" panose="020B0604030504040204" pitchFamily="34" charset="0"/>
                <a:ea typeface="Calibri" panose="020F0502020204030204" pitchFamily="34" charset="0"/>
                <a:cs typeface="Arial" panose="020B0604020202020204" pitchFamily="34" charset="0"/>
              </a:rPr>
              <a:t> and XGB </a:t>
            </a:r>
            <a:r>
              <a:rPr lang="en-US" sz="1600" kern="100" dirty="0">
                <a:latin typeface="Tahoma" panose="020B0604030504040204" pitchFamily="34" charset="0"/>
                <a:ea typeface="Calibri" panose="020F0502020204030204" pitchFamily="34" charset="0"/>
                <a:cs typeface="Arial" panose="020B0604020202020204" pitchFamily="34" charset="0"/>
              </a:rPr>
              <a:t>Regression</a:t>
            </a:r>
            <a:r>
              <a:rPr lang="en-US" sz="1600" kern="100" dirty="0">
                <a:effectLst/>
                <a:latin typeface="Tahoma" panose="020B0604030504040204" pitchFamily="34" charset="0"/>
                <a:ea typeface="Calibri" panose="020F0502020204030204" pitchFamily="34" charset="0"/>
                <a:cs typeface="Arial" panose="020B0604020202020204" pitchFamily="34" charset="0"/>
              </a:rPr>
              <a:t> are the top-performing models </a:t>
            </a:r>
            <a:r>
              <a:rPr lang="en-US" sz="1600" kern="100" dirty="0">
                <a:latin typeface="Tahoma" panose="020B0604030504040204" pitchFamily="34" charset="0"/>
                <a:ea typeface="Calibri" panose="020F0502020204030204" pitchFamily="34" charset="0"/>
                <a:cs typeface="Arial" panose="020B0604020202020204" pitchFamily="34" charset="0"/>
              </a:rPr>
              <a:t>though low</a:t>
            </a:r>
          </a:p>
          <a:p>
            <a:pPr lvl="0">
              <a:lnSpc>
                <a:spcPct val="107000"/>
              </a:lnSpc>
            </a:pPr>
            <a:endParaRPr lang="en-CA" sz="16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600" kern="100" dirty="0" err="1">
                <a:latin typeface="Tahoma" panose="020B0604030504040204" pitchFamily="34" charset="0"/>
                <a:ea typeface="Calibri" panose="020F0502020204030204" pitchFamily="34" charset="0"/>
                <a:cs typeface="Arial" panose="020B0604020202020204" pitchFamily="34" charset="0"/>
              </a:rPr>
              <a:t>Lightgbm</a:t>
            </a:r>
            <a:r>
              <a:rPr lang="en-US" sz="1600" kern="100" dirty="0">
                <a:effectLst/>
                <a:latin typeface="Tahoma" panose="020B0604030504040204" pitchFamily="34" charset="0"/>
                <a:ea typeface="Calibri" panose="020F0502020204030204" pitchFamily="34" charset="0"/>
                <a:cs typeface="Arial" panose="020B0604020202020204" pitchFamily="34" charset="0"/>
              </a:rPr>
              <a:t> Regression also performs well but slightly below </a:t>
            </a:r>
            <a:r>
              <a:rPr lang="en-US" sz="1600" kern="100" dirty="0" err="1">
                <a:latin typeface="Tahoma" panose="020B0604030504040204" pitchFamily="34" charset="0"/>
                <a:ea typeface="Calibri" panose="020F0502020204030204" pitchFamily="34" charset="0"/>
                <a:cs typeface="Arial" panose="020B0604020202020204" pitchFamily="34" charset="0"/>
              </a:rPr>
              <a:t>Catboost</a:t>
            </a:r>
            <a:r>
              <a:rPr lang="en-US" sz="1600" kern="100" dirty="0">
                <a:effectLst/>
                <a:latin typeface="Tahoma" panose="020B0604030504040204" pitchFamily="34" charset="0"/>
                <a:ea typeface="Calibri" panose="020F0502020204030204" pitchFamily="34" charset="0"/>
                <a:cs typeface="Arial" panose="020B0604020202020204" pitchFamily="34" charset="0"/>
              </a:rPr>
              <a:t> and XGB Classifier.</a:t>
            </a:r>
          </a:p>
          <a:p>
            <a:pPr marL="342900" lvl="0" indent="-342900">
              <a:lnSpc>
                <a:spcPct val="107000"/>
              </a:lnSpc>
              <a:buFont typeface="Symbol" panose="05050102010706020507" pitchFamily="18" charset="2"/>
              <a:buChar char=""/>
            </a:pPr>
            <a:endParaRPr lang="en-CA" sz="16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endParaRPr lang="en-CA" sz="16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GVCLASSIFICATIONHEADER1139815350">
            <a:extLst>
              <a:ext uri="{FF2B5EF4-FFF2-40B4-BE49-F238E27FC236}">
                <a16:creationId xmlns:a16="http://schemas.microsoft.com/office/drawing/2014/main" id="{D8DA9413-614A-E585-88BC-FD41E1217793}"/>
              </a:ext>
            </a:extLst>
          </p:cNvPr>
          <p:cNvSpPr txBox="1"/>
          <p:nvPr/>
        </p:nvSpPr>
        <p:spPr>
          <a:xfrm>
            <a:off x="0" y="0"/>
            <a:ext cx="9144000" cy="369332"/>
          </a:xfrm>
          <a:prstGeom prst="rect">
            <a:avLst/>
          </a:prstGeom>
          <a:noFill/>
        </p:spPr>
        <p:txBody>
          <a:bodyPr vert="horz" wrap="square" rtlCol="0">
            <a:spAutoFit/>
          </a:bodyPr>
          <a:lstStyle/>
          <a:p>
            <a:endParaRPr lang="en-US"/>
          </a:p>
        </p:txBody>
      </p:sp>
    </p:spTree>
    <p:extLst>
      <p:ext uri="{BB962C8B-B14F-4D97-AF65-F5344CB8AC3E}">
        <p14:creationId xmlns:p14="http://schemas.microsoft.com/office/powerpoint/2010/main" val="4007209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33350"/>
            <a:ext cx="5867400" cy="351378"/>
          </a:xfrm>
          <a:prstGeom prst="rect">
            <a:avLst/>
          </a:prstGeom>
        </p:spPr>
        <p:txBody>
          <a:bodyPr vert="horz" wrap="square" lIns="0" tIns="12700" rIns="0" bIns="0" rtlCol="0">
            <a:spAutoFit/>
          </a:bodyPr>
          <a:lstStyle/>
          <a:p>
            <a:pPr marL="12700">
              <a:lnSpc>
                <a:spcPct val="100000"/>
              </a:lnSpc>
              <a:spcBef>
                <a:spcPts val="100"/>
              </a:spcBef>
            </a:pPr>
            <a:r>
              <a:rPr lang="en-CA" sz="2200" dirty="0">
                <a:solidFill>
                  <a:schemeClr val="tx1"/>
                </a:solidFill>
              </a:rPr>
              <a:t>7. OVERALL INTERPRETATION</a:t>
            </a:r>
            <a:endParaRPr sz="2200" dirty="0">
              <a:solidFill>
                <a:schemeClr val="tx1"/>
              </a:solidFill>
            </a:endParaRPr>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23</a:t>
            </a:fld>
            <a:endParaRPr spc="35" dirty="0"/>
          </a:p>
        </p:txBody>
      </p:sp>
      <p:sp>
        <p:nvSpPr>
          <p:cNvPr id="3" name="object 3"/>
          <p:cNvSpPr txBox="1"/>
          <p:nvPr/>
        </p:nvSpPr>
        <p:spPr>
          <a:xfrm>
            <a:off x="76200" y="666750"/>
            <a:ext cx="8639159" cy="320601"/>
          </a:xfrm>
          <a:prstGeom prst="rect">
            <a:avLst/>
          </a:prstGeom>
        </p:spPr>
        <p:txBody>
          <a:bodyPr vert="horz" wrap="square" lIns="0" tIns="12700" rIns="0" bIns="0" rtlCol="0">
            <a:spAutoFit/>
          </a:bodyPr>
          <a:lstStyle/>
          <a:p>
            <a:pPr marL="12700">
              <a:spcBef>
                <a:spcPts val="100"/>
              </a:spcBef>
            </a:pPr>
            <a:r>
              <a:rPr lang="en-GB" sz="1200" dirty="0"/>
              <a:t> </a:t>
            </a:r>
            <a:r>
              <a:rPr lang="en-GB" sz="2000" dirty="0"/>
              <a:t>●</a:t>
            </a:r>
            <a:endParaRPr sz="2000" dirty="0">
              <a:latin typeface="Arial Black"/>
              <a:cs typeface="Arial Black"/>
            </a:endParaRPr>
          </a:p>
        </p:txBody>
      </p:sp>
      <p:sp>
        <p:nvSpPr>
          <p:cNvPr id="6" name="TextBox 5">
            <a:extLst>
              <a:ext uri="{FF2B5EF4-FFF2-40B4-BE49-F238E27FC236}">
                <a16:creationId xmlns:a16="http://schemas.microsoft.com/office/drawing/2014/main" id="{D9640CDE-0261-82DA-974C-4563042F7B4A}"/>
              </a:ext>
            </a:extLst>
          </p:cNvPr>
          <p:cNvSpPr txBox="1"/>
          <p:nvPr/>
        </p:nvSpPr>
        <p:spPr>
          <a:xfrm>
            <a:off x="152400" y="666750"/>
            <a:ext cx="8839200" cy="2687595"/>
          </a:xfrm>
          <a:prstGeom prst="rect">
            <a:avLst/>
          </a:prstGeom>
          <a:noFill/>
        </p:spPr>
        <p:txBody>
          <a:bodyPr wrap="square">
            <a:spAutoFit/>
          </a:bodyPr>
          <a:lstStyle/>
          <a:p>
            <a:pPr>
              <a:lnSpc>
                <a:spcPct val="107000"/>
              </a:lnSpc>
              <a:spcAft>
                <a:spcPts val="800"/>
              </a:spcAft>
            </a:pPr>
            <a:r>
              <a:rPr lang="en-US" sz="2000" b="1" kern="100" dirty="0">
                <a:effectLst/>
                <a:latin typeface="Tahoma" panose="020B0604030504040204" pitchFamily="34" charset="0"/>
                <a:ea typeface="Calibri" panose="020F0502020204030204" pitchFamily="34" charset="0"/>
                <a:cs typeface="Arial" panose="020B0604020202020204" pitchFamily="34" charset="0"/>
              </a:rPr>
              <a:t>Overall Interpretation:</a:t>
            </a:r>
            <a:endParaRPr lang="en-CA" sz="20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000" kern="100" dirty="0">
                <a:effectLst/>
                <a:latin typeface="Tahoma" panose="020B0604030504040204" pitchFamily="34" charset="0"/>
                <a:ea typeface="Calibri" panose="020F0502020204030204" pitchFamily="34" charset="0"/>
                <a:cs typeface="Arial" panose="020B0604020202020204" pitchFamily="34" charset="0"/>
              </a:rPr>
              <a:t>The R-squared value indicates that the model captures a moderate portion of the variability in </a:t>
            </a:r>
            <a:r>
              <a:rPr lang="en-US" sz="2000" kern="100" dirty="0" err="1">
                <a:latin typeface="Tahoma" panose="020B0604030504040204" pitchFamily="34" charset="0"/>
                <a:ea typeface="Calibri" panose="020F0502020204030204" pitchFamily="34" charset="0"/>
                <a:cs typeface="Arial" panose="020B0604020202020204" pitchFamily="34" charset="0"/>
              </a:rPr>
              <a:t>Price_USD</a:t>
            </a:r>
            <a:r>
              <a:rPr lang="en-US" sz="2000" kern="100" dirty="0">
                <a:effectLst/>
                <a:latin typeface="Tahoma" panose="020B0604030504040204" pitchFamily="34" charset="0"/>
                <a:ea typeface="Calibri" panose="020F0502020204030204" pitchFamily="34" charset="0"/>
                <a:cs typeface="Arial" panose="020B0604020202020204" pitchFamily="34" charset="0"/>
              </a:rPr>
              <a:t>, but there is room for improvement.</a:t>
            </a:r>
            <a:endParaRPr lang="en-CA" sz="20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CA" sz="20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000" kern="100" dirty="0">
                <a:effectLst/>
                <a:latin typeface="Tahoma" panose="020B0604030504040204" pitchFamily="34" charset="0"/>
                <a:ea typeface="Calibri" panose="020F0502020204030204" pitchFamily="34" charset="0"/>
                <a:cs typeface="Arial" panose="020B0604020202020204" pitchFamily="34" charset="0"/>
              </a:rPr>
              <a:t>Further analysis and potential model improvements may be explored to enhance predictive performance and address the remaining variability in </a:t>
            </a:r>
            <a:r>
              <a:rPr lang="en-US" sz="2000" kern="100" dirty="0" err="1">
                <a:latin typeface="Tahoma" panose="020B0604030504040204" pitchFamily="34" charset="0"/>
                <a:ea typeface="Calibri" panose="020F0502020204030204" pitchFamily="34" charset="0"/>
                <a:cs typeface="Arial" panose="020B0604020202020204" pitchFamily="34" charset="0"/>
              </a:rPr>
              <a:t>Price_USD</a:t>
            </a:r>
            <a:r>
              <a:rPr lang="en-US" sz="2000" kern="100" dirty="0">
                <a:effectLst/>
                <a:latin typeface="Tahoma" panose="020B0604030504040204" pitchFamily="34" charset="0"/>
                <a:ea typeface="Calibri" panose="020F0502020204030204" pitchFamily="34" charset="0"/>
                <a:cs typeface="Arial" panose="020B0604020202020204" pitchFamily="34" charset="0"/>
              </a:rPr>
              <a:t>.</a:t>
            </a:r>
            <a:endParaRPr lang="en-CA" sz="20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GVCLASSIFICATIONHEADER1910343278">
            <a:extLst>
              <a:ext uri="{FF2B5EF4-FFF2-40B4-BE49-F238E27FC236}">
                <a16:creationId xmlns:a16="http://schemas.microsoft.com/office/drawing/2014/main" id="{8EF772D1-1AE4-D550-DFC7-B4CFC03EBC28}"/>
              </a:ext>
            </a:extLst>
          </p:cNvPr>
          <p:cNvSpPr txBox="1"/>
          <p:nvPr/>
        </p:nvSpPr>
        <p:spPr>
          <a:xfrm>
            <a:off x="0" y="0"/>
            <a:ext cx="9144000" cy="369332"/>
          </a:xfrm>
          <a:prstGeom prst="rect">
            <a:avLst/>
          </a:prstGeom>
          <a:noFill/>
        </p:spPr>
        <p:txBody>
          <a:bodyPr vert="horz" wrap="square" rtlCol="0">
            <a:spAutoFit/>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4" y="57150"/>
            <a:ext cx="6201426" cy="351378"/>
          </a:xfrm>
          <a:prstGeom prst="rect">
            <a:avLst/>
          </a:prstGeom>
        </p:spPr>
        <p:txBody>
          <a:bodyPr vert="horz" wrap="square" lIns="0" tIns="12700" rIns="0" bIns="0" rtlCol="0">
            <a:spAutoFit/>
          </a:bodyPr>
          <a:lstStyle/>
          <a:p>
            <a:pPr marL="12700">
              <a:lnSpc>
                <a:spcPct val="100000"/>
              </a:lnSpc>
              <a:spcBef>
                <a:spcPts val="100"/>
              </a:spcBef>
            </a:pPr>
            <a:r>
              <a:rPr lang="en-CA" sz="2200" spc="-125" dirty="0">
                <a:solidFill>
                  <a:schemeClr val="tx1"/>
                </a:solidFill>
              </a:rPr>
              <a:t>8. KEY INSIGHT </a:t>
            </a:r>
            <a:endParaRPr sz="2200" dirty="0">
              <a:solidFill>
                <a:schemeClr val="tx1"/>
              </a:solidFill>
            </a:endParaRPr>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24</a:t>
            </a:fld>
            <a:endParaRPr spc="35" dirty="0"/>
          </a:p>
        </p:txBody>
      </p:sp>
      <p:sp>
        <p:nvSpPr>
          <p:cNvPr id="3" name="object 3"/>
          <p:cNvSpPr txBox="1"/>
          <p:nvPr/>
        </p:nvSpPr>
        <p:spPr>
          <a:xfrm>
            <a:off x="275574" y="514350"/>
            <a:ext cx="8716026" cy="3005951"/>
          </a:xfrm>
          <a:prstGeom prst="rect">
            <a:avLst/>
          </a:prstGeom>
        </p:spPr>
        <p:txBody>
          <a:bodyPr vert="horz" wrap="square" lIns="0" tIns="12700" rIns="0" bIns="0" rtlCol="0">
            <a:spAutoFit/>
          </a:bodyPr>
          <a:lstStyle/>
          <a:p>
            <a:pPr marL="457200" indent="-457200" algn="l">
              <a:buAutoNum type="arabicPeriod"/>
            </a:pPr>
            <a:r>
              <a:rPr lang="en-GB" sz="2000" b="1" i="0" dirty="0" err="1">
                <a:effectLst/>
                <a:latin typeface="-apple-system"/>
              </a:rPr>
              <a:t>CatBoostRegressor</a:t>
            </a:r>
            <a:r>
              <a:rPr lang="en-GB" sz="2000" b="1" i="0" dirty="0">
                <a:effectLst/>
                <a:latin typeface="-apple-system"/>
              </a:rPr>
              <a:t> is the best model as it supports categorical features and wor</a:t>
            </a:r>
            <a:r>
              <a:rPr lang="en-GB" sz="2000" b="1" dirty="0">
                <a:latin typeface="-apple-system"/>
              </a:rPr>
              <a:t>ks well with missing data</a:t>
            </a:r>
          </a:p>
          <a:p>
            <a:pPr marL="457200" indent="-457200" algn="l">
              <a:buAutoNum type="arabicPeriod"/>
            </a:pPr>
            <a:r>
              <a:rPr lang="en-GB" sz="2000" b="1" i="0" dirty="0" err="1">
                <a:effectLst/>
                <a:latin typeface="-apple-system"/>
              </a:rPr>
              <a:t>CatBoost</a:t>
            </a:r>
            <a:r>
              <a:rPr lang="en-GB" sz="2000" b="1" i="0" dirty="0">
                <a:effectLst/>
                <a:latin typeface="-apple-system"/>
              </a:rPr>
              <a:t> perf</a:t>
            </a:r>
            <a:r>
              <a:rPr lang="en-GB" sz="2000" b="1" dirty="0">
                <a:latin typeface="-apple-system"/>
              </a:rPr>
              <a:t>ormance is based on RMSE against the other models which is quite lower meaning the model’s prediction is slightly better though there is still large </a:t>
            </a:r>
            <a:r>
              <a:rPr lang="en-GB" sz="2000" b="1" dirty="0" err="1">
                <a:latin typeface="-apple-system"/>
              </a:rPr>
              <a:t>erros</a:t>
            </a:r>
            <a:r>
              <a:rPr lang="en-GB" sz="2000" b="1" dirty="0">
                <a:latin typeface="-apple-system"/>
              </a:rPr>
              <a:t>.</a:t>
            </a:r>
          </a:p>
          <a:p>
            <a:pPr marL="457200" indent="-457200" algn="l">
              <a:buAutoNum type="arabicPeriod"/>
            </a:pPr>
            <a:r>
              <a:rPr lang="en-GB" sz="2000" b="1" i="0" dirty="0">
                <a:effectLst/>
                <a:latin typeface="-apple-system"/>
              </a:rPr>
              <a:t>The predicted values of all the models are sign</a:t>
            </a:r>
            <a:r>
              <a:rPr lang="en-GB" sz="2000" b="1" dirty="0">
                <a:latin typeface="-apple-system"/>
              </a:rPr>
              <a:t>ificantly deviating from the actual values. This means the models are making large </a:t>
            </a:r>
            <a:r>
              <a:rPr lang="en-GB" sz="2000" b="1" dirty="0" err="1">
                <a:latin typeface="-apple-system"/>
              </a:rPr>
              <a:t>errots</a:t>
            </a:r>
            <a:r>
              <a:rPr lang="en-GB" sz="2000" b="1" dirty="0">
                <a:latin typeface="-apple-system"/>
              </a:rPr>
              <a:t>, leading </a:t>
            </a:r>
            <a:r>
              <a:rPr lang="en-GB" sz="2000" b="1" dirty="0" err="1">
                <a:latin typeface="-apple-system"/>
              </a:rPr>
              <a:t>tp</a:t>
            </a:r>
            <a:r>
              <a:rPr lang="en-GB" sz="2000" b="1" dirty="0">
                <a:latin typeface="-apple-system"/>
              </a:rPr>
              <a:t> poor predictive performance</a:t>
            </a:r>
            <a:endParaRPr lang="en-GB" sz="2000" b="0" i="0" dirty="0">
              <a:effectLst/>
              <a:latin typeface="-apple-system"/>
            </a:endParaRPr>
          </a:p>
          <a:p>
            <a:pPr marL="12700">
              <a:lnSpc>
                <a:spcPct val="100000"/>
              </a:lnSpc>
              <a:spcBef>
                <a:spcPts val="100"/>
              </a:spcBef>
            </a:pPr>
            <a:endParaRPr lang="en-US" sz="2000" spc="-155" dirty="0">
              <a:solidFill>
                <a:srgbClr val="595959"/>
              </a:solidFill>
              <a:latin typeface="Arial Black"/>
              <a:cs typeface="Arial Black"/>
            </a:endParaRPr>
          </a:p>
          <a:p>
            <a:pPr marL="469900" indent="-354965">
              <a:lnSpc>
                <a:spcPct val="100000"/>
              </a:lnSpc>
              <a:spcBef>
                <a:spcPts val="210"/>
              </a:spcBef>
              <a:buAutoNum type="arabicPeriod"/>
              <a:tabLst>
                <a:tab pos="469265" algn="l"/>
                <a:tab pos="469900" algn="l"/>
              </a:tabLst>
            </a:pPr>
            <a:endParaRPr sz="1200" dirty="0">
              <a:latin typeface="Arial Black"/>
              <a:cs typeface="Arial Black"/>
            </a:endParaRPr>
          </a:p>
        </p:txBody>
      </p:sp>
      <p:sp>
        <p:nvSpPr>
          <p:cNvPr id="6" name="GVCLASSIFICATIONHEADER610138009">
            <a:extLst>
              <a:ext uri="{FF2B5EF4-FFF2-40B4-BE49-F238E27FC236}">
                <a16:creationId xmlns:a16="http://schemas.microsoft.com/office/drawing/2014/main" id="{0FC4F4AC-7FCB-4FC1-906E-C6D025C9936E}"/>
              </a:ext>
            </a:extLst>
          </p:cNvPr>
          <p:cNvSpPr txBox="1"/>
          <p:nvPr/>
        </p:nvSpPr>
        <p:spPr>
          <a:xfrm>
            <a:off x="0" y="0"/>
            <a:ext cx="9144000" cy="369332"/>
          </a:xfrm>
          <a:prstGeom prst="rect">
            <a:avLst/>
          </a:prstGeom>
          <a:noFill/>
        </p:spPr>
        <p:txBody>
          <a:bodyPr vert="horz" wrap="square" rtlCol="0">
            <a:spAutoFit/>
          </a:bodyPr>
          <a:lstStyle/>
          <a:p>
            <a:endParaRPr lang="en-US"/>
          </a:p>
        </p:txBody>
      </p:sp>
    </p:spTree>
    <p:extLst>
      <p:ext uri="{BB962C8B-B14F-4D97-AF65-F5344CB8AC3E}">
        <p14:creationId xmlns:p14="http://schemas.microsoft.com/office/powerpoint/2010/main" val="2405016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8822-51DA-8932-AEE0-51DC6AB46DEE}"/>
              </a:ext>
            </a:extLst>
          </p:cNvPr>
          <p:cNvSpPr>
            <a:spLocks noGrp="1"/>
          </p:cNvSpPr>
          <p:nvPr>
            <p:ph type="title"/>
          </p:nvPr>
        </p:nvSpPr>
        <p:spPr>
          <a:xfrm>
            <a:off x="275574" y="945238"/>
            <a:ext cx="8792226" cy="615553"/>
          </a:xfrm>
        </p:spPr>
        <p:txBody>
          <a:bodyPr/>
          <a:lstStyle/>
          <a:p>
            <a:pPr marL="457200" indent="-457200"/>
            <a:r>
              <a:rPr lang="en-US" sz="2000" b="0" dirty="0">
                <a:solidFill>
                  <a:schemeClr val="tx1"/>
                </a:solidFill>
              </a:rPr>
              <a:t>1. </a:t>
            </a:r>
            <a:r>
              <a:rPr lang="en-US" sz="1800" b="0" dirty="0">
                <a:solidFill>
                  <a:schemeClr val="tx1"/>
                </a:solidFill>
              </a:rPr>
              <a:t>Platinum which is a high-end product have little or no transaction, therefore, the need for market push for premium buyers</a:t>
            </a:r>
            <a:r>
              <a:rPr lang="en-US" sz="2000" dirty="0">
                <a:solidFill>
                  <a:schemeClr val="tx1"/>
                </a:solidFill>
              </a:rPr>
              <a:t>.</a:t>
            </a:r>
          </a:p>
        </p:txBody>
      </p:sp>
      <p:sp>
        <p:nvSpPr>
          <p:cNvPr id="3" name="Text Placeholder 2">
            <a:extLst>
              <a:ext uri="{FF2B5EF4-FFF2-40B4-BE49-F238E27FC236}">
                <a16:creationId xmlns:a16="http://schemas.microsoft.com/office/drawing/2014/main" id="{01144FE8-3100-22F0-7F5F-E202E6362482}"/>
              </a:ext>
            </a:extLst>
          </p:cNvPr>
          <p:cNvSpPr>
            <a:spLocks noGrp="1"/>
          </p:cNvSpPr>
          <p:nvPr>
            <p:ph type="body" idx="1"/>
          </p:nvPr>
        </p:nvSpPr>
        <p:spPr>
          <a:xfrm>
            <a:off x="275574" y="209550"/>
            <a:ext cx="8639826" cy="430887"/>
          </a:xfrm>
        </p:spPr>
        <p:txBody>
          <a:bodyPr/>
          <a:lstStyle/>
          <a:p>
            <a:pPr algn="ctr"/>
            <a:r>
              <a:rPr lang="en-US" sz="2800" b="1" dirty="0"/>
              <a:t>RECOMMENDATIONS</a:t>
            </a:r>
          </a:p>
        </p:txBody>
      </p:sp>
      <p:sp>
        <p:nvSpPr>
          <p:cNvPr id="4" name="GVCLASSIFICATIONHEADER863946196">
            <a:extLst>
              <a:ext uri="{FF2B5EF4-FFF2-40B4-BE49-F238E27FC236}">
                <a16:creationId xmlns:a16="http://schemas.microsoft.com/office/drawing/2014/main" id="{71915E3B-1AAA-A149-1D6C-92B1CC6D9B35}"/>
              </a:ext>
            </a:extLst>
          </p:cNvPr>
          <p:cNvSpPr txBox="1"/>
          <p:nvPr/>
        </p:nvSpPr>
        <p:spPr>
          <a:xfrm>
            <a:off x="0" y="-95250"/>
            <a:ext cx="9144000" cy="369332"/>
          </a:xfrm>
          <a:prstGeom prst="rect">
            <a:avLst/>
          </a:prstGeom>
          <a:noFill/>
        </p:spPr>
        <p:txBody>
          <a:bodyPr vert="horz" wrap="square" rtlCol="0">
            <a:spAutoFit/>
          </a:bodyPr>
          <a:lstStyle/>
          <a:p>
            <a:endParaRPr lang="en-US"/>
          </a:p>
        </p:txBody>
      </p:sp>
      <p:sp>
        <p:nvSpPr>
          <p:cNvPr id="6" name="TextBox 5">
            <a:extLst>
              <a:ext uri="{FF2B5EF4-FFF2-40B4-BE49-F238E27FC236}">
                <a16:creationId xmlns:a16="http://schemas.microsoft.com/office/drawing/2014/main" id="{9FF131E5-7B99-CD7D-E1BE-F49A330FFA18}"/>
              </a:ext>
            </a:extLst>
          </p:cNvPr>
          <p:cNvSpPr txBox="1"/>
          <p:nvPr/>
        </p:nvSpPr>
        <p:spPr>
          <a:xfrm>
            <a:off x="275574" y="1809750"/>
            <a:ext cx="8792226" cy="3139321"/>
          </a:xfrm>
          <a:prstGeom prst="rect">
            <a:avLst/>
          </a:prstGeom>
          <a:noFill/>
        </p:spPr>
        <p:txBody>
          <a:bodyPr wrap="square">
            <a:spAutoFit/>
          </a:bodyPr>
          <a:lstStyle/>
          <a:p>
            <a:pPr algn="l"/>
            <a:r>
              <a:rPr lang="en-US" b="0" i="0" dirty="0">
                <a:solidFill>
                  <a:srgbClr val="1F2328"/>
                </a:solidFill>
                <a:effectLst/>
                <a:latin typeface="-apple-system"/>
              </a:rPr>
              <a:t>2.Optimize Product Pricing Using Demand Elasticity</a:t>
            </a:r>
          </a:p>
          <a:p>
            <a:pPr algn="l">
              <a:buFont typeface="+mj-lt"/>
              <a:buAutoNum type="arabicPeriod"/>
            </a:pPr>
            <a:endParaRPr lang="en-US" b="0" i="0" dirty="0">
              <a:solidFill>
                <a:srgbClr val="1F2328"/>
              </a:solidFill>
              <a:effectLst/>
              <a:latin typeface="-apple-system"/>
            </a:endParaRPr>
          </a:p>
          <a:p>
            <a:pPr algn="l"/>
            <a:r>
              <a:rPr lang="en-US" b="0" i="0" dirty="0">
                <a:solidFill>
                  <a:srgbClr val="1F2328"/>
                </a:solidFill>
                <a:effectLst/>
                <a:latin typeface="-apple-system"/>
              </a:rPr>
              <a:t>3. For inelastic products (high-end jewelry) → Increase prices to maximize revenue.</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4.For elastic products (mass-market items) → Use discounts &amp; promotions strategically.</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5. Implement tiered pricing models based on customer segments.</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6. Offer exclusive experiences &amp; loyalty programs for high-end buyers.</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7. Optimize discounts &amp; promotions for budget-conscious segments.</a:t>
            </a:r>
          </a:p>
        </p:txBody>
      </p:sp>
    </p:spTree>
    <p:extLst>
      <p:ext uri="{BB962C8B-B14F-4D97-AF65-F5344CB8AC3E}">
        <p14:creationId xmlns:p14="http://schemas.microsoft.com/office/powerpoint/2010/main" val="2544325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56067" y="4998834"/>
            <a:ext cx="4247515" cy="121285"/>
          </a:xfrm>
          <a:prstGeom prst="rect">
            <a:avLst/>
          </a:prstGeom>
        </p:spPr>
        <p:txBody>
          <a:bodyPr vert="horz" wrap="square" lIns="0" tIns="635" rIns="0" bIns="0" rtlCol="0">
            <a:spAutoFit/>
          </a:bodyPr>
          <a:lstStyle/>
          <a:p>
            <a:pPr>
              <a:lnSpc>
                <a:spcPct val="100000"/>
              </a:lnSpc>
              <a:spcBef>
                <a:spcPts val="5"/>
              </a:spcBef>
            </a:pPr>
            <a:r>
              <a:rPr sz="700" b="1" spc="-10" dirty="0">
                <a:solidFill>
                  <a:srgbClr val="424242"/>
                </a:solidFill>
                <a:latin typeface="Arial"/>
                <a:cs typeface="Arial"/>
              </a:rPr>
              <a:t>Proprietary </a:t>
            </a:r>
            <a:r>
              <a:rPr sz="700" b="1" spc="-15" dirty="0">
                <a:solidFill>
                  <a:srgbClr val="424242"/>
                </a:solidFill>
                <a:latin typeface="Arial"/>
                <a:cs typeface="Arial"/>
              </a:rPr>
              <a:t>content. </a:t>
            </a:r>
            <a:r>
              <a:rPr sz="700" b="1" spc="50" dirty="0">
                <a:solidFill>
                  <a:srgbClr val="424242"/>
                </a:solidFill>
                <a:latin typeface="Arial"/>
                <a:cs typeface="Arial"/>
              </a:rPr>
              <a:t>© </a:t>
            </a:r>
            <a:r>
              <a:rPr sz="700" b="1" spc="-10" dirty="0">
                <a:solidFill>
                  <a:srgbClr val="424242"/>
                </a:solidFill>
                <a:latin typeface="Arial"/>
                <a:cs typeface="Arial"/>
              </a:rPr>
              <a:t>Great </a:t>
            </a:r>
            <a:r>
              <a:rPr sz="700" b="1" spc="-20" dirty="0">
                <a:solidFill>
                  <a:srgbClr val="424242"/>
                </a:solidFill>
                <a:latin typeface="Arial"/>
                <a:cs typeface="Arial"/>
              </a:rPr>
              <a:t>Learning. </a:t>
            </a:r>
            <a:r>
              <a:rPr sz="700" b="1" spc="-10" dirty="0">
                <a:solidFill>
                  <a:srgbClr val="424242"/>
                </a:solidFill>
                <a:latin typeface="Arial"/>
                <a:cs typeface="Arial"/>
              </a:rPr>
              <a:t>All </a:t>
            </a:r>
            <a:r>
              <a:rPr sz="700" b="1" spc="-15" dirty="0">
                <a:solidFill>
                  <a:srgbClr val="424242"/>
                </a:solidFill>
                <a:latin typeface="Arial"/>
                <a:cs typeface="Arial"/>
              </a:rPr>
              <a:t>Rights </a:t>
            </a:r>
            <a:r>
              <a:rPr sz="700" b="1" spc="-20" dirty="0">
                <a:solidFill>
                  <a:srgbClr val="424242"/>
                </a:solidFill>
                <a:latin typeface="Arial"/>
                <a:cs typeface="Arial"/>
              </a:rPr>
              <a:t>Reserved. </a:t>
            </a:r>
            <a:r>
              <a:rPr sz="700" b="1" spc="-10" dirty="0">
                <a:solidFill>
                  <a:srgbClr val="424242"/>
                </a:solidFill>
                <a:latin typeface="Arial"/>
                <a:cs typeface="Arial"/>
              </a:rPr>
              <a:t>Unauthorized </a:t>
            </a:r>
            <a:r>
              <a:rPr sz="700" b="1" spc="-30" dirty="0">
                <a:solidFill>
                  <a:srgbClr val="424242"/>
                </a:solidFill>
                <a:latin typeface="Arial"/>
                <a:cs typeface="Arial"/>
              </a:rPr>
              <a:t>use </a:t>
            </a:r>
            <a:r>
              <a:rPr sz="700" b="1" spc="-15" dirty="0">
                <a:solidFill>
                  <a:srgbClr val="424242"/>
                </a:solidFill>
                <a:latin typeface="Arial"/>
                <a:cs typeface="Arial"/>
              </a:rPr>
              <a:t>or distribution</a:t>
            </a:r>
            <a:r>
              <a:rPr sz="700" b="1" spc="160" dirty="0">
                <a:solidFill>
                  <a:srgbClr val="424242"/>
                </a:solidFill>
                <a:latin typeface="Arial"/>
                <a:cs typeface="Arial"/>
              </a:rPr>
              <a:t> </a:t>
            </a:r>
            <a:r>
              <a:rPr sz="700" b="1" spc="-15" dirty="0">
                <a:solidFill>
                  <a:srgbClr val="424242"/>
                </a:solidFill>
                <a:latin typeface="Arial"/>
                <a:cs typeface="Arial"/>
              </a:rPr>
              <a:t>prohibited.</a:t>
            </a:r>
            <a:endParaRPr sz="700">
              <a:latin typeface="Arial"/>
              <a:cs typeface="Arial"/>
            </a:endParaRPr>
          </a:p>
        </p:txBody>
      </p:sp>
      <p:sp>
        <p:nvSpPr>
          <p:cNvPr id="4" name="object 4"/>
          <p:cNvSpPr/>
          <p:nvPr/>
        </p:nvSpPr>
        <p:spPr>
          <a:xfrm>
            <a:off x="0" y="0"/>
            <a:ext cx="9143980" cy="5143464"/>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8757515" y="4867964"/>
            <a:ext cx="147320" cy="147320"/>
          </a:xfrm>
          <a:prstGeom prst="rect">
            <a:avLst/>
          </a:prstGeom>
        </p:spPr>
        <p:txBody>
          <a:bodyPr vert="horz" wrap="square" lIns="0" tIns="12700" rIns="0" bIns="0" rtlCol="0">
            <a:spAutoFit/>
          </a:bodyPr>
          <a:lstStyle/>
          <a:p>
            <a:pPr marL="12700">
              <a:lnSpc>
                <a:spcPct val="100000"/>
              </a:lnSpc>
              <a:spcBef>
                <a:spcPts val="100"/>
              </a:spcBef>
            </a:pPr>
            <a:r>
              <a:rPr sz="800" b="1" spc="35" dirty="0">
                <a:solidFill>
                  <a:srgbClr val="424242"/>
                </a:solidFill>
                <a:latin typeface="Arial"/>
                <a:cs typeface="Arial"/>
              </a:rPr>
              <a:t>16</a:t>
            </a:r>
            <a:endParaRPr sz="800">
              <a:latin typeface="Arial"/>
              <a:cs typeface="Arial"/>
            </a:endParaRPr>
          </a:p>
        </p:txBody>
      </p:sp>
      <p:sp>
        <p:nvSpPr>
          <p:cNvPr id="8" name="TextBox 7"/>
          <p:cNvSpPr txBox="1"/>
          <p:nvPr/>
        </p:nvSpPr>
        <p:spPr>
          <a:xfrm>
            <a:off x="2514600" y="2217217"/>
            <a:ext cx="2666999" cy="769441"/>
          </a:xfrm>
          <a:prstGeom prst="rect">
            <a:avLst/>
          </a:prstGeom>
          <a:noFill/>
        </p:spPr>
        <p:txBody>
          <a:bodyPr wrap="square" rtlCol="0">
            <a:spAutoFit/>
          </a:bodyPr>
          <a:lstStyle/>
          <a:p>
            <a:r>
              <a:rPr lang="en-US" sz="4400" dirty="0">
                <a:solidFill>
                  <a:srgbClr val="FFC000"/>
                </a:solidFill>
              </a:rPr>
              <a:t>Thank you</a:t>
            </a:r>
          </a:p>
        </p:txBody>
      </p:sp>
      <p:sp>
        <p:nvSpPr>
          <p:cNvPr id="3" name="GVCLASSIFICATIONHEADER533387559">
            <a:extLst>
              <a:ext uri="{FF2B5EF4-FFF2-40B4-BE49-F238E27FC236}">
                <a16:creationId xmlns:a16="http://schemas.microsoft.com/office/drawing/2014/main" id="{D406BE11-40BF-852F-C2B5-D1ACF02A3E3D}"/>
              </a:ext>
            </a:extLst>
          </p:cNvPr>
          <p:cNvSpPr txBox="1"/>
          <p:nvPr/>
        </p:nvSpPr>
        <p:spPr>
          <a:xfrm>
            <a:off x="0" y="0"/>
            <a:ext cx="9144000" cy="369332"/>
          </a:xfrm>
          <a:prstGeom prst="rect">
            <a:avLst/>
          </a:prstGeom>
          <a:noFill/>
        </p:spPr>
        <p:txBody>
          <a:bodyPr vert="horz" wrap="square" rtlCol="0">
            <a:spAutoFit/>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51127"/>
            <a:ext cx="9038478" cy="6722353"/>
          </a:xfrm>
          <a:prstGeom prst="rect">
            <a:avLst/>
          </a:prstGeom>
        </p:spPr>
        <p:txBody>
          <a:bodyPr vert="horz" wrap="square" lIns="0" tIns="12700" rIns="0" bIns="0" rtlCol="0">
            <a:spAutoFit/>
          </a:bodyPr>
          <a:lstStyle/>
          <a:p>
            <a:r>
              <a:rPr lang="en-CA" sz="2800" b="0" kern="1200" dirty="0">
                <a:solidFill>
                  <a:srgbClr val="543E34"/>
                </a:solidFill>
                <a:latin typeface="Sagona Book"/>
                <a:ea typeface="+mn-ea"/>
                <a:cs typeface="+mn-cs"/>
              </a:rPr>
              <a:t>1. </a:t>
            </a:r>
            <a:r>
              <a:rPr lang="en-CA" sz="2800" kern="1200" dirty="0">
                <a:solidFill>
                  <a:srgbClr val="543E34"/>
                </a:solidFill>
                <a:latin typeface="Sagona Book"/>
                <a:ea typeface="+mn-ea"/>
                <a:cs typeface="+mn-cs"/>
              </a:rPr>
              <a:t>Project overview</a:t>
            </a:r>
            <a:br>
              <a:rPr lang="en-CA" sz="2800" kern="1200" dirty="0">
                <a:solidFill>
                  <a:srgbClr val="543E34"/>
                </a:solidFill>
                <a:latin typeface="Sagona Book"/>
                <a:ea typeface="+mn-ea"/>
                <a:cs typeface="+mn-cs"/>
              </a:rPr>
            </a:br>
            <a:r>
              <a:rPr lang="en-US" sz="1600" dirty="0" err="1">
                <a:solidFill>
                  <a:schemeClr val="tx1"/>
                </a:solidFill>
              </a:rPr>
              <a:t>Gemineye</a:t>
            </a:r>
            <a:r>
              <a:rPr lang="en-US" sz="1600" dirty="0">
                <a:solidFill>
                  <a:schemeClr val="tx1"/>
                </a:solidFill>
              </a:rPr>
              <a:t>, a leading luxury jewelry retailer, is renowned for its craftsmanship, innovation, and commitment to exceptional customer service. With a global presence, the company caters to a diverse clientele by offering bespoke jewelry and online customization. However, despite leveraging technology for customer experience, its pricing strategies remain manually adjusted, leading to inefficiencies in capturing optimal revenue.</a:t>
            </a:r>
            <a:br>
              <a:rPr lang="en-US" sz="1600" dirty="0">
                <a:solidFill>
                  <a:schemeClr val="tx1"/>
                </a:solidFill>
              </a:rPr>
            </a:br>
            <a:r>
              <a:rPr lang="en-US" sz="1600" b="1" dirty="0">
                <a:solidFill>
                  <a:schemeClr val="tx1"/>
                </a:solidFill>
              </a:rPr>
              <a:t>2. Key Pricing Challenges</a:t>
            </a:r>
            <a:br>
              <a:rPr lang="en-US" sz="1600" b="1" dirty="0">
                <a:solidFill>
                  <a:schemeClr val="tx1"/>
                </a:solidFill>
              </a:rPr>
            </a:br>
            <a:r>
              <a:rPr lang="en-US" sz="1600" dirty="0" err="1">
                <a:solidFill>
                  <a:schemeClr val="tx1"/>
                </a:solidFill>
              </a:rPr>
              <a:t>Gemineye</a:t>
            </a:r>
            <a:r>
              <a:rPr lang="en-US" sz="1600" dirty="0">
                <a:solidFill>
                  <a:schemeClr val="tx1"/>
                </a:solidFill>
              </a:rPr>
              <a:t> faces several issues in setting optimal prices for its jewelry products:</a:t>
            </a:r>
            <a:br>
              <a:rPr lang="en-US" sz="1600" dirty="0">
                <a:solidFill>
                  <a:schemeClr val="tx1"/>
                </a:solidFill>
              </a:rPr>
            </a:br>
            <a:r>
              <a:rPr lang="en-US" sz="1600" dirty="0">
                <a:solidFill>
                  <a:schemeClr val="tx1"/>
                </a:solidFill>
              </a:rPr>
              <a:t>1️⃣ </a:t>
            </a:r>
            <a:r>
              <a:rPr lang="en-US" sz="1600" b="1" dirty="0">
                <a:solidFill>
                  <a:schemeClr val="tx1"/>
                </a:solidFill>
              </a:rPr>
              <a:t>Overpricing Risks Losing Price-Sensitive Customers</a:t>
            </a:r>
            <a:br>
              <a:rPr lang="en-US" sz="1600" dirty="0">
                <a:solidFill>
                  <a:schemeClr val="tx1"/>
                </a:solidFill>
              </a:rPr>
            </a:br>
            <a:r>
              <a:rPr lang="en-US" sz="1600" dirty="0">
                <a:solidFill>
                  <a:schemeClr val="tx1"/>
                </a:solidFill>
              </a:rPr>
              <a:t>While exclusivity and luxury branding justify premium pricing, customers may shift to competitors if the perceived value does not align with the price.</a:t>
            </a:r>
            <a:br>
              <a:rPr lang="en-US" sz="1600" dirty="0">
                <a:solidFill>
                  <a:schemeClr val="tx1"/>
                </a:solidFill>
              </a:rPr>
            </a:br>
            <a:r>
              <a:rPr lang="en-US" sz="1600" b="1" dirty="0">
                <a:solidFill>
                  <a:schemeClr val="tx1"/>
                </a:solidFill>
              </a:rPr>
              <a:t>Solution:</a:t>
            </a:r>
            <a:r>
              <a:rPr lang="en-US" sz="1600" dirty="0">
                <a:solidFill>
                  <a:schemeClr val="tx1"/>
                </a:solidFill>
              </a:rPr>
              <a:t> AI-driven price segmentation to tailor pricing for high-end customers vs. mid-tier buyers.</a:t>
            </a:r>
            <a:br>
              <a:rPr lang="en-US" sz="1600" dirty="0">
                <a:solidFill>
                  <a:schemeClr val="tx1"/>
                </a:solidFill>
              </a:rPr>
            </a:br>
            <a:r>
              <a:rPr lang="en-US" sz="1600" dirty="0">
                <a:solidFill>
                  <a:schemeClr val="tx1"/>
                </a:solidFill>
              </a:rPr>
              <a:t>2️⃣ </a:t>
            </a:r>
            <a:r>
              <a:rPr lang="en-US" sz="1600" b="1" dirty="0">
                <a:solidFill>
                  <a:schemeClr val="tx1"/>
                </a:solidFill>
              </a:rPr>
              <a:t>Underpricing Reduces Profit Margins</a:t>
            </a:r>
            <a:br>
              <a:rPr lang="en-US" sz="1600" dirty="0">
                <a:solidFill>
                  <a:schemeClr val="tx1"/>
                </a:solidFill>
              </a:rPr>
            </a:br>
            <a:r>
              <a:rPr lang="en-US" sz="1600" dirty="0">
                <a:solidFill>
                  <a:schemeClr val="tx1"/>
                </a:solidFill>
              </a:rPr>
              <a:t>Some jewelry items are priced too low, failing to reflect their demand or customization complexity.</a:t>
            </a:r>
            <a:br>
              <a:rPr lang="en-US" sz="1600" dirty="0">
                <a:solidFill>
                  <a:schemeClr val="tx1"/>
                </a:solidFill>
              </a:rPr>
            </a:br>
            <a:r>
              <a:rPr lang="en-US" sz="1600" b="1" dirty="0">
                <a:solidFill>
                  <a:schemeClr val="tx1"/>
                </a:solidFill>
              </a:rPr>
              <a:t>Solution:</a:t>
            </a:r>
            <a:r>
              <a:rPr lang="en-US" sz="1600" dirty="0">
                <a:solidFill>
                  <a:schemeClr val="tx1"/>
                </a:solidFill>
              </a:rPr>
              <a:t> Demand elasticity analysis to determine price points that maximize profit without losing customers.</a:t>
            </a:r>
            <a:br>
              <a:rPr lang="en-US" sz="1600" dirty="0">
                <a:solidFill>
                  <a:schemeClr val="tx1"/>
                </a:solidFill>
              </a:rPr>
            </a:br>
            <a:br>
              <a:rPr lang="en-US" sz="1600" dirty="0"/>
            </a:br>
            <a:br>
              <a:rPr lang="en-CA" sz="1600" b="0" kern="1200" dirty="0">
                <a:solidFill>
                  <a:schemeClr val="tx1"/>
                </a:solidFill>
                <a:latin typeface="Sagona Book"/>
                <a:ea typeface="+mn-ea"/>
                <a:cs typeface="+mn-cs"/>
              </a:rPr>
            </a:br>
            <a:br>
              <a:rPr lang="en-GB" sz="1800" b="0" i="0" dirty="0">
                <a:solidFill>
                  <a:schemeClr val="tx1"/>
                </a:solidFill>
                <a:effectLst/>
                <a:latin typeface="-apple-system"/>
              </a:rPr>
            </a:br>
            <a:br>
              <a:rPr kumimoji="0" lang="en-CA" sz="1800" b="0" i="0" u="none" strike="noStrike" kern="1200" cap="none" spc="0" normalizeH="0" baseline="0" noProof="0" dirty="0">
                <a:ln>
                  <a:noFill/>
                </a:ln>
                <a:solidFill>
                  <a:schemeClr val="tx1"/>
                </a:solidFill>
                <a:effectLst/>
                <a:uLnTx/>
                <a:uFillTx/>
                <a:latin typeface="Sagona Book"/>
                <a:ea typeface="+mn-ea"/>
                <a:cs typeface="+mn-cs"/>
              </a:rPr>
            </a:br>
            <a:br>
              <a:rPr kumimoji="0" lang="en-CA" sz="2400" b="0" i="0" u="none" strike="noStrike" kern="1200" cap="none" spc="0" normalizeH="0" baseline="0" noProof="0" dirty="0">
                <a:ln>
                  <a:noFill/>
                </a:ln>
                <a:solidFill>
                  <a:srgbClr val="543E34"/>
                </a:solidFill>
                <a:effectLst/>
                <a:uLnTx/>
                <a:uFillTx/>
                <a:latin typeface="Sagona Book"/>
                <a:ea typeface="+mn-ea"/>
                <a:cs typeface="+mn-cs"/>
              </a:rPr>
            </a:br>
            <a:endParaRPr sz="2800" dirty="0"/>
          </a:p>
        </p:txBody>
      </p:sp>
      <p:sp>
        <p:nvSpPr>
          <p:cNvPr id="4" name="object 4"/>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3</a:t>
            </a:fld>
            <a:endParaRPr spc="35" dirty="0"/>
          </a:p>
        </p:txBody>
      </p:sp>
      <p:sp>
        <p:nvSpPr>
          <p:cNvPr id="3" name="GVCLASSIFICATIONHEADER1259302958">
            <a:extLst>
              <a:ext uri="{FF2B5EF4-FFF2-40B4-BE49-F238E27FC236}">
                <a16:creationId xmlns:a16="http://schemas.microsoft.com/office/drawing/2014/main" id="{DEFE25B7-5E65-0D43-9E7B-4C9F2273BD89}"/>
              </a:ext>
            </a:extLst>
          </p:cNvPr>
          <p:cNvSpPr txBox="1"/>
          <p:nvPr/>
        </p:nvSpPr>
        <p:spPr>
          <a:xfrm>
            <a:off x="0" y="0"/>
            <a:ext cx="9144000" cy="369332"/>
          </a:xfrm>
          <a:prstGeom prst="rect">
            <a:avLst/>
          </a:prstGeom>
          <a:noFill/>
        </p:spPr>
        <p:txBody>
          <a:bodyPr vert="horz" wrap="square" rtlCol="0">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C9CDB-9BE4-4889-3342-584989C0DB18}"/>
              </a:ext>
            </a:extLst>
          </p:cNvPr>
          <p:cNvSpPr>
            <a:spLocks noGrp="1"/>
          </p:cNvSpPr>
          <p:nvPr>
            <p:ph type="title"/>
          </p:nvPr>
        </p:nvSpPr>
        <p:spPr>
          <a:xfrm>
            <a:off x="228599" y="666750"/>
            <a:ext cx="8458201" cy="2769989"/>
          </a:xfrm>
        </p:spPr>
        <p:txBody>
          <a:bodyPr/>
          <a:lstStyle/>
          <a:p>
            <a:r>
              <a:rPr lang="en-US" sz="2000" b="0" i="0" dirty="0" err="1">
                <a:solidFill>
                  <a:srgbClr val="1F2328"/>
                </a:solidFill>
                <a:effectLst/>
                <a:latin typeface="-apple-system"/>
              </a:rPr>
              <a:t>Gemineye</a:t>
            </a:r>
            <a:r>
              <a:rPr lang="en-US" sz="2000" b="0" i="0" dirty="0">
                <a:solidFill>
                  <a:srgbClr val="1F2328"/>
                </a:solidFill>
                <a:effectLst/>
                <a:latin typeface="-apple-system"/>
              </a:rPr>
              <a:t> currently uses </a:t>
            </a:r>
            <a:r>
              <a:rPr lang="en-US" sz="2000" b="1" i="0" dirty="0">
                <a:solidFill>
                  <a:srgbClr val="1F2328"/>
                </a:solidFill>
                <a:effectLst/>
                <a:latin typeface="-apple-system"/>
              </a:rPr>
              <a:t>manual pricing adjustments</a:t>
            </a:r>
            <a:r>
              <a:rPr lang="en-US" sz="2000" b="0" i="0" dirty="0">
                <a:solidFill>
                  <a:srgbClr val="1F2328"/>
                </a:solidFill>
                <a:effectLst/>
                <a:latin typeface="-apple-system"/>
              </a:rPr>
              <a:t>,</a:t>
            </a:r>
            <a:br>
              <a:rPr lang="en-US" sz="2000" b="0" i="0" dirty="0">
                <a:solidFill>
                  <a:srgbClr val="1F2328"/>
                </a:solidFill>
                <a:effectLst/>
                <a:latin typeface="-apple-system"/>
              </a:rPr>
            </a:br>
            <a:r>
              <a:rPr lang="en-US" sz="2000" b="0" i="0" dirty="0">
                <a:solidFill>
                  <a:srgbClr val="1F2328"/>
                </a:solidFill>
                <a:effectLst/>
                <a:latin typeface="-apple-system"/>
              </a:rPr>
              <a:t> leading to inefficiencies such as:</a:t>
            </a:r>
            <a:br>
              <a:rPr lang="en-US" sz="2000" b="0" i="0" dirty="0">
                <a:solidFill>
                  <a:srgbClr val="1F2328"/>
                </a:solidFill>
                <a:effectLst/>
                <a:latin typeface="-apple-system"/>
              </a:rPr>
            </a:br>
            <a:br>
              <a:rPr lang="en-US" sz="2000" b="0" i="0" dirty="0">
                <a:solidFill>
                  <a:srgbClr val="1F2328"/>
                </a:solidFill>
                <a:effectLst/>
                <a:latin typeface="-apple-system"/>
              </a:rPr>
            </a:br>
            <a:r>
              <a:rPr lang="en-US" sz="2000" b="0" i="0" dirty="0">
                <a:solidFill>
                  <a:srgbClr val="1F2328"/>
                </a:solidFill>
                <a:effectLst/>
                <a:latin typeface="-apple-system"/>
              </a:rPr>
              <a:t>1.Inconsistent pricing strategies across regions and product lines.</a:t>
            </a:r>
            <a:br>
              <a:rPr lang="en-US" sz="2000" b="0" i="0" dirty="0">
                <a:solidFill>
                  <a:srgbClr val="1F2328"/>
                </a:solidFill>
                <a:effectLst/>
                <a:latin typeface="-apple-system"/>
              </a:rPr>
            </a:br>
            <a:br>
              <a:rPr lang="en-US" sz="2000" b="0" i="0" dirty="0">
                <a:solidFill>
                  <a:srgbClr val="1F2328"/>
                </a:solidFill>
                <a:effectLst/>
                <a:latin typeface="-apple-system"/>
              </a:rPr>
            </a:br>
            <a:r>
              <a:rPr lang="en-US" sz="2000" b="0" i="0" dirty="0">
                <a:solidFill>
                  <a:srgbClr val="1F2328"/>
                </a:solidFill>
                <a:effectLst/>
                <a:latin typeface="-apple-system"/>
              </a:rPr>
              <a:t>2. Lack of a data-driven approach to demand elasticity.</a:t>
            </a:r>
            <a:br>
              <a:rPr lang="en-US" sz="2000" b="0" i="0" dirty="0">
                <a:solidFill>
                  <a:srgbClr val="1F2328"/>
                </a:solidFill>
                <a:effectLst/>
                <a:latin typeface="-apple-system"/>
              </a:rPr>
            </a:br>
            <a:br>
              <a:rPr lang="en-US" sz="2000" b="0" i="0" dirty="0">
                <a:solidFill>
                  <a:srgbClr val="1F2328"/>
                </a:solidFill>
                <a:effectLst/>
                <a:latin typeface="-apple-system"/>
              </a:rPr>
            </a:br>
            <a:r>
              <a:rPr lang="en-US" sz="2000" b="0" i="0" dirty="0">
                <a:solidFill>
                  <a:srgbClr val="1F2328"/>
                </a:solidFill>
                <a:effectLst/>
                <a:latin typeface="-apple-system"/>
              </a:rPr>
              <a:t>3.Slow responses to competitive market changes.</a:t>
            </a:r>
            <a:br>
              <a:rPr lang="en-US" sz="2000" b="0" i="0" dirty="0">
                <a:solidFill>
                  <a:srgbClr val="1F2328"/>
                </a:solidFill>
                <a:effectLst/>
                <a:latin typeface="-apple-system"/>
              </a:rPr>
            </a:br>
            <a:endParaRPr lang="en-US" sz="2000" dirty="0"/>
          </a:p>
        </p:txBody>
      </p:sp>
      <p:sp>
        <p:nvSpPr>
          <p:cNvPr id="3" name="Text Placeholder 2">
            <a:extLst>
              <a:ext uri="{FF2B5EF4-FFF2-40B4-BE49-F238E27FC236}">
                <a16:creationId xmlns:a16="http://schemas.microsoft.com/office/drawing/2014/main" id="{A95BAE08-230A-F149-D9B8-BC15DFC92386}"/>
              </a:ext>
            </a:extLst>
          </p:cNvPr>
          <p:cNvSpPr>
            <a:spLocks noGrp="1"/>
          </p:cNvSpPr>
          <p:nvPr>
            <p:ph type="body" idx="1"/>
          </p:nvPr>
        </p:nvSpPr>
        <p:spPr>
          <a:xfrm>
            <a:off x="228600" y="1"/>
            <a:ext cx="8639824" cy="1205902"/>
          </a:xfrm>
        </p:spPr>
        <p:txBody>
          <a:bodyPr/>
          <a:lstStyle/>
          <a:p>
            <a:r>
              <a:rPr lang="en-US" dirty="0"/>
              <a:t>PROBLEM STATEMENT</a:t>
            </a:r>
          </a:p>
        </p:txBody>
      </p:sp>
      <p:sp>
        <p:nvSpPr>
          <p:cNvPr id="4" name="GVCLASSIFICATIONHEADER1945424486">
            <a:extLst>
              <a:ext uri="{FF2B5EF4-FFF2-40B4-BE49-F238E27FC236}">
                <a16:creationId xmlns:a16="http://schemas.microsoft.com/office/drawing/2014/main" id="{1A0B5EBB-6C17-8921-07C2-B74336588A4D}"/>
              </a:ext>
            </a:extLst>
          </p:cNvPr>
          <p:cNvSpPr txBox="1"/>
          <p:nvPr/>
        </p:nvSpPr>
        <p:spPr>
          <a:xfrm>
            <a:off x="152400" y="0"/>
            <a:ext cx="8839200" cy="369332"/>
          </a:xfrm>
          <a:prstGeom prst="rect">
            <a:avLst/>
          </a:prstGeom>
          <a:noFill/>
        </p:spPr>
        <p:txBody>
          <a:bodyPr vert="horz" wrap="square" rtlCol="0">
            <a:spAutoFit/>
          </a:bodyPr>
          <a:lstStyle/>
          <a:p>
            <a:endParaRPr lang="en-US" dirty="0"/>
          </a:p>
        </p:txBody>
      </p:sp>
    </p:spTree>
    <p:extLst>
      <p:ext uri="{BB962C8B-B14F-4D97-AF65-F5344CB8AC3E}">
        <p14:creationId xmlns:p14="http://schemas.microsoft.com/office/powerpoint/2010/main" val="3475408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216C1E-0B9C-AB70-A0AB-A921A7C50F3B}"/>
              </a:ext>
            </a:extLst>
          </p:cNvPr>
          <p:cNvSpPr>
            <a:spLocks noGrp="1"/>
          </p:cNvSpPr>
          <p:nvPr>
            <p:ph type="body" idx="1"/>
          </p:nvPr>
        </p:nvSpPr>
        <p:spPr>
          <a:xfrm>
            <a:off x="228600" y="285751"/>
            <a:ext cx="8639824" cy="3816429"/>
          </a:xfrm>
        </p:spPr>
        <p:txBody>
          <a:bodyPr/>
          <a:lstStyle/>
          <a:p>
            <a:r>
              <a:rPr kumimoji="0" lang="en-CA" sz="2800" b="0" i="0" u="none" strike="noStrike" kern="1200" cap="none" spc="0" normalizeH="0" baseline="0" noProof="0" dirty="0">
                <a:ln>
                  <a:noFill/>
                </a:ln>
                <a:solidFill>
                  <a:srgbClr val="543E34"/>
                </a:solidFill>
                <a:effectLst/>
                <a:uLnTx/>
                <a:uFillTx/>
                <a:latin typeface="Sagona Book"/>
                <a:ea typeface="+mj-ea"/>
                <a:cs typeface="Arial"/>
              </a:rPr>
              <a:t>3. </a:t>
            </a:r>
            <a:r>
              <a:rPr kumimoji="0" lang="en-CA" sz="2800" b="1" i="0" u="none" strike="noStrike" kern="1200" cap="none" spc="0" normalizeH="0" baseline="0" noProof="0" dirty="0">
                <a:ln>
                  <a:noFill/>
                </a:ln>
                <a:solidFill>
                  <a:srgbClr val="543E34"/>
                </a:solidFill>
                <a:effectLst/>
                <a:uLnTx/>
                <a:uFillTx/>
                <a:latin typeface="Sagona Book"/>
                <a:ea typeface="+mj-ea"/>
                <a:cs typeface="Arial"/>
              </a:rPr>
              <a:t>Objective</a:t>
            </a:r>
          </a:p>
          <a:p>
            <a:endParaRPr kumimoji="0" lang="en-CA" sz="2800" b="1" i="0" u="none" strike="noStrike" kern="1200" cap="none" spc="0" normalizeH="0" baseline="0" noProof="0" dirty="0">
              <a:ln>
                <a:noFill/>
              </a:ln>
              <a:solidFill>
                <a:srgbClr val="543E34"/>
              </a:solidFill>
              <a:effectLst/>
              <a:uLnTx/>
              <a:uFillTx/>
              <a:latin typeface="Sagona Book"/>
              <a:ea typeface="+mj-ea"/>
              <a:cs typeface="Arial"/>
            </a:endParaRPr>
          </a:p>
          <a:p>
            <a:pPr algn="l">
              <a:buFont typeface="Arial" panose="020B0604020202020204" pitchFamily="34" charset="0"/>
              <a:buChar char="•"/>
            </a:pPr>
            <a:r>
              <a:rPr lang="en-US" sz="2400" b="0" i="0" dirty="0">
                <a:solidFill>
                  <a:srgbClr val="1F2328"/>
                </a:solidFill>
                <a:effectLst/>
                <a:latin typeface="-apple-system"/>
              </a:rPr>
              <a:t>Implement a </a:t>
            </a:r>
            <a:r>
              <a:rPr lang="en-US" sz="2400" b="1" i="0" dirty="0">
                <a:solidFill>
                  <a:srgbClr val="1F2328"/>
                </a:solidFill>
                <a:effectLst/>
                <a:latin typeface="-apple-system"/>
              </a:rPr>
              <a:t>data-driven pricing strategy</a:t>
            </a:r>
            <a:r>
              <a:rPr lang="en-US" sz="2400" b="0" i="0" dirty="0">
                <a:solidFill>
                  <a:srgbClr val="1F2328"/>
                </a:solidFill>
                <a:effectLst/>
                <a:latin typeface="-apple-system"/>
              </a:rPr>
              <a:t> using demand elasticity models.</a:t>
            </a:r>
          </a:p>
          <a:p>
            <a:pPr algn="l">
              <a:buFont typeface="Arial" panose="020B0604020202020204" pitchFamily="34" charset="0"/>
              <a:buChar char="•"/>
            </a:pPr>
            <a:r>
              <a:rPr lang="en-US" sz="2400" b="0" i="0" dirty="0">
                <a:solidFill>
                  <a:srgbClr val="1F2328"/>
                </a:solidFill>
                <a:effectLst/>
                <a:latin typeface="-apple-system"/>
              </a:rPr>
              <a:t>Improve real-time price optimization based on market trends.</a:t>
            </a:r>
          </a:p>
          <a:p>
            <a:pPr algn="l">
              <a:buFont typeface="Arial" panose="020B0604020202020204" pitchFamily="34" charset="0"/>
              <a:buChar char="•"/>
            </a:pPr>
            <a:r>
              <a:rPr lang="en-US" sz="2400" b="0" i="0" dirty="0">
                <a:solidFill>
                  <a:srgbClr val="1F2328"/>
                </a:solidFill>
                <a:effectLst/>
                <a:latin typeface="-apple-system"/>
              </a:rPr>
              <a:t>Reduce manual effort and increase accuracy in pricing decisions.</a:t>
            </a:r>
          </a:p>
          <a:p>
            <a:pPr algn="l">
              <a:buFont typeface="Arial" panose="020B0604020202020204" pitchFamily="34" charset="0"/>
              <a:buChar char="•"/>
            </a:pPr>
            <a:r>
              <a:rPr lang="en-CA" sz="2400" kern="1200" dirty="0">
                <a:solidFill>
                  <a:srgbClr val="543E34"/>
                </a:solidFill>
                <a:latin typeface="Sagona Book"/>
                <a:ea typeface="+mj-ea"/>
                <a:cs typeface="Arial"/>
              </a:rPr>
              <a:t> Provide a</a:t>
            </a:r>
            <a:r>
              <a:rPr lang="en-CA" sz="2400" kern="1200" noProof="0" dirty="0" err="1">
                <a:solidFill>
                  <a:srgbClr val="543E34"/>
                </a:solidFill>
                <a:latin typeface="Sagona Book"/>
                <a:ea typeface="+mj-ea"/>
                <a:cs typeface="Arial"/>
              </a:rPr>
              <a:t>ctionable</a:t>
            </a:r>
            <a:r>
              <a:rPr lang="en-CA" sz="2400" kern="1200" noProof="0" dirty="0">
                <a:solidFill>
                  <a:srgbClr val="543E34"/>
                </a:solidFill>
                <a:latin typeface="Sagona Book"/>
                <a:ea typeface="+mj-ea"/>
                <a:cs typeface="Arial"/>
              </a:rPr>
              <a:t> insight</a:t>
            </a:r>
          </a:p>
          <a:p>
            <a:br>
              <a:rPr kumimoji="0" lang="en-CA" sz="2400" b="0" i="0" u="none" strike="noStrike" kern="1200" cap="none" spc="0" normalizeH="0" baseline="0" noProof="0" dirty="0">
                <a:ln>
                  <a:noFill/>
                </a:ln>
                <a:solidFill>
                  <a:srgbClr val="543E34"/>
                </a:solidFill>
                <a:effectLst/>
                <a:uLnTx/>
                <a:uFillTx/>
                <a:latin typeface="Sagona Book"/>
                <a:ea typeface="+mj-ea"/>
                <a:cs typeface="Arial"/>
              </a:rPr>
            </a:br>
            <a:br>
              <a:rPr kumimoji="0" lang="en-CA" sz="2400" b="0" i="0" u="none" strike="noStrike" kern="1200" cap="none" spc="0" normalizeH="0" baseline="0" noProof="0" dirty="0">
                <a:ln>
                  <a:noFill/>
                </a:ln>
                <a:solidFill>
                  <a:srgbClr val="543E34"/>
                </a:solidFill>
                <a:effectLst/>
                <a:uLnTx/>
                <a:uFillTx/>
                <a:latin typeface="Sagona Book"/>
                <a:ea typeface="+mj-ea"/>
                <a:cs typeface="Arial"/>
              </a:rPr>
            </a:br>
            <a:r>
              <a:rPr kumimoji="0" lang="en-GB" sz="2400" b="0" i="0" u="none" strike="noStrike" kern="0" cap="none" spc="0" normalizeH="0" baseline="0" noProof="0" dirty="0">
                <a:ln>
                  <a:noFill/>
                </a:ln>
                <a:solidFill>
                  <a:srgbClr val="3D85C6"/>
                </a:solidFill>
                <a:effectLst/>
                <a:uLnTx/>
                <a:uFillTx/>
                <a:latin typeface="-apple-system"/>
                <a:ea typeface="+mj-ea"/>
                <a:cs typeface="Arial"/>
              </a:rPr>
              <a:t> </a:t>
            </a:r>
            <a:endParaRPr lang="en-CA" sz="2400" dirty="0"/>
          </a:p>
        </p:txBody>
      </p:sp>
      <p:sp>
        <p:nvSpPr>
          <p:cNvPr id="2" name="GVCLASSIFICATIONHEADER1259302958">
            <a:extLst>
              <a:ext uri="{FF2B5EF4-FFF2-40B4-BE49-F238E27FC236}">
                <a16:creationId xmlns:a16="http://schemas.microsoft.com/office/drawing/2014/main" id="{E939C7F4-2A3B-C31A-A494-A6E743918ABC}"/>
              </a:ext>
            </a:extLst>
          </p:cNvPr>
          <p:cNvSpPr txBox="1"/>
          <p:nvPr/>
        </p:nvSpPr>
        <p:spPr>
          <a:xfrm>
            <a:off x="0" y="0"/>
            <a:ext cx="9144000" cy="369332"/>
          </a:xfrm>
          <a:prstGeom prst="rect">
            <a:avLst/>
          </a:prstGeom>
          <a:noFill/>
        </p:spPr>
        <p:txBody>
          <a:bodyPr vert="horz" wrap="square" rtlCol="0">
            <a:spAutoFit/>
          </a:bodyPr>
          <a:lstStyle/>
          <a:p>
            <a:endParaRPr lang="en-US"/>
          </a:p>
        </p:txBody>
      </p:sp>
    </p:spTree>
    <p:extLst>
      <p:ext uri="{BB962C8B-B14F-4D97-AF65-F5344CB8AC3E}">
        <p14:creationId xmlns:p14="http://schemas.microsoft.com/office/powerpoint/2010/main" val="945754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7A5B61-D537-19AE-9851-214198FD4152}"/>
              </a:ext>
            </a:extLst>
          </p:cNvPr>
          <p:cNvSpPr txBox="1"/>
          <p:nvPr/>
        </p:nvSpPr>
        <p:spPr>
          <a:xfrm>
            <a:off x="147536" y="-19050"/>
            <a:ext cx="8991600" cy="6093976"/>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2800" dirty="0">
                <a:solidFill>
                  <a:srgbClr val="543E34"/>
                </a:solidFill>
                <a:latin typeface="Sagona Book"/>
                <a:cs typeface="Arial"/>
              </a:rPr>
              <a:t>3</a:t>
            </a:r>
            <a:r>
              <a:rPr kumimoji="0" lang="en-CA" sz="2800" b="0" i="0" u="none" strike="noStrike" kern="1200" cap="none" spc="0" normalizeH="0" baseline="0" noProof="0" dirty="0">
                <a:ln>
                  <a:noFill/>
                </a:ln>
                <a:solidFill>
                  <a:srgbClr val="543E34"/>
                </a:solidFill>
                <a:effectLst/>
                <a:uLnTx/>
                <a:uFillTx/>
                <a:latin typeface="Sagona Book"/>
                <a:ea typeface="+mn-ea"/>
                <a:cs typeface="Arial"/>
              </a:rPr>
              <a:t>. </a:t>
            </a:r>
            <a:r>
              <a:rPr lang="en-CA" sz="2800" dirty="0">
                <a:solidFill>
                  <a:srgbClr val="543E34"/>
                </a:solidFill>
                <a:latin typeface="Sagona Book"/>
                <a:cs typeface="Arial"/>
              </a:rPr>
              <a:t>METHODOLOGY</a:t>
            </a:r>
          </a:p>
          <a:p>
            <a:pPr marL="0" marR="0" lvl="0" indent="0" defTabSz="914400" eaLnBrk="1" fontAlgn="auto" latinLnBrk="0" hangingPunct="1">
              <a:lnSpc>
                <a:spcPct val="100000"/>
              </a:lnSpc>
              <a:spcBef>
                <a:spcPts val="0"/>
              </a:spcBef>
              <a:spcAft>
                <a:spcPts val="0"/>
              </a:spcAft>
              <a:buClrTx/>
              <a:buSzTx/>
              <a:buFontTx/>
              <a:buNone/>
              <a:tabLst/>
              <a:defRPr/>
            </a:pPr>
            <a:r>
              <a:rPr kumimoji="0" lang="en-CA" b="0" i="0" u="none" strike="noStrike" kern="1200" cap="none" spc="0" normalizeH="0" baseline="0" noProof="0" dirty="0">
                <a:ln>
                  <a:noFill/>
                </a:ln>
                <a:solidFill>
                  <a:srgbClr val="543E34"/>
                </a:solidFill>
                <a:effectLst/>
                <a:uLnTx/>
                <a:uFillTx/>
                <a:latin typeface="Sagona Book"/>
                <a:ea typeface="+mn-ea"/>
                <a:cs typeface="Arial"/>
              </a:rPr>
              <a:t>The project will be carried out using python and </a:t>
            </a:r>
            <a:r>
              <a:rPr kumimoji="0" lang="en-CA" b="0" i="0" u="none" strike="noStrike" kern="1200" cap="none" spc="0" normalizeH="0" baseline="0" noProof="0" dirty="0" err="1">
                <a:ln>
                  <a:noFill/>
                </a:ln>
                <a:solidFill>
                  <a:srgbClr val="543E34"/>
                </a:solidFill>
                <a:effectLst/>
                <a:uLnTx/>
                <a:uFillTx/>
                <a:latin typeface="Sagona Book"/>
                <a:ea typeface="+mn-ea"/>
                <a:cs typeface="Arial"/>
              </a:rPr>
              <a:t>mlflow</a:t>
            </a:r>
            <a:r>
              <a:rPr kumimoji="0" lang="en-CA" b="0" i="0" u="none" strike="noStrike" kern="1200" cap="none" spc="0" normalizeH="0" baseline="0" noProof="0" dirty="0">
                <a:ln>
                  <a:noFill/>
                </a:ln>
                <a:solidFill>
                  <a:srgbClr val="543E34"/>
                </a:solidFill>
                <a:effectLst/>
                <a:uLnTx/>
                <a:uFillTx/>
                <a:latin typeface="Sagona Book"/>
                <a:ea typeface="+mn-ea"/>
                <a:cs typeface="Arial"/>
              </a:rPr>
              <a:t>. </a:t>
            </a:r>
            <a:r>
              <a:rPr kumimoji="0" lang="en-CA" b="0" i="0" u="none" strike="noStrike" kern="1200" cap="none" spc="0" normalizeH="0" baseline="0" noProof="0" dirty="0" err="1">
                <a:ln>
                  <a:noFill/>
                </a:ln>
                <a:solidFill>
                  <a:srgbClr val="543E34"/>
                </a:solidFill>
                <a:effectLst/>
                <a:uLnTx/>
                <a:uFillTx/>
                <a:latin typeface="Sagona Book"/>
                <a:ea typeface="+mn-ea"/>
                <a:cs typeface="Arial"/>
              </a:rPr>
              <a:t>Mlflow</a:t>
            </a:r>
            <a:r>
              <a:rPr kumimoji="0" lang="en-CA" b="0" i="0" u="none" strike="noStrike" kern="1200" cap="none" spc="0" normalizeH="0" baseline="0" noProof="0" dirty="0">
                <a:ln>
                  <a:noFill/>
                </a:ln>
                <a:solidFill>
                  <a:srgbClr val="543E34"/>
                </a:solidFill>
                <a:effectLst/>
                <a:uLnTx/>
                <a:uFillTx/>
                <a:latin typeface="Sagona Book"/>
                <a:ea typeface="+mn-ea"/>
                <a:cs typeface="Arial"/>
              </a:rPr>
              <a:t> to be able to track, package, deploy and manage Machine learning models in a scalable and </a:t>
            </a:r>
            <a:r>
              <a:rPr kumimoji="0" lang="en-CA" b="0" i="0" u="none" strike="noStrike" kern="1200" cap="none" spc="0" normalizeH="0" baseline="0" noProof="0" dirty="0" err="1">
                <a:ln>
                  <a:noFill/>
                </a:ln>
                <a:solidFill>
                  <a:srgbClr val="543E34"/>
                </a:solidFill>
                <a:effectLst/>
                <a:uLnTx/>
                <a:uFillTx/>
                <a:latin typeface="Sagona Book"/>
                <a:ea typeface="+mn-ea"/>
                <a:cs typeface="Arial"/>
              </a:rPr>
              <a:t>reproduc</a:t>
            </a:r>
            <a:r>
              <a:rPr lang="en-CA" dirty="0" err="1">
                <a:solidFill>
                  <a:srgbClr val="543E34"/>
                </a:solidFill>
                <a:latin typeface="Sagona Book"/>
                <a:cs typeface="Arial"/>
              </a:rPr>
              <a:t>ible</a:t>
            </a:r>
            <a:r>
              <a:rPr lang="en-CA" dirty="0">
                <a:solidFill>
                  <a:srgbClr val="543E34"/>
                </a:solidFill>
                <a:latin typeface="Sagona Book"/>
                <a:cs typeface="Arial"/>
              </a:rPr>
              <a:t> way.</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A" b="0" i="0" u="none" strike="noStrike" kern="1200" cap="none" spc="0" normalizeH="0" baseline="0" noProof="0" dirty="0">
              <a:ln>
                <a:noFill/>
              </a:ln>
              <a:solidFill>
                <a:srgbClr val="543E34"/>
              </a:solidFill>
              <a:effectLst/>
              <a:uLnTx/>
              <a:uFillTx/>
              <a:latin typeface="Sagona Book"/>
              <a:ea typeface="+mn-ea"/>
              <a:cs typeface="Arial"/>
            </a:endParaRPr>
          </a:p>
          <a:p>
            <a:pPr algn="l">
              <a:buFont typeface="+mj-lt"/>
              <a:buAutoNum type="arabicPeriod"/>
            </a:pPr>
            <a:r>
              <a:rPr lang="en-US" b="0" i="0" dirty="0">
                <a:solidFill>
                  <a:srgbClr val="1F2328"/>
                </a:solidFill>
                <a:effectLst/>
                <a:latin typeface="-apple-system"/>
              </a:rPr>
              <a:t>Business Understanding</a:t>
            </a:r>
          </a:p>
          <a:p>
            <a:pPr algn="l">
              <a:buFont typeface="+mj-lt"/>
              <a:buAutoNum type="arabicPeriod"/>
            </a:pPr>
            <a:r>
              <a:rPr lang="en-US" b="0" i="0" dirty="0">
                <a:solidFill>
                  <a:srgbClr val="1F2328"/>
                </a:solidFill>
                <a:effectLst/>
                <a:latin typeface="-apple-system"/>
              </a:rPr>
              <a:t>Data Understanding</a:t>
            </a:r>
          </a:p>
          <a:p>
            <a:pPr algn="l">
              <a:buFont typeface="+mj-lt"/>
              <a:buAutoNum type="arabicPeriod"/>
            </a:pPr>
            <a:r>
              <a:rPr lang="en-US" b="0" i="0" dirty="0">
                <a:solidFill>
                  <a:srgbClr val="1F2328"/>
                </a:solidFill>
                <a:effectLst/>
                <a:latin typeface="-apple-system"/>
              </a:rPr>
              <a:t>Data preparation</a:t>
            </a:r>
          </a:p>
          <a:p>
            <a:pPr algn="l">
              <a:buFont typeface="+mj-lt"/>
              <a:buAutoNum type="arabicPeriod"/>
            </a:pPr>
            <a:r>
              <a:rPr lang="en-US" b="0" i="0" dirty="0">
                <a:solidFill>
                  <a:srgbClr val="1F2328"/>
                </a:solidFill>
                <a:effectLst/>
                <a:latin typeface="-apple-system"/>
              </a:rPr>
              <a:t>Exploratory Data Analysis (EDA)</a:t>
            </a:r>
          </a:p>
          <a:p>
            <a:pPr algn="l">
              <a:buFont typeface="+mj-lt"/>
              <a:buAutoNum type="arabicPeriod"/>
            </a:pPr>
            <a:r>
              <a:rPr lang="en-US" b="0" i="0" dirty="0">
                <a:solidFill>
                  <a:srgbClr val="1F2328"/>
                </a:solidFill>
                <a:effectLst/>
                <a:latin typeface="-apple-system"/>
              </a:rPr>
              <a:t>Data modelling ( Carry out feature engineering)</a:t>
            </a:r>
          </a:p>
          <a:p>
            <a:pPr algn="l">
              <a:buFont typeface="+mj-lt"/>
              <a:buAutoNum type="arabicPeriod"/>
            </a:pPr>
            <a:r>
              <a:rPr lang="en-US" b="0" i="0" dirty="0">
                <a:solidFill>
                  <a:srgbClr val="1F2328"/>
                </a:solidFill>
                <a:effectLst/>
                <a:latin typeface="-apple-system"/>
              </a:rPr>
              <a:t>Model Evaluation</a:t>
            </a:r>
          </a:p>
          <a:p>
            <a:pPr algn="l">
              <a:buFont typeface="+mj-lt"/>
              <a:buAutoNum type="arabicPeriod"/>
            </a:pPr>
            <a:r>
              <a:rPr lang="en-US" b="0" i="0" dirty="0">
                <a:solidFill>
                  <a:srgbClr val="1F2328"/>
                </a:solidFill>
                <a:effectLst/>
                <a:latin typeface="-apple-system"/>
              </a:rPr>
              <a:t>Segmentation analysis</a:t>
            </a:r>
          </a:p>
          <a:p>
            <a:pPr algn="l">
              <a:buFont typeface="+mj-lt"/>
              <a:buAutoNum type="arabicPeriod"/>
            </a:pPr>
            <a:r>
              <a:rPr lang="en-US" b="0" i="0" dirty="0">
                <a:solidFill>
                  <a:srgbClr val="1F2328"/>
                </a:solidFill>
                <a:effectLst/>
                <a:latin typeface="-apple-system"/>
              </a:rPr>
              <a:t>Experiment Tracking with MLFLOW</a:t>
            </a:r>
          </a:p>
          <a:p>
            <a:pPr algn="l">
              <a:buFont typeface="+mj-lt"/>
              <a:buAutoNum type="arabicPeriod"/>
            </a:pPr>
            <a:r>
              <a:rPr lang="en-US" b="0" i="0" dirty="0">
                <a:solidFill>
                  <a:srgbClr val="1F2328"/>
                </a:solidFill>
                <a:effectLst/>
                <a:latin typeface="-apple-system"/>
              </a:rPr>
              <a:t>Model Deployment</a:t>
            </a:r>
          </a:p>
          <a:p>
            <a:pPr algn="l">
              <a:buFont typeface="+mj-lt"/>
              <a:buAutoNum type="arabicPeriod"/>
            </a:pPr>
            <a:r>
              <a:rPr lang="en-US" b="0" i="0" dirty="0">
                <a:solidFill>
                  <a:srgbClr val="1F2328"/>
                </a:solidFill>
                <a:effectLst/>
                <a:latin typeface="-apple-system"/>
              </a:rPr>
              <a:t>Insight and Recommendation</a:t>
            </a:r>
          </a:p>
          <a:p>
            <a:pPr marL="0" marR="0" lvl="0" indent="0" defTabSz="914400" eaLnBrk="1" fontAlgn="auto" latinLnBrk="0" hangingPunct="1">
              <a:lnSpc>
                <a:spcPct val="100000"/>
              </a:lnSpc>
              <a:spcBef>
                <a:spcPts val="0"/>
              </a:spcBef>
              <a:spcAft>
                <a:spcPts val="0"/>
              </a:spcAft>
              <a:buClrTx/>
              <a:buSzTx/>
              <a:buFontTx/>
              <a:buNone/>
              <a:tabLst/>
              <a:defRPr/>
            </a:pPr>
            <a:endParaRPr lang="en-CA" sz="2800" dirty="0">
              <a:solidFill>
                <a:srgbClr val="543E34"/>
              </a:solidFill>
              <a:latin typeface="Sagona Book"/>
              <a:cs typeface="Arial"/>
            </a:endParaRPr>
          </a:p>
          <a:p>
            <a:pPr algn="l">
              <a:buFont typeface="+mj-lt"/>
              <a:buAutoNum type="arabicPeriod"/>
            </a:pPr>
            <a:endParaRPr lang="en-GB" sz="2000" b="0" i="0" dirty="0">
              <a:effectLst/>
              <a:latin typeface="-apple-system"/>
            </a:endParaRPr>
          </a:p>
          <a:p>
            <a:pPr algn="l"/>
            <a:endParaRPr lang="en-GB" sz="2000" b="0" i="0" dirty="0">
              <a:effectLst/>
              <a:latin typeface="-apple-system"/>
            </a:endParaRPr>
          </a:p>
          <a:p>
            <a:pPr algn="l"/>
            <a:endParaRPr lang="en-GB" sz="1400" b="0" i="0" dirty="0">
              <a:effectLst/>
              <a:latin typeface="-apple-system"/>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2800" b="0" i="0" u="none" strike="noStrike" kern="1200" cap="none" spc="0" normalizeH="0" baseline="0" noProof="0" dirty="0">
              <a:ln>
                <a:noFill/>
              </a:ln>
              <a:solidFill>
                <a:srgbClr val="543E34"/>
              </a:solidFill>
              <a:effectLst/>
              <a:uLnTx/>
              <a:uFillTx/>
              <a:latin typeface="Sagona Book"/>
              <a:ea typeface="+mn-ea"/>
              <a:cs typeface="Arial"/>
            </a:endParaRPr>
          </a:p>
        </p:txBody>
      </p:sp>
      <p:sp>
        <p:nvSpPr>
          <p:cNvPr id="4" name="GVCLASSIFICATIONHEADER2134794690">
            <a:extLst>
              <a:ext uri="{FF2B5EF4-FFF2-40B4-BE49-F238E27FC236}">
                <a16:creationId xmlns:a16="http://schemas.microsoft.com/office/drawing/2014/main" id="{9AB19AA9-AC06-BF42-9B45-8FAA3196E404}"/>
              </a:ext>
            </a:extLst>
          </p:cNvPr>
          <p:cNvSpPr txBox="1"/>
          <p:nvPr/>
        </p:nvSpPr>
        <p:spPr>
          <a:xfrm>
            <a:off x="0" y="0"/>
            <a:ext cx="9144000" cy="369332"/>
          </a:xfrm>
          <a:prstGeom prst="rect">
            <a:avLst/>
          </a:prstGeom>
          <a:noFill/>
        </p:spPr>
        <p:txBody>
          <a:bodyPr vert="horz" wrap="square" rtlCol="0">
            <a:spAutoFit/>
          </a:bodyPr>
          <a:lstStyle/>
          <a:p>
            <a:endParaRPr lang="en-US"/>
          </a:p>
        </p:txBody>
      </p:sp>
    </p:spTree>
    <p:extLst>
      <p:ext uri="{BB962C8B-B14F-4D97-AF65-F5344CB8AC3E}">
        <p14:creationId xmlns:p14="http://schemas.microsoft.com/office/powerpoint/2010/main" val="63583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34AAD6-9F1B-7FB4-A40C-7B457F18995F}"/>
              </a:ext>
            </a:extLst>
          </p:cNvPr>
          <p:cNvSpPr txBox="1"/>
          <p:nvPr/>
        </p:nvSpPr>
        <p:spPr>
          <a:xfrm>
            <a:off x="304800" y="-781050"/>
            <a:ext cx="9067800" cy="61247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prstClr val="black"/>
              </a:solidFill>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prstClr val="black"/>
              </a:solidFill>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prstClr val="black"/>
              </a:solidFill>
              <a:latin typeface="-apple-system"/>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apple-system"/>
                <a:ea typeface="+mn-ea"/>
                <a:cs typeface="+mn-cs"/>
              </a:rPr>
              <a:t>  </a:t>
            </a:r>
            <a:r>
              <a:rPr kumimoji="0" lang="en-GB" sz="3200" b="0" i="0" u="none" strike="noStrike" kern="1200" cap="none" spc="0" normalizeH="0" baseline="0" noProof="0" dirty="0">
                <a:ln>
                  <a:noFill/>
                </a:ln>
                <a:solidFill>
                  <a:prstClr val="black"/>
                </a:solidFill>
                <a:effectLst/>
                <a:uLnTx/>
                <a:uFillTx/>
                <a:latin typeface="-apple-system"/>
                <a:ea typeface="+mn-ea"/>
                <a:cs typeface="+mn-cs"/>
              </a:rPr>
              <a:t>4.   </a:t>
            </a:r>
            <a:r>
              <a:rPr kumimoji="0" lang="en-GB" sz="2400" b="0" i="0" u="none" strike="noStrike" kern="1200" cap="none" spc="0" normalizeH="0" baseline="0" noProof="0" dirty="0">
                <a:ln>
                  <a:noFill/>
                </a:ln>
                <a:solidFill>
                  <a:prstClr val="black"/>
                </a:solidFill>
                <a:effectLst/>
                <a:uLnTx/>
                <a:uFillTx/>
                <a:latin typeface="-apple-system"/>
                <a:ea typeface="+mn-ea"/>
                <a:cs typeface="+mn-cs"/>
              </a:rPr>
              <a:t>DATA DICTIONARY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apple-system"/>
              <a:ea typeface="+mn-ea"/>
              <a:cs typeface="+mn-cs"/>
            </a:endParaRPr>
          </a:p>
          <a:p>
            <a:pPr algn="l"/>
            <a:r>
              <a:rPr lang="en-US" b="0" i="0" dirty="0">
                <a:effectLst/>
                <a:latin typeface="-apple-system"/>
              </a:rPr>
              <a:t>The features contained in the dataset are:</a:t>
            </a:r>
          </a:p>
          <a:p>
            <a:pPr algn="l">
              <a:buFont typeface="+mj-lt"/>
              <a:buAutoNum type="arabicPeriod"/>
            </a:pPr>
            <a:endParaRPr lang="en-US" b="0" i="0" dirty="0">
              <a:effectLst/>
              <a:latin typeface="-apple-system"/>
            </a:endParaRPr>
          </a:p>
          <a:p>
            <a:pPr algn="l">
              <a:buFont typeface="+mj-lt"/>
              <a:buAutoNum type="arabicPeriod"/>
            </a:pPr>
            <a:r>
              <a:rPr lang="en-US" b="0" i="0" dirty="0">
                <a:effectLst/>
                <a:latin typeface="-apple-system"/>
              </a:rPr>
              <a:t>Order datetime: The time at which the order was placed</a:t>
            </a:r>
          </a:p>
          <a:p>
            <a:pPr algn="l">
              <a:buFont typeface="+mj-lt"/>
              <a:buAutoNum type="arabicPeriod"/>
            </a:pPr>
            <a:endParaRPr lang="en-US" b="0" i="0" dirty="0">
              <a:effectLst/>
              <a:latin typeface="-apple-system"/>
            </a:endParaRPr>
          </a:p>
          <a:p>
            <a:pPr algn="l">
              <a:buFont typeface="+mj-lt"/>
              <a:buAutoNum type="arabicPeriod"/>
            </a:pPr>
            <a:r>
              <a:rPr lang="en-US" b="0" i="0" dirty="0">
                <a:effectLst/>
                <a:latin typeface="-apple-system"/>
              </a:rPr>
              <a:t>Order ID: Identifiers for the different orders placed</a:t>
            </a:r>
          </a:p>
          <a:p>
            <a:pPr algn="l">
              <a:buFont typeface="+mj-lt"/>
              <a:buAutoNum type="arabicPeriod"/>
            </a:pPr>
            <a:endParaRPr lang="en-US" b="0" i="0" dirty="0">
              <a:effectLst/>
              <a:latin typeface="-apple-system"/>
            </a:endParaRPr>
          </a:p>
          <a:p>
            <a:pPr algn="l">
              <a:buFont typeface="+mj-lt"/>
              <a:buAutoNum type="arabicPeriod"/>
            </a:pPr>
            <a:r>
              <a:rPr lang="en-US" b="0" i="0" dirty="0">
                <a:effectLst/>
                <a:latin typeface="-apple-system"/>
              </a:rPr>
              <a:t>Purchased product ID: Identifiers for the different product ordered for</a:t>
            </a:r>
          </a:p>
          <a:p>
            <a:pPr algn="l">
              <a:buFont typeface="+mj-lt"/>
              <a:buAutoNum type="arabicPeriod"/>
            </a:pPr>
            <a:endParaRPr lang="en-US" b="0" i="0" dirty="0">
              <a:effectLst/>
              <a:latin typeface="-apple-system"/>
            </a:endParaRPr>
          </a:p>
          <a:p>
            <a:pPr algn="l">
              <a:buFont typeface="+mj-lt"/>
              <a:buAutoNum type="arabicPeriod"/>
            </a:pPr>
            <a:r>
              <a:rPr lang="en-US" b="0" i="0" dirty="0">
                <a:effectLst/>
                <a:latin typeface="-apple-system"/>
              </a:rPr>
              <a:t>Quantity of SKU in the order: Quantity of jewelry pieces ordered for</a:t>
            </a:r>
          </a:p>
          <a:p>
            <a:pPr algn="l">
              <a:buFont typeface="+mj-lt"/>
              <a:buAutoNum type="arabicPeriod"/>
            </a:pPr>
            <a:endParaRPr lang="en-US" b="0" i="0" dirty="0">
              <a:effectLst/>
              <a:latin typeface="-apple-system"/>
            </a:endParaRPr>
          </a:p>
          <a:p>
            <a:pPr algn="l">
              <a:buFont typeface="+mj-lt"/>
              <a:buAutoNum type="arabicPeriod"/>
            </a:pPr>
            <a:r>
              <a:rPr lang="en-US" b="0" i="0" dirty="0">
                <a:effectLst/>
                <a:latin typeface="-apple-system"/>
              </a:rPr>
              <a:t>Category ID: Identifier for the jewelry category</a:t>
            </a:r>
          </a:p>
          <a:p>
            <a:pPr algn="l">
              <a:buFont typeface="+mj-lt"/>
              <a:buAutoNum type="arabicPeriod"/>
            </a:pPr>
            <a:endParaRPr lang="en-US" b="0" i="0" dirty="0">
              <a:effectLst/>
              <a:latin typeface="-apple-system"/>
            </a:endParaRPr>
          </a:p>
          <a:p>
            <a:pPr algn="l">
              <a:buFont typeface="+mj-lt"/>
              <a:buAutoNum type="arabicPeriod"/>
            </a:pPr>
            <a:r>
              <a:rPr lang="en-US" b="0" i="0" dirty="0">
                <a:effectLst/>
                <a:latin typeface="-apple-system"/>
              </a:rPr>
              <a:t>Category alias: Name of jewelry category e.g. earring</a:t>
            </a:r>
          </a:p>
          <a:p>
            <a:pPr algn="l">
              <a:buFont typeface="+mj-lt"/>
              <a:buAutoNum type="arabicPeriod"/>
            </a:pPr>
            <a:endParaRPr lang="en-US" b="0" i="0" dirty="0">
              <a:effectLst/>
              <a:latin typeface="-apple-system"/>
            </a:endParaRPr>
          </a:p>
          <a:p>
            <a:pPr algn="l">
              <a:buFont typeface="+mj-lt"/>
              <a:buAutoNum type="arabicPeriod"/>
            </a:pPr>
            <a:r>
              <a:rPr lang="en-US" b="0" i="0" dirty="0">
                <a:effectLst/>
                <a:latin typeface="-apple-system"/>
              </a:rPr>
              <a:t>Brand ID: Identifier for jeweler brand</a:t>
            </a:r>
          </a:p>
          <a:p>
            <a:pPr algn="l"/>
            <a:endParaRPr lang="en-GB"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apple-system"/>
              <a:ea typeface="+mn-ea"/>
              <a:cs typeface="+mn-cs"/>
            </a:endParaRPr>
          </a:p>
        </p:txBody>
      </p:sp>
      <p:sp>
        <p:nvSpPr>
          <p:cNvPr id="2" name="GVCLASSIFICATIONHEADER2029830886">
            <a:extLst>
              <a:ext uri="{FF2B5EF4-FFF2-40B4-BE49-F238E27FC236}">
                <a16:creationId xmlns:a16="http://schemas.microsoft.com/office/drawing/2014/main" id="{0E9442E3-D337-B81F-DE30-AF16CA0919EE}"/>
              </a:ext>
            </a:extLst>
          </p:cNvPr>
          <p:cNvSpPr txBox="1"/>
          <p:nvPr/>
        </p:nvSpPr>
        <p:spPr>
          <a:xfrm>
            <a:off x="0" y="0"/>
            <a:ext cx="9144000" cy="369332"/>
          </a:xfrm>
          <a:prstGeom prst="rect">
            <a:avLst/>
          </a:prstGeom>
          <a:noFill/>
        </p:spPr>
        <p:txBody>
          <a:bodyPr vert="horz" wrap="square" rtlCol="0">
            <a:spAutoFit/>
          </a:bodyPr>
          <a:lstStyle/>
          <a:p>
            <a:endParaRPr lang="en-US"/>
          </a:p>
        </p:txBody>
      </p:sp>
    </p:spTree>
    <p:extLst>
      <p:ext uri="{BB962C8B-B14F-4D97-AF65-F5344CB8AC3E}">
        <p14:creationId xmlns:p14="http://schemas.microsoft.com/office/powerpoint/2010/main" val="1204614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80F8B7-04FF-2C66-C159-295C8813057E}"/>
              </a:ext>
            </a:extLst>
          </p:cNvPr>
          <p:cNvSpPr txBox="1"/>
          <p:nvPr/>
        </p:nvSpPr>
        <p:spPr>
          <a:xfrm>
            <a:off x="0" y="133350"/>
            <a:ext cx="9144000" cy="5324535"/>
          </a:xfrm>
          <a:prstGeom prst="rect">
            <a:avLst/>
          </a:prstGeom>
          <a:noFill/>
        </p:spPr>
        <p:txBody>
          <a:bodyPr wrap="square">
            <a:spAutoFit/>
          </a:bodyPr>
          <a:lstStyle/>
          <a:p>
            <a:pPr algn="ctr"/>
            <a:r>
              <a:rPr lang="en-GB" sz="2000" dirty="0">
                <a:solidFill>
                  <a:prstClr val="black"/>
                </a:solidFill>
                <a:latin typeface="-apple-system"/>
              </a:rPr>
              <a:t>DATA DICTIONARY CONT’</a:t>
            </a:r>
          </a:p>
          <a:p>
            <a:pPr algn="ctr"/>
            <a:endParaRPr lang="en-CA" sz="2000" dirty="0">
              <a:solidFill>
                <a:prstClr val="black"/>
              </a:solidFill>
              <a:latin typeface="-apple-system"/>
            </a:endParaRPr>
          </a:p>
          <a:p>
            <a:pPr marL="0" marR="0" lvl="0" indent="0" algn="l" defTabSz="914400" rtl="0" eaLnBrk="1" fontAlgn="auto" latinLnBrk="0" hangingPunct="1">
              <a:lnSpc>
                <a:spcPct val="100000"/>
              </a:lnSpc>
              <a:spcBef>
                <a:spcPts val="0"/>
              </a:spcBef>
              <a:spcAft>
                <a:spcPts val="0"/>
              </a:spcAft>
              <a:buClrTx/>
              <a:buSzTx/>
              <a:tabLst/>
              <a:defRPr/>
            </a:pPr>
            <a:r>
              <a:rPr kumimoji="0" lang="en-GB" b="0" i="0" u="none" strike="noStrike" kern="1200" cap="none" spc="0" normalizeH="0" baseline="0" noProof="0" dirty="0">
                <a:ln>
                  <a:noFill/>
                </a:ln>
                <a:solidFill>
                  <a:prstClr val="black"/>
                </a:solidFill>
                <a:effectLst/>
                <a:uLnTx/>
                <a:uFillTx/>
                <a:latin typeface="-apple-system"/>
                <a:ea typeface="+mn-ea"/>
                <a:cs typeface="+mn-cs"/>
              </a:rPr>
              <a:t>8. Price in USD: </a:t>
            </a:r>
            <a:r>
              <a:rPr kumimoji="0" lang="en-GB" b="0" i="0" u="none" strike="noStrike" kern="1200" cap="none" spc="0" normalizeH="0" baseline="0" noProof="0" dirty="0" err="1">
                <a:ln>
                  <a:noFill/>
                </a:ln>
                <a:solidFill>
                  <a:prstClr val="black"/>
                </a:solidFill>
                <a:effectLst/>
                <a:uLnTx/>
                <a:uFillTx/>
                <a:latin typeface="-apple-system"/>
                <a:ea typeface="+mn-ea"/>
                <a:cs typeface="+mn-cs"/>
              </a:rPr>
              <a:t>Jewelry</a:t>
            </a:r>
            <a:r>
              <a:rPr kumimoji="0" lang="en-GB" b="0" i="0" u="none" strike="noStrike" kern="1200" cap="none" spc="0" normalizeH="0" baseline="0" noProof="0" dirty="0">
                <a:ln>
                  <a:noFill/>
                </a:ln>
                <a:solidFill>
                  <a:prstClr val="black"/>
                </a:solidFill>
                <a:effectLst/>
                <a:uLnTx/>
                <a:uFillTx/>
                <a:latin typeface="-apple-system"/>
                <a:ea typeface="+mn-ea"/>
                <a:cs typeface="+mn-cs"/>
              </a:rPr>
              <a:t> price in US Dollars</a:t>
            </a:r>
          </a:p>
          <a:p>
            <a:pPr marL="0" marR="0" lvl="0" indent="0" algn="l" defTabSz="914400" rtl="0" eaLnBrk="1" fontAlgn="auto" latinLnBrk="0" hangingPunct="1">
              <a:lnSpc>
                <a:spcPct val="100000"/>
              </a:lnSpc>
              <a:spcBef>
                <a:spcPts val="0"/>
              </a:spcBef>
              <a:spcAft>
                <a:spcPts val="0"/>
              </a:spcAft>
              <a:buClrTx/>
              <a:buSzTx/>
              <a:tabLst/>
              <a:defRPr/>
            </a:pPr>
            <a:endParaRPr kumimoji="0" lang="en-GB" b="0" i="0" u="none" strike="noStrike" kern="1200" cap="none" spc="0" normalizeH="0" baseline="0" noProof="0" dirty="0">
              <a:ln>
                <a:noFill/>
              </a:ln>
              <a:solidFill>
                <a:prstClr val="black"/>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tabLst/>
              <a:defRPr/>
            </a:pPr>
            <a:r>
              <a:rPr kumimoji="0" lang="en-GB" b="0" i="0" u="none" strike="noStrike" kern="1200" cap="none" spc="0" normalizeH="0" baseline="0" noProof="0" dirty="0">
                <a:ln>
                  <a:noFill/>
                </a:ln>
                <a:solidFill>
                  <a:prstClr val="black"/>
                </a:solidFill>
                <a:effectLst/>
                <a:uLnTx/>
                <a:uFillTx/>
                <a:latin typeface="-apple-system"/>
                <a:ea typeface="+mn-ea"/>
                <a:cs typeface="+mn-cs"/>
              </a:rPr>
              <a:t>9. User ID: Identifier for user/customer</a:t>
            </a:r>
          </a:p>
          <a:p>
            <a:pPr marL="0" marR="0" lvl="0" indent="0" algn="l" defTabSz="914400" rtl="0" eaLnBrk="1" fontAlgn="auto" latinLnBrk="0" hangingPunct="1">
              <a:lnSpc>
                <a:spcPct val="100000"/>
              </a:lnSpc>
              <a:spcBef>
                <a:spcPts val="0"/>
              </a:spcBef>
              <a:spcAft>
                <a:spcPts val="0"/>
              </a:spcAft>
              <a:buClrTx/>
              <a:buSzTx/>
              <a:tabLst/>
              <a:defRPr/>
            </a:pPr>
            <a:endParaRPr kumimoji="0" lang="en-GB" b="0" i="0" u="none" strike="noStrike" kern="1200" cap="none" spc="0" normalizeH="0" baseline="0" noProof="0" dirty="0">
              <a:ln>
                <a:noFill/>
              </a:ln>
              <a:solidFill>
                <a:prstClr val="black"/>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tabLst/>
              <a:defRPr/>
            </a:pPr>
            <a:r>
              <a:rPr kumimoji="0" lang="en-GB" b="0" i="0" u="none" strike="noStrike" kern="1200" cap="none" spc="0" normalizeH="0" baseline="0" noProof="0" dirty="0">
                <a:ln>
                  <a:noFill/>
                </a:ln>
                <a:solidFill>
                  <a:prstClr val="black"/>
                </a:solidFill>
                <a:effectLst/>
                <a:uLnTx/>
                <a:uFillTx/>
                <a:latin typeface="-apple-system"/>
                <a:ea typeface="+mn-ea"/>
                <a:cs typeface="+mn-cs"/>
              </a:rPr>
              <a:t>10.Product gender (for male/female) (Target gender for </a:t>
            </a:r>
            <a:r>
              <a:rPr kumimoji="0" lang="en-GB" b="0" i="0" u="none" strike="noStrike" kern="1200" cap="none" spc="0" normalizeH="0" baseline="0" noProof="0" dirty="0" err="1">
                <a:ln>
                  <a:noFill/>
                </a:ln>
                <a:solidFill>
                  <a:prstClr val="black"/>
                </a:solidFill>
                <a:effectLst/>
                <a:uLnTx/>
                <a:uFillTx/>
                <a:latin typeface="-apple-system"/>
                <a:ea typeface="+mn-ea"/>
                <a:cs typeface="+mn-cs"/>
              </a:rPr>
              <a:t>jewelry</a:t>
            </a:r>
            <a:r>
              <a:rPr kumimoji="0" lang="en-GB" b="0" i="0" u="none" strike="noStrike" kern="1200" cap="none" spc="0" normalizeH="0" baseline="0" noProof="0" dirty="0">
                <a:ln>
                  <a:noFill/>
                </a:ln>
                <a:solidFill>
                  <a:prstClr val="black"/>
                </a:solidFill>
                <a:effectLst/>
                <a:uLnTx/>
                <a:uFillTx/>
                <a:latin typeface="-apple-system"/>
                <a:ea typeface="+mn-ea"/>
                <a:cs typeface="+mn-cs"/>
              </a:rPr>
              <a:t> piece)</a:t>
            </a:r>
          </a:p>
          <a:p>
            <a:pPr marL="0" marR="0" lvl="0" indent="0" algn="l" defTabSz="914400" rtl="0" eaLnBrk="1" fontAlgn="auto" latinLnBrk="0" hangingPunct="1">
              <a:lnSpc>
                <a:spcPct val="100000"/>
              </a:lnSpc>
              <a:spcBef>
                <a:spcPts val="0"/>
              </a:spcBef>
              <a:spcAft>
                <a:spcPts val="0"/>
              </a:spcAft>
              <a:buClrTx/>
              <a:buSzTx/>
              <a:tabLst/>
              <a:defRPr/>
            </a:pPr>
            <a:endParaRPr kumimoji="0" lang="en-GB" b="0" i="0" u="none" strike="noStrike" kern="1200" cap="none" spc="0" normalizeH="0" baseline="0" noProof="0" dirty="0">
              <a:ln>
                <a:noFill/>
              </a:ln>
              <a:solidFill>
                <a:prstClr val="black"/>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tabLst/>
              <a:defRPr/>
            </a:pPr>
            <a:r>
              <a:rPr kumimoji="0" lang="en-GB" b="0" i="0" u="none" strike="noStrike" kern="1200" cap="none" spc="0" normalizeH="0" baseline="0" noProof="0" dirty="0">
                <a:ln>
                  <a:noFill/>
                </a:ln>
                <a:solidFill>
                  <a:prstClr val="black"/>
                </a:solidFill>
                <a:effectLst/>
                <a:uLnTx/>
                <a:uFillTx/>
                <a:latin typeface="-apple-system"/>
                <a:ea typeface="+mn-ea"/>
                <a:cs typeface="+mn-cs"/>
              </a:rPr>
              <a:t>11. Main </a:t>
            </a:r>
            <a:r>
              <a:rPr kumimoji="0" lang="en-GB" b="0" i="0" u="none" strike="noStrike" kern="1200" cap="none" spc="0" normalizeH="0" baseline="0" noProof="0" dirty="0" err="1">
                <a:ln>
                  <a:noFill/>
                </a:ln>
                <a:solidFill>
                  <a:prstClr val="black"/>
                </a:solidFill>
                <a:effectLst/>
                <a:uLnTx/>
                <a:uFillTx/>
                <a:latin typeface="-apple-system"/>
                <a:ea typeface="+mn-ea"/>
                <a:cs typeface="+mn-cs"/>
              </a:rPr>
              <a:t>Color</a:t>
            </a:r>
            <a:r>
              <a:rPr kumimoji="0" lang="en-GB" b="0" i="0" u="none" strike="noStrike" kern="1200" cap="none" spc="0" normalizeH="0" baseline="0" noProof="0" dirty="0">
                <a:ln>
                  <a:noFill/>
                </a:ln>
                <a:solidFill>
                  <a:prstClr val="black"/>
                </a:solidFill>
                <a:effectLst/>
                <a:uLnTx/>
                <a:uFillTx/>
                <a:latin typeface="-apple-system"/>
                <a:ea typeface="+mn-ea"/>
                <a:cs typeface="+mn-cs"/>
              </a:rPr>
              <a:t>: Overall </a:t>
            </a:r>
            <a:r>
              <a:rPr kumimoji="0" lang="en-GB" b="0" i="0" u="none" strike="noStrike" kern="1200" cap="none" spc="0" normalizeH="0" baseline="0" noProof="0" dirty="0" err="1">
                <a:ln>
                  <a:noFill/>
                </a:ln>
                <a:solidFill>
                  <a:prstClr val="black"/>
                </a:solidFill>
                <a:effectLst/>
                <a:uLnTx/>
                <a:uFillTx/>
                <a:latin typeface="-apple-system"/>
                <a:ea typeface="+mn-ea"/>
                <a:cs typeface="+mn-cs"/>
              </a:rPr>
              <a:t>color</a:t>
            </a:r>
            <a:r>
              <a:rPr kumimoji="0" lang="en-GB" b="0" i="0" u="none" strike="noStrike" kern="1200" cap="none" spc="0" normalizeH="0" baseline="0" noProof="0" dirty="0">
                <a:ln>
                  <a:noFill/>
                </a:ln>
                <a:solidFill>
                  <a:prstClr val="black"/>
                </a:solidFill>
                <a:effectLst/>
                <a:uLnTx/>
                <a:uFillTx/>
                <a:latin typeface="-apple-system"/>
                <a:ea typeface="+mn-ea"/>
                <a:cs typeface="+mn-cs"/>
              </a:rPr>
              <a:t> of </a:t>
            </a:r>
            <a:r>
              <a:rPr kumimoji="0" lang="en-GB" b="0" i="0" u="none" strike="noStrike" kern="1200" cap="none" spc="0" normalizeH="0" baseline="0" noProof="0" dirty="0" err="1">
                <a:ln>
                  <a:noFill/>
                </a:ln>
                <a:solidFill>
                  <a:prstClr val="black"/>
                </a:solidFill>
                <a:effectLst/>
                <a:uLnTx/>
                <a:uFillTx/>
                <a:latin typeface="-apple-system"/>
                <a:ea typeface="+mn-ea"/>
                <a:cs typeface="+mn-cs"/>
              </a:rPr>
              <a:t>jewelry</a:t>
            </a:r>
            <a:r>
              <a:rPr kumimoji="0" lang="en-GB" b="0" i="0" u="none" strike="noStrike" kern="1200" cap="none" spc="0" normalizeH="0" baseline="0" noProof="0" dirty="0">
                <a:ln>
                  <a:noFill/>
                </a:ln>
                <a:solidFill>
                  <a:prstClr val="black"/>
                </a:solidFill>
                <a:effectLst/>
                <a:uLnTx/>
                <a:uFillTx/>
                <a:latin typeface="-apple-system"/>
                <a:ea typeface="+mn-ea"/>
                <a:cs typeface="+mn-cs"/>
              </a:rPr>
              <a:t> piece</a:t>
            </a:r>
          </a:p>
          <a:p>
            <a:pPr marL="0" marR="0" lvl="0" indent="0" algn="l" defTabSz="914400" rtl="0" eaLnBrk="1" fontAlgn="auto" latinLnBrk="0" hangingPunct="1">
              <a:lnSpc>
                <a:spcPct val="100000"/>
              </a:lnSpc>
              <a:spcBef>
                <a:spcPts val="0"/>
              </a:spcBef>
              <a:spcAft>
                <a:spcPts val="0"/>
              </a:spcAft>
              <a:buClrTx/>
              <a:buSzTx/>
              <a:tabLst/>
              <a:defRPr/>
            </a:pPr>
            <a:endParaRPr kumimoji="0" lang="en-GB" b="0" i="0" u="none" strike="noStrike" kern="1200" cap="none" spc="0" normalizeH="0" baseline="0" noProof="0" dirty="0">
              <a:ln>
                <a:noFill/>
              </a:ln>
              <a:solidFill>
                <a:prstClr val="black"/>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tabLst/>
              <a:defRPr/>
            </a:pPr>
            <a:r>
              <a:rPr kumimoji="0" lang="en-GB" b="0" i="0" u="none" strike="noStrike" kern="1200" cap="none" spc="0" normalizeH="0" baseline="0" noProof="0" dirty="0">
                <a:ln>
                  <a:noFill/>
                </a:ln>
                <a:solidFill>
                  <a:prstClr val="black"/>
                </a:solidFill>
                <a:effectLst/>
                <a:uLnTx/>
                <a:uFillTx/>
                <a:latin typeface="-apple-system"/>
                <a:ea typeface="+mn-ea"/>
                <a:cs typeface="+mn-cs"/>
              </a:rPr>
              <a:t>12.Main metal: Main metal used for mounting</a:t>
            </a:r>
          </a:p>
          <a:p>
            <a:pPr marL="0" marR="0" lvl="0" indent="0" algn="l" defTabSz="914400" rtl="0" eaLnBrk="1" fontAlgn="auto" latinLnBrk="0" hangingPunct="1">
              <a:lnSpc>
                <a:spcPct val="100000"/>
              </a:lnSpc>
              <a:spcBef>
                <a:spcPts val="0"/>
              </a:spcBef>
              <a:spcAft>
                <a:spcPts val="0"/>
              </a:spcAft>
              <a:buClrTx/>
              <a:buSzTx/>
              <a:tabLst/>
              <a:defRPr/>
            </a:pPr>
            <a:endParaRPr kumimoji="0" lang="en-GB" b="0" i="0" u="none" strike="noStrike" kern="1200" cap="none" spc="0" normalizeH="0" baseline="0" noProof="0" dirty="0">
              <a:ln>
                <a:noFill/>
              </a:ln>
              <a:solidFill>
                <a:prstClr val="black"/>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tabLst/>
              <a:defRPr/>
            </a:pPr>
            <a:r>
              <a:rPr kumimoji="0" lang="en-GB" b="0" i="0" u="none" strike="noStrike" kern="1200" cap="none" spc="0" normalizeH="0" baseline="0" noProof="0" dirty="0">
                <a:ln>
                  <a:noFill/>
                </a:ln>
                <a:solidFill>
                  <a:prstClr val="black"/>
                </a:solidFill>
                <a:effectLst/>
                <a:uLnTx/>
                <a:uFillTx/>
                <a:latin typeface="-apple-system"/>
                <a:ea typeface="+mn-ea"/>
                <a:cs typeface="+mn-cs"/>
              </a:rPr>
              <a:t>13. Main gem: Main gem mounted on </a:t>
            </a:r>
            <a:r>
              <a:rPr kumimoji="0" lang="en-GB" b="0" i="0" u="none" strike="noStrike" kern="1200" cap="none" spc="0" normalizeH="0" baseline="0" noProof="0" dirty="0" err="1">
                <a:ln>
                  <a:noFill/>
                </a:ln>
                <a:solidFill>
                  <a:prstClr val="black"/>
                </a:solidFill>
                <a:effectLst/>
                <a:uLnTx/>
                <a:uFillTx/>
                <a:latin typeface="-apple-system"/>
                <a:ea typeface="+mn-ea"/>
                <a:cs typeface="+mn-cs"/>
              </a:rPr>
              <a:t>jewelry</a:t>
            </a:r>
            <a:r>
              <a:rPr kumimoji="0" lang="en-GB" b="0" i="0" u="none" strike="noStrike" kern="1200" cap="none" spc="0" normalizeH="0" baseline="0" noProof="0" dirty="0">
                <a:ln>
                  <a:noFill/>
                </a:ln>
                <a:solidFill>
                  <a:prstClr val="black"/>
                </a:solidFill>
                <a:effectLst/>
                <a:uLnTx/>
                <a:uFillTx/>
                <a:latin typeface="-apple-system"/>
                <a:ea typeface="+mn-ea"/>
                <a:cs typeface="+mn-cs"/>
              </a:rPr>
              <a:t> piece</a:t>
            </a:r>
          </a:p>
          <a:p>
            <a:pPr marL="0" marR="0" lvl="0" indent="0" algn="l" defTabSz="914400" rtl="0" eaLnBrk="1" fontAlgn="auto" latinLnBrk="0" hangingPunct="1">
              <a:lnSpc>
                <a:spcPct val="100000"/>
              </a:lnSpc>
              <a:spcBef>
                <a:spcPts val="0"/>
              </a:spcBef>
              <a:spcAft>
                <a:spcPts val="0"/>
              </a:spcAft>
              <a:buClrTx/>
              <a:buSzTx/>
              <a:tabLst/>
              <a:defRPr/>
            </a:pPr>
            <a:endParaRPr kumimoji="0" lang="en-GB" b="0" i="0" u="none" strike="noStrike" kern="1200" cap="none" spc="0" normalizeH="0" baseline="0" noProof="0" dirty="0">
              <a:ln>
                <a:noFill/>
              </a:ln>
              <a:solidFill>
                <a:prstClr val="black"/>
              </a:solidFill>
              <a:effectLst/>
              <a:uLnTx/>
              <a:uFillTx/>
              <a:latin typeface="-apple-system"/>
              <a:ea typeface="+mn-ea"/>
              <a:cs typeface="+mn-cs"/>
            </a:endParaRPr>
          </a:p>
          <a:p>
            <a:endParaRPr lang="en-CA" dirty="0">
              <a:solidFill>
                <a:prstClr val="black"/>
              </a:solidFill>
              <a:latin typeface="-apple-system"/>
            </a:endParaRPr>
          </a:p>
          <a:p>
            <a:pPr marL="0" marR="0" lvl="0" indent="0" algn="l" defTabSz="914400" rtl="0" eaLnBrk="1" fontAlgn="auto" latinLnBrk="0" hangingPunct="1">
              <a:lnSpc>
                <a:spcPct val="100000"/>
              </a:lnSpc>
              <a:spcBef>
                <a:spcPts val="0"/>
              </a:spcBef>
              <a:spcAft>
                <a:spcPts val="0"/>
              </a:spcAft>
              <a:buClrTx/>
              <a:buSzTx/>
              <a:tabLst/>
              <a:defRPr/>
            </a:pPr>
            <a:endParaRPr kumimoji="0" lang="en-GB" sz="1200" b="0" i="0" u="none" strike="noStrike" kern="1200" cap="none" spc="0" normalizeH="0" baseline="0" noProof="0" dirty="0">
              <a:ln>
                <a:noFill/>
              </a:ln>
              <a:solidFill>
                <a:prstClr val="black"/>
              </a:solidFill>
              <a:effectLst/>
              <a:uLnTx/>
              <a:uFillTx/>
              <a:latin typeface="-apple-system"/>
              <a:ea typeface="+mn-ea"/>
              <a:cs typeface="+mn-cs"/>
            </a:endParaRPr>
          </a:p>
          <a:p>
            <a:endParaRPr lang="en-CA" dirty="0">
              <a:solidFill>
                <a:prstClr val="black"/>
              </a:solidFill>
              <a:latin typeface="-apple-system"/>
            </a:endParaRPr>
          </a:p>
          <a:p>
            <a:pPr marL="285750" indent="-285750">
              <a:buFont typeface="Wingdings" panose="05000000000000000000" pitchFamily="2" charset="2"/>
              <a:buChar char="Ø"/>
            </a:pPr>
            <a:endParaRPr lang="en-CA" dirty="0">
              <a:solidFill>
                <a:prstClr val="black"/>
              </a:solidFill>
              <a:latin typeface="-apple-system"/>
            </a:endParaRPr>
          </a:p>
          <a:p>
            <a:pPr marL="285750" indent="-285750">
              <a:buFont typeface="Wingdings" panose="05000000000000000000" pitchFamily="2" charset="2"/>
              <a:buChar char="Ø"/>
            </a:pPr>
            <a:endParaRPr lang="en-GB" dirty="0">
              <a:solidFill>
                <a:prstClr val="black"/>
              </a:solidFill>
              <a:latin typeface="-apple-system"/>
            </a:endParaRPr>
          </a:p>
        </p:txBody>
      </p:sp>
      <p:sp>
        <p:nvSpPr>
          <p:cNvPr id="2" name="GVCLASSIFICATIONHEADER1678458995">
            <a:extLst>
              <a:ext uri="{FF2B5EF4-FFF2-40B4-BE49-F238E27FC236}">
                <a16:creationId xmlns:a16="http://schemas.microsoft.com/office/drawing/2014/main" id="{66C9AAB4-6058-E45B-B38D-B57104B518FB}"/>
              </a:ext>
            </a:extLst>
          </p:cNvPr>
          <p:cNvSpPr txBox="1"/>
          <p:nvPr/>
        </p:nvSpPr>
        <p:spPr>
          <a:xfrm>
            <a:off x="0" y="0"/>
            <a:ext cx="9144000" cy="369332"/>
          </a:xfrm>
          <a:prstGeom prst="rect">
            <a:avLst/>
          </a:prstGeom>
          <a:noFill/>
        </p:spPr>
        <p:txBody>
          <a:bodyPr vert="horz" wrap="square" rtlCol="0">
            <a:spAutoFit/>
          </a:bodyPr>
          <a:lstStyle/>
          <a:p>
            <a:endParaRPr lang="en-US"/>
          </a:p>
        </p:txBody>
      </p:sp>
    </p:spTree>
    <p:extLst>
      <p:ext uri="{BB962C8B-B14F-4D97-AF65-F5344CB8AC3E}">
        <p14:creationId xmlns:p14="http://schemas.microsoft.com/office/powerpoint/2010/main" val="4130279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57150"/>
            <a:ext cx="8915400" cy="1367041"/>
          </a:xfrm>
          <a:prstGeom prst="rect">
            <a:avLst/>
          </a:prstGeom>
        </p:spPr>
        <p:txBody>
          <a:bodyPr vert="horz" wrap="square" lIns="0" tIns="12700" rIns="0" bIns="0" rtlCol="0">
            <a:spAutoFit/>
          </a:bodyPr>
          <a:lstStyle/>
          <a:p>
            <a:pPr marL="12700">
              <a:lnSpc>
                <a:spcPct val="100000"/>
              </a:lnSpc>
              <a:spcBef>
                <a:spcPts val="100"/>
              </a:spcBef>
            </a:pPr>
            <a:r>
              <a:rPr lang="en-CA" sz="2200" spc="-45" dirty="0">
                <a:solidFill>
                  <a:srgbClr val="424242"/>
                </a:solidFill>
              </a:rPr>
              <a:t>5. </a:t>
            </a:r>
            <a:r>
              <a:rPr sz="2200" spc="-45" dirty="0">
                <a:solidFill>
                  <a:srgbClr val="424242"/>
                </a:solidFill>
              </a:rPr>
              <a:t>E</a:t>
            </a:r>
            <a:r>
              <a:rPr lang="en-CA" sz="2200" spc="-45" dirty="0">
                <a:solidFill>
                  <a:srgbClr val="424242"/>
                </a:solidFill>
              </a:rPr>
              <a:t>XPLORATORY DATA ANALYSIS</a:t>
            </a:r>
            <a:r>
              <a:rPr sz="2200" spc="-70" dirty="0">
                <a:solidFill>
                  <a:srgbClr val="424242"/>
                </a:solidFill>
              </a:rPr>
              <a:t> </a:t>
            </a:r>
            <a:br>
              <a:rPr lang="en-US" sz="2200" spc="220" dirty="0">
                <a:solidFill>
                  <a:srgbClr val="424242"/>
                </a:solidFill>
              </a:rPr>
            </a:br>
            <a:r>
              <a:rPr lang="en-US" sz="2200" spc="220" dirty="0">
                <a:solidFill>
                  <a:srgbClr val="424242"/>
                </a:solidFill>
              </a:rPr>
              <a:t>    Univariate :</a:t>
            </a:r>
            <a:r>
              <a:rPr sz="2200" spc="220" dirty="0">
                <a:solidFill>
                  <a:srgbClr val="424242"/>
                </a:solidFill>
              </a:rPr>
              <a:t> </a:t>
            </a:r>
            <a:r>
              <a:rPr lang="en-US" sz="2200" spc="-25" dirty="0" err="1">
                <a:solidFill>
                  <a:srgbClr val="424242"/>
                </a:solidFill>
              </a:rPr>
              <a:t>Target_Gender</a:t>
            </a:r>
            <a:br>
              <a:rPr lang="en-US" sz="2200" spc="-25" dirty="0">
                <a:solidFill>
                  <a:srgbClr val="424242"/>
                </a:solidFill>
              </a:rPr>
            </a:br>
            <a:r>
              <a:rPr lang="en-US" sz="2200" spc="-25" dirty="0">
                <a:solidFill>
                  <a:srgbClr val="424242"/>
                </a:solidFill>
              </a:rPr>
              <a:t>                                                                                       </a:t>
            </a:r>
            <a:br>
              <a:rPr lang="en-US" sz="2200" spc="-25" dirty="0">
                <a:solidFill>
                  <a:srgbClr val="424242"/>
                </a:solidFill>
              </a:rPr>
            </a:br>
            <a:r>
              <a:rPr lang="en-US" sz="2200" spc="-25" dirty="0">
                <a:solidFill>
                  <a:srgbClr val="424242"/>
                </a:solidFill>
              </a:rPr>
              <a:t>							</a:t>
            </a:r>
            <a:endParaRPr sz="2200" dirty="0"/>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35" dirty="0"/>
              <a:t>9</a:t>
            </a:fld>
            <a:endParaRPr spc="35" dirty="0"/>
          </a:p>
        </p:txBody>
      </p:sp>
      <p:sp>
        <p:nvSpPr>
          <p:cNvPr id="4" name="TextBox 3">
            <a:extLst>
              <a:ext uri="{FF2B5EF4-FFF2-40B4-BE49-F238E27FC236}">
                <a16:creationId xmlns:a16="http://schemas.microsoft.com/office/drawing/2014/main" id="{F074FDB2-A4DC-FBD2-8022-624BFA2EAFB1}"/>
              </a:ext>
            </a:extLst>
          </p:cNvPr>
          <p:cNvSpPr txBox="1"/>
          <p:nvPr/>
        </p:nvSpPr>
        <p:spPr>
          <a:xfrm>
            <a:off x="76200" y="1047751"/>
            <a:ext cx="4495800" cy="1668790"/>
          </a:xfrm>
          <a:prstGeom prst="rect">
            <a:avLst/>
          </a:prstGeom>
          <a:noFill/>
        </p:spPr>
        <p:txBody>
          <a:bodyPr wrap="square">
            <a:spAutoFit/>
          </a:bodyPr>
          <a:lstStyle/>
          <a:p>
            <a:r>
              <a:rPr lang="en-CA" sz="2200" b="1" kern="0" spc="-45" dirty="0">
                <a:solidFill>
                  <a:srgbClr val="424242"/>
                </a:solidFill>
                <a:latin typeface="Arial"/>
                <a:ea typeface="+mj-ea"/>
                <a:cs typeface="Arial"/>
              </a:rPr>
              <a:t>Observations</a:t>
            </a: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t>The Female gender significantly outperform the male gender meaning the female bought more of the Jewelry than the male.</a:t>
            </a:r>
            <a:endParaRPr lang="en-CA" b="1" dirty="0">
              <a:effectLst/>
              <a:latin typeface="Times New Roman" panose="02020603050405020304" pitchFamily="18" charset="0"/>
              <a:ea typeface="Times New Roman" panose="02020603050405020304" pitchFamily="18" charset="0"/>
            </a:endParaRPr>
          </a:p>
          <a:p>
            <a:pPr marL="342900" indent="-342900">
              <a:buAutoNum type="arabicPeriod"/>
            </a:pPr>
            <a:endParaRPr lang="en-CA" sz="1600" b="1" kern="0" spc="-45" dirty="0">
              <a:solidFill>
                <a:srgbClr val="424242"/>
              </a:solidFill>
              <a:latin typeface="Arial"/>
              <a:ea typeface="+mj-ea"/>
              <a:cs typeface="Arial"/>
            </a:endParaRPr>
          </a:p>
        </p:txBody>
      </p:sp>
      <p:pic>
        <p:nvPicPr>
          <p:cNvPr id="3" name="Picture 2">
            <a:extLst>
              <a:ext uri="{FF2B5EF4-FFF2-40B4-BE49-F238E27FC236}">
                <a16:creationId xmlns:a16="http://schemas.microsoft.com/office/drawing/2014/main" id="{3CBD3557-BCC3-AD61-2231-30C28320DD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276350"/>
            <a:ext cx="3733800" cy="2667000"/>
          </a:xfrm>
          <a:prstGeom prst="rect">
            <a:avLst/>
          </a:prstGeom>
          <a:noFill/>
          <a:ln>
            <a:noFill/>
          </a:ln>
        </p:spPr>
      </p:pic>
      <p:sp>
        <p:nvSpPr>
          <p:cNvPr id="5" name="GVCLASSIFICATIONHEADER1678458995">
            <a:extLst>
              <a:ext uri="{FF2B5EF4-FFF2-40B4-BE49-F238E27FC236}">
                <a16:creationId xmlns:a16="http://schemas.microsoft.com/office/drawing/2014/main" id="{C7D3B1EC-E2CA-C86B-B14C-A44E5F7A77D8}"/>
              </a:ext>
            </a:extLst>
          </p:cNvPr>
          <p:cNvSpPr txBox="1"/>
          <p:nvPr/>
        </p:nvSpPr>
        <p:spPr>
          <a:xfrm>
            <a:off x="0" y="0"/>
            <a:ext cx="9144000" cy="369332"/>
          </a:xfrm>
          <a:prstGeom prst="rect">
            <a:avLst/>
          </a:prstGeom>
          <a:noFill/>
        </p:spPr>
        <p:txBody>
          <a:bodyPr vert="horz" wrap="square" rtlCol="0">
            <a:spAutoFit/>
          </a:bodyPr>
          <a:lstStyle/>
          <a:p>
            <a:endParaRPr lang="en-US"/>
          </a:p>
        </p:txBody>
      </p:sp>
      <p:pic>
        <p:nvPicPr>
          <p:cNvPr id="8" name="Picture 7" descr="A blue rectangle with orange and white squares&#10;&#10;AI-generated content may be incorrect.">
            <a:extLst>
              <a:ext uri="{FF2B5EF4-FFF2-40B4-BE49-F238E27FC236}">
                <a16:creationId xmlns:a16="http://schemas.microsoft.com/office/drawing/2014/main" id="{C1BE03A4-2D0C-2E1C-DF94-C2EDBB8061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9600" y="742950"/>
            <a:ext cx="4724400" cy="440055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GVDATA" val="ew0KICAiZG9jSUQiOiAiOWQ2NWNlMTYtNWE1Ny00MGIxLTliOGYtZmUxMzc2NGYwMmIwIg0KfQ=="/>
  <p:tag name="GVDATA0" val="(en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3253</TotalTime>
  <Words>1466</Words>
  <Application>Microsoft Office PowerPoint</Application>
  <PresentationFormat>On-screen Show (16:9)</PresentationFormat>
  <Paragraphs>263</Paragraphs>
  <Slides>26</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vt:i4>
      </vt:variant>
    </vt:vector>
  </HeadingPairs>
  <TitlesOfParts>
    <vt:vector size="40" baseType="lpstr">
      <vt:lpstr>-apple-system</vt:lpstr>
      <vt:lpstr>Arial</vt:lpstr>
      <vt:lpstr>Arial Black</vt:lpstr>
      <vt:lpstr>Arial Unicode MS</vt:lpstr>
      <vt:lpstr>Calibri</vt:lpstr>
      <vt:lpstr>Sagona Book</vt:lpstr>
      <vt:lpstr>Segoe UI</vt:lpstr>
      <vt:lpstr>Symbol</vt:lpstr>
      <vt:lpstr>Tahoma</vt:lpstr>
      <vt:lpstr>Times New Roman</vt:lpstr>
      <vt:lpstr>var(--jp-cell-prompt-font-family)</vt:lpstr>
      <vt:lpstr>var(--jp-content-font-family)</vt:lpstr>
      <vt:lpstr>Wingdings</vt:lpstr>
      <vt:lpstr>Office Theme</vt:lpstr>
      <vt:lpstr>JEWELRY PRICE OPTIMIZATION WITH MACHINE LEARNING</vt:lpstr>
      <vt:lpstr>PowerPoint Presentation</vt:lpstr>
      <vt:lpstr>1. Project overview Gemineye, a leading luxury jewelry retailer, is renowned for its craftsmanship, innovation, and commitment to exceptional customer service. With a global presence, the company caters to a diverse clientele by offering bespoke jewelry and online customization. However, despite leveraging technology for customer experience, its pricing strategies remain manually adjusted, leading to inefficiencies in capturing optimal revenue. 2. Key Pricing Challenges Gemineye faces several issues in setting optimal prices for its jewelry products: 1️⃣ Overpricing Risks Losing Price-Sensitive Customers While exclusivity and luxury branding justify premium pricing, customers may shift to competitors if the perceived value does not align with the price. Solution: AI-driven price segmentation to tailor pricing for high-end customers vs. mid-tier buyers. 2️⃣ Underpricing Reduces Profit Margins Some jewelry items are priced too low, failing to reflect their demand or customization complexity. Solution: Demand elasticity analysis to determine price points that maximize profit without losing customers.      </vt:lpstr>
      <vt:lpstr>Gemineye currently uses manual pricing adjustments,  leading to inefficiencies such as:  1.Inconsistent pricing strategies across regions and product lines.  2. Lack of a data-driven approach to demand elasticity.  3.Slow responses to competitive market changes. </vt:lpstr>
      <vt:lpstr>PowerPoint Presentation</vt:lpstr>
      <vt:lpstr>PowerPoint Presentation</vt:lpstr>
      <vt:lpstr>PowerPoint Presentation</vt:lpstr>
      <vt:lpstr>PowerPoint Presentation</vt:lpstr>
      <vt:lpstr>5. EXPLORATORY DATA ANALYSIS      Univariate : Target_Gender                                                                                                </vt:lpstr>
      <vt:lpstr>Exploratory Data Analysis – Price_USD</vt:lpstr>
      <vt:lpstr>Exploratory Data Analysis –Jewelry Categories by Gender</vt:lpstr>
      <vt:lpstr>Exploratory Data Analysis – Jewelry categories by Main Metal</vt:lpstr>
      <vt:lpstr>Exploratory Data Analysis- Jewelry categories</vt:lpstr>
      <vt:lpstr>Exploratory Data Analysis – </vt:lpstr>
      <vt:lpstr>Exploratory Data Analysis – </vt:lpstr>
      <vt:lpstr>Exploratory Data Analysis –Heatmap-Correlation matrix</vt:lpstr>
      <vt:lpstr>Exploratory Data Analysis –Multiariate analysis</vt:lpstr>
      <vt:lpstr>PowerPoint Presentation</vt:lpstr>
      <vt:lpstr>PowerPoint Presentation</vt:lpstr>
      <vt:lpstr>PowerPoint Presentation</vt:lpstr>
      <vt:lpstr>STEPS FOR MACHINE LEARNING</vt:lpstr>
      <vt:lpstr>MODEL EVALUATION SUMMARY</vt:lpstr>
      <vt:lpstr>7. OVERALL INTERPRETATION</vt:lpstr>
      <vt:lpstr>8. KEY INSIGHT </vt:lpstr>
      <vt:lpstr>1. Platinum which is a high-end product have little or no transaction, therefore, the need for market push for premium buyers.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Case Study</dc:title>
  <dc:creator>Kehinde O. Olaobaju</dc:creator>
  <cp:lastModifiedBy>Omatseye J. Onuwaje</cp:lastModifiedBy>
  <cp:revision>96</cp:revision>
  <dcterms:created xsi:type="dcterms:W3CDTF">2021-03-25T10:36:05Z</dcterms:created>
  <dcterms:modified xsi:type="dcterms:W3CDTF">2025-02-14T09:10:22Z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2021-03-25T00:00:00Z</vt:filetime>
  </property>
  <property fmtid="{D5CDD505-2E9C-101B-9397-08002B2CF9AE}" pid="4" name="GVData">
    <vt:lpwstr>ew0KICAidGFnc2V0X2UxNjQwOWE3XzE3MDBfNDE1M185MDkwXzM5NTViYzJmMGFlOF9jbGFzc2lmaWNhdGlvbiI6ICJPcGVuIiwNCiAgImRvY0lEIjogIjlkNjVjZTE2LTVhNTctNDBiMS05YjhmLWZlMTM3NjRmMDJiMCIsDQogICJPUyI6ICJXaW5kb3dzIiwNCiAg</vt:lpwstr>
  </property>
  <property fmtid="{D5CDD505-2E9C-101B-9397-08002B2CF9AE}" pid="5" name="GVData0">
    <vt:lpwstr>Ik9wdGlvbnMiOiAie1x1MDAyMlBhZ2VMYXlvdXRDb25maWd1cmF0aW9uXHUwMDIyOntcdTAwMjJBbHdheXNTaG93UG9wdXBcdTAwMjI6ZmFsc2UsXHUwMDIySGFzQWx3YXlzU2hvd1BvcHVwXHUwMDIyOnRydWUsXHUwMDIyT3B0aW9uc1x1MDAyMjowLFx1MDAyMlRy</vt:lpwstr>
  </property>
  <property fmtid="{D5CDD505-2E9C-101B-9397-08002B2CF9AE}" pid="6" name="ClassificationTagSetId">
    <vt:lpwstr>e16409a7-1700-4153-9090-3955bc2f0ae8</vt:lpwstr>
  </property>
  <property fmtid="{D5CDD505-2E9C-101B-9397-08002B2CF9AE}" pid="7" name="Classification">
    <vt:lpwstr>Open</vt:lpwstr>
  </property>
  <property fmtid="{D5CDD505-2E9C-101B-9397-08002B2CF9AE}" pid="8" name="ComplianceTagSetId">
    <vt:lpwstr>f14fc1f1-8950-40d5-8a29-45909da947d6</vt:lpwstr>
  </property>
  <property fmtid="{D5CDD505-2E9C-101B-9397-08002B2CF9AE}" pid="9" name="FileId">
    <vt:lpwstr>9d65ce16-5a57-40b1-9b8f-fe13764f02b0</vt:lpwstr>
  </property>
  <property fmtid="{D5CDD505-2E9C-101B-9397-08002B2CF9AE}" pid="10" name="UserId">
    <vt:lpwstr>LOCAL SERVICE</vt:lpwstr>
  </property>
  <property fmtid="{D5CDD505-2E9C-101B-9397-08002B2CF9AE}" pid="11" name="TagDateTime">
    <vt:lpwstr>2025-02-14T09:10:21Z</vt:lpwstr>
  </property>
  <property fmtid="{D5CDD505-2E9C-101B-9397-08002B2CF9AE}" pid="12" name="GVData1">
    <vt:lpwstr>aWdnZXJQYWdlc051bWJlclx1MDAyMjoxfSxcdTAwMjJBcHBseUZyb21QYWdlXHUwMDIyOjAsXHUwMDIyQXBwbHlUb1BhZ2VcdTAwMjI6MCxcdTAwMjJIZWFkZXJFbmFibGVkXHUwMDIyOnRydWUsXHUwMDIySGVhZGVyXHUwMDIyOlx1MDAyMlx1MDAyMixcdTAwMjJI</vt:lpwstr>
  </property>
  <property fmtid="{D5CDD505-2E9C-101B-9397-08002B2CF9AE}" pid="13" name="GVData2">
    <vt:lpwstr>ZWFkZXJzXHUwMDIyOltcdTAwMjJcdTAwMjJdLFx1MDAyMkhlYWRlclR5cGVcdTAwMjI6MSxcdTAwMjJIZWFkZXJUeXBlc0FsbG93ZWRcdTAwMjI6WzJdLFx1MDAyMkhlYWRlclVwZGF0ZVR5cGVcdTAwMjI6MCxcdTAwMjJGb290ZXJFbmFibGVkXHUwMDIyOmZhbHNl</vt:lpwstr>
  </property>
  <property fmtid="{D5CDD505-2E9C-101B-9397-08002B2CF9AE}" pid="14" name="GVData3">
    <vt:lpwstr>LFx1MDAyMkZvb3Rlclx1MDAyMjpcdTAwMjJcdTAwMjIsXHUwMDIyRm9vdGVyc1x1MDAyMjpbXHUwMDIyXHUwMDIyXSxcdTAwMjJGb290ZXJUeXBlXHUwMDIyOjIsXHUwMDIyRm9vdGVyVHlwZXNBbGxvd2VkXHUwMDIyOlsyXSxcdTAwMjJGb290ZXJVcGRhdGVUeXBl</vt:lpwstr>
  </property>
  <property fmtid="{D5CDD505-2E9C-101B-9397-08002B2CF9AE}" pid="15" name="GVData4">
    <vt:lpwstr>XHUwMDIyOjAsXHUwMDIyV2F0ZXJtYXJrXHUwMDIyOm51bGwsXHUwMDIyV2F0ZXJtYXJrRW5hYmxlZFx1MDAyMjpmYWxzZSxcdTAwMjJTaG91bGRXcml0ZVdhdGVybWFya1x1MDAyMjpmYWxzZSxcdTAwMjJXYXRlcm1hcmtVcGRhdGVUeXBlXHUwMDIyOjAsXHUwMDIy</vt:lpwstr>
  </property>
  <property fmtid="{D5CDD505-2E9C-101B-9397-08002B2CF9AE}" pid="16" name="GVData5">
    <vt:lpwstr>UG93ZXJwb2ludFRpdGxlXHUwMDIyOlx1MDAyMlx1MDAyMixcdTAwMjJQb3dlcnBvaW50U3ViaXRsZVx1MDAyMjpcdTAwMjJcdTAwMjJ9IiwNCiAgIlN0YXRlIjogIntcdTAwMjJGaXJzdFBhZ2VEaWZmZXJlbnRcdTAwMjI6ZmFsc2UsXHUwMDIyRGlmZmVyZW50T2Rk</vt:lpwstr>
  </property>
  <property fmtid="{D5CDD505-2E9C-101B-9397-08002B2CF9AE}" pid="17" name="GVData6">
    <vt:lpwstr>QW5kRXZlblBhZ2VzXHUwMDIyOmZhbHNlLFx1MDAyMlBhZ2VDb3VudFx1MDAyMjoyNixcdTAwMjJIZWFkZXJNZXRhZGF0YVx1MDAyMjpcdTAwMjJcdTAwMjIsXHUwMDIyVGhpcmRQYXJ0eUhlYWRlck1ldGFkYXRhXHUwMDIyOlx1MDAyMlx1MDAyMixcdTAwMjJHVkhl</vt:lpwstr>
  </property>
  <property fmtid="{D5CDD505-2E9C-101B-9397-08002B2CF9AE}" pid="18" name="GVData7">
    <vt:lpwstr>YWRlckV4aXN0c1x1MDAyMjpmYWxzZSxcdTAwMjJOb25HVkhlYWRlckV4aXN0c1x1MDAyMjpmYWxzZSxcdTAwMjJDb3JuZXJIZWFkZXJFeGlzdHNcdTAwMjI6ZmFsc2UsXHUwMDIyTm9uR1ZIZWFkZXJTaGFwZUV4aXN0c1x1MDAyMjpmYWxzZSxcdTAwMjJUaGlyZFBh</vt:lpwstr>
  </property>
  <property fmtid="{D5CDD505-2E9C-101B-9397-08002B2CF9AE}" pid="19" name="GVData8">
    <vt:lpwstr>cnR5SGVhZGVyc1x1MDAyMjpbXSxcdTAwMjJGb290ZXJNZXRhZGF0YVx1MDAyMjpcdTAwMjJcdTAwMjIsXHUwMDIyVGhpcmRQYXJ0eUZvb3Rlck1ldGFkYXRhXHUwMDIyOlx1MDAyMlx1MDAyMixcdTAwMjJHVkZvb3RlckV4aXN0c1x1MDAyMjpmYWxzZSxcdTAwMjJO</vt:lpwstr>
  </property>
  <property fmtid="{D5CDD505-2E9C-101B-9397-08002B2CF9AE}" pid="20" name="GVData9">
    <vt:lpwstr>b25HVkZvb3RlckV4aXN0c1x1MDAyMjpmYWxzZSxcdTAwMjJDb3JuZXJGb290ZXJFeGlzdHNcdTAwMjI6ZmFsc2UsXHUwMDIyTm9uR1ZGb290ZXJTaGFwZUV4aXN0c1x1MDAyMjpmYWxzZSxcdTAwMjJUaGlyZFBhcnR5Rm9vdGVyc1x1MDAyMjpbXSxcdTAwMjJXYXRl</vt:lpwstr>
  </property>
  <property fmtid="{D5CDD505-2E9C-101B-9397-08002B2CF9AE}" pid="21" name="GVData10">
    <vt:lpwstr>cm1hcmtNZXRhZGF0YVx1MDAyMjpudWxsLFx1MDAyMldhdGVybWFya0V4aXN0c1x1MDAyMjpmYWxzZSxcdTAwMjJQb3dlcnBvaW50VGl0bGVNZXRhZGF0YVx1MDAyMjpcdTAwMjJcdTAwMjIsXHUwMDIyUG93ZXJwb2ludFN1YnRpdGxlTWV0YWRhdGFcdTAwMjI6XHUw</vt:lpwstr>
  </property>
  <property fmtid="{D5CDD505-2E9C-101B-9397-08002B2CF9AE}" pid="22" name="GVData11">
    <vt:lpwstr>MDIyXHUwMDIyLFx1MDAyMlRoaXJkUGFydHlNZXRhZGF0YUZvdW5kXHUwMDIyOmZhbHNlfSINCn0=</vt:lpwstr>
  </property>
  <property fmtid="{D5CDD505-2E9C-101B-9397-08002B2CF9AE}" pid="23" name="GVData12">
    <vt:lpwstr>(end)</vt:lpwstr>
  </property>
  <property fmtid="{D5CDD505-2E9C-101B-9397-08002B2CF9AE}" pid="24" name="Header">
    <vt:lpwstr/>
  </property>
</Properties>
</file>