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29" r:id="rId3"/>
    <p:sldId id="331" r:id="rId4"/>
    <p:sldId id="332" r:id="rId5"/>
    <p:sldId id="333" r:id="rId6"/>
    <p:sldId id="334" r:id="rId7"/>
    <p:sldId id="339" r:id="rId8"/>
    <p:sldId id="337" r:id="rId9"/>
    <p:sldId id="338" r:id="rId10"/>
    <p:sldId id="32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p:scale>
          <a:sx n="66" d="100"/>
          <a:sy n="66" d="100"/>
        </p:scale>
        <p:origin x="13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t>‹#›</a:t>
            </a:fld>
            <a:endParaRPr lang="en-US"/>
          </a:p>
        </p:txBody>
      </p:sp>
    </p:spTree>
    <p:extLst>
      <p:ext uri="{BB962C8B-B14F-4D97-AF65-F5344CB8AC3E}">
        <p14:creationId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DFC4-A1EE-CC6A-4FAC-7629AF130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0D2DF-C96C-7424-67D3-AE9CE150D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1C45B-A7E7-1711-A19D-D71A96FB92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E3F7AD-853D-13C8-44F5-AC0FCED4FD72}"/>
              </a:ext>
            </a:extLst>
          </p:cNvPr>
          <p:cNvSpPr>
            <a:spLocks noGrp="1"/>
          </p:cNvSpPr>
          <p:nvPr>
            <p:ph type="sldNum" sz="quarter" idx="5"/>
          </p:nvPr>
        </p:nvSpPr>
        <p:spPr/>
        <p:txBody>
          <a:bodyPr/>
          <a:lstStyle/>
          <a:p>
            <a:fld id="{EBBC88D3-FB17-4A3E-B824-EDB289E2DFE7}" type="slidenum">
              <a:rPr lang="en-US" smtClean="0"/>
              <a:t>1</a:t>
            </a:fld>
            <a:endParaRPr lang="en-US"/>
          </a:p>
        </p:txBody>
      </p:sp>
    </p:spTree>
    <p:extLst>
      <p:ext uri="{BB962C8B-B14F-4D97-AF65-F5344CB8AC3E}">
        <p14:creationId xmlns:p14="http://schemas.microsoft.com/office/powerpoint/2010/main" val="319068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t>1/10/2025</a:t>
            </a:fld>
            <a:endParaRPr lang="en-US"/>
          </a:p>
        </p:txBody>
      </p:sp>
      <p:sp>
        <p:nvSpPr>
          <p:cNvPr id="4" name="Footer Placeholder 3">
            <a:extLst>
              <a:ext uri="{FF2B5EF4-FFF2-40B4-BE49-F238E27FC236}">
                <a16:creationId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t>‹#›</a:t>
            </a:fld>
            <a:endParaRPr lang="en-US"/>
          </a:p>
        </p:txBody>
      </p:sp>
    </p:spTree>
    <p:extLst>
      <p:ext uri="{BB962C8B-B14F-4D97-AF65-F5344CB8AC3E}">
        <p14:creationId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6" name="Footer Placeholder 5">
            <a:extLst>
              <a:ext uri="{FF2B5EF4-FFF2-40B4-BE49-F238E27FC236}">
                <a16:creationId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8" name="Footer Placeholder 7">
            <a:extLst>
              <a:ext uri="{FF2B5EF4-FFF2-40B4-BE49-F238E27FC236}">
                <a16:creationId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4" name="Footer Placeholder 3">
            <a:extLst>
              <a:ext uri="{FF2B5EF4-FFF2-40B4-BE49-F238E27FC236}">
                <a16:creationId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3" name="Footer Placeholder 2">
            <a:extLst>
              <a:ext uri="{FF2B5EF4-FFF2-40B4-BE49-F238E27FC236}">
                <a16:creationId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6" name="Footer Placeholder 5">
            <a:extLst>
              <a:ext uri="{FF2B5EF4-FFF2-40B4-BE49-F238E27FC236}">
                <a16:creationId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t>1/10/2025</a:t>
            </a:fld>
            <a:endParaRPr lang="en-US"/>
          </a:p>
        </p:txBody>
      </p:sp>
      <p:sp>
        <p:nvSpPr>
          <p:cNvPr id="6" name="Footer Placeholder 5">
            <a:extLst>
              <a:ext uri="{FF2B5EF4-FFF2-40B4-BE49-F238E27FC236}">
                <a16:creationId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t>1/10/2025</a:t>
            </a:fld>
            <a:endParaRPr lang="en-US"/>
          </a:p>
        </p:txBody>
      </p:sp>
      <p:sp>
        <p:nvSpPr>
          <p:cNvPr id="5" name="Footer Placeholder 4">
            <a:extLst>
              <a:ext uri="{FF2B5EF4-FFF2-40B4-BE49-F238E27FC236}">
                <a16:creationId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t>‹#›</a:t>
            </a:fld>
            <a:endParaRPr lang="en-US"/>
          </a:p>
        </p:txBody>
      </p:sp>
    </p:spTree>
    <p:extLst>
      <p:ext uri="{BB962C8B-B14F-4D97-AF65-F5344CB8AC3E}">
        <p14:creationId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BF2C94-DBD0-C12B-C529-0A9BEE9E622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8A24A3B-CA5B-23C0-BDB7-468AC4A62F84}"/>
              </a:ext>
            </a:extLst>
          </p:cNvPr>
          <p:cNvPicPr>
            <a:picLocks noChangeAspect="1"/>
          </p:cNvPicPr>
          <p:nvPr/>
        </p:nvPicPr>
        <p:blipFill>
          <a:blip r:embed="rId3"/>
          <a:stretch>
            <a:fillRect/>
          </a:stretch>
        </p:blipFill>
        <p:spPr>
          <a:xfrm>
            <a:off x="0" y="-1"/>
            <a:ext cx="12192000" cy="7866995"/>
          </a:xfrm>
          <a:prstGeom prst="rect">
            <a:avLst/>
          </a:prstGeom>
        </p:spPr>
      </p:pic>
      <p:pic>
        <p:nvPicPr>
          <p:cNvPr id="3" name="Picture 2">
            <a:extLst>
              <a:ext uri="{FF2B5EF4-FFF2-40B4-BE49-F238E27FC236}">
                <a16:creationId xmlns:a16="http://schemas.microsoft.com/office/drawing/2014/main" id="{E79B36B4-1C3B-AF0F-487C-AEE6E44B0CEA}"/>
              </a:ext>
            </a:extLst>
          </p:cNvPr>
          <p:cNvPicPr>
            <a:picLocks noChangeAspect="1"/>
          </p:cNvPicPr>
          <p:nvPr/>
        </p:nvPicPr>
        <p:blipFill>
          <a:blip r:embed="rId4">
            <a:extLst>
              <a:ext uri="{28A0092B-C50C-407E-A947-70E740481C1C}">
                <a14:useLocalDpi xmlns:a14="http://schemas.microsoft.com/office/drawing/2010/main" val="0"/>
              </a:ext>
            </a:extLst>
          </a:blip>
          <a:srcRect l="3899" r="10767" b="24998"/>
          <a:stretch/>
        </p:blipFill>
        <p:spPr>
          <a:xfrm flipV="1">
            <a:off x="0" y="-2"/>
            <a:ext cx="12192000" cy="7866995"/>
          </a:xfrm>
          <a:prstGeom prst="rect">
            <a:avLst/>
          </a:prstGeom>
        </p:spPr>
      </p:pic>
      <p:sp>
        <p:nvSpPr>
          <p:cNvPr id="4" name="TextBox 3">
            <a:extLst>
              <a:ext uri="{FF2B5EF4-FFF2-40B4-BE49-F238E27FC236}">
                <a16:creationId xmlns:a16="http://schemas.microsoft.com/office/drawing/2014/main" id="{CD7C7C78-8C57-CE21-C6FD-F78F3960B389}"/>
              </a:ext>
            </a:extLst>
          </p:cNvPr>
          <p:cNvSpPr txBox="1"/>
          <p:nvPr/>
        </p:nvSpPr>
        <p:spPr>
          <a:xfrm>
            <a:off x="604396" y="1856004"/>
            <a:ext cx="10983208" cy="4154984"/>
          </a:xfrm>
          <a:prstGeom prst="rect">
            <a:avLst/>
          </a:prstGeom>
          <a:noFill/>
        </p:spPr>
        <p:txBody>
          <a:bodyPr wrap="square" rtlCol="0">
            <a:spAutoFit/>
          </a:bodyPr>
          <a:lstStyle/>
          <a:p>
            <a:pPr algn="ctr"/>
            <a:r>
              <a:rPr lang="en-US" sz="8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RESEARCH &amp; USE CASE AGENT</a:t>
            </a:r>
          </a:p>
        </p:txBody>
      </p:sp>
    </p:spTree>
    <p:extLst>
      <p:ext uri="{BB962C8B-B14F-4D97-AF65-F5344CB8AC3E}">
        <p14:creationId xmlns:p14="http://schemas.microsoft.com/office/powerpoint/2010/main" val="159039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C2048-CF70-9A15-4C23-9662906E567F}"/>
              </a:ext>
            </a:extLst>
          </p:cNvPr>
          <p:cNvPicPr>
            <a:picLocks noChangeAspect="1"/>
          </p:cNvPicPr>
          <p:nvPr/>
        </p:nvPicPr>
        <p:blipFill>
          <a:blip r:embed="rId2"/>
          <a:stretch>
            <a:fillRect/>
          </a:stretch>
        </p:blipFill>
        <p:spPr>
          <a:xfrm>
            <a:off x="0" y="-1"/>
            <a:ext cx="12192000" cy="8362709"/>
          </a:xfrm>
          <a:prstGeom prst="rect">
            <a:avLst/>
          </a:prstGeom>
        </p:spPr>
      </p:pic>
      <p:pic>
        <p:nvPicPr>
          <p:cNvPr id="16" name="Picture 15">
            <a:extLst>
              <a:ext uri="{FF2B5EF4-FFF2-40B4-BE49-F238E27FC236}">
                <a16:creationId xmlns:a16="http://schemas.microsoft.com/office/drawing/2014/main" id="{92525797-B0C2-4057-A737-1DF6AB306F58}"/>
              </a:ext>
            </a:extLst>
          </p:cNvPr>
          <p:cNvPicPr>
            <a:picLocks noChangeAspect="1"/>
          </p:cNvPicPr>
          <p:nvPr/>
        </p:nvPicPr>
        <p:blipFill>
          <a:blip r:embed="rId3">
            <a:extLst>
              <a:ext uri="{28A0092B-C50C-407E-A947-70E740481C1C}">
                <a14:useLocalDpi xmlns:a14="http://schemas.microsoft.com/office/drawing/2010/main" val="0"/>
              </a:ext>
            </a:extLst>
          </a:blip>
          <a:srcRect l="3899" t="1" r="10767" b="19102"/>
          <a:stretch/>
        </p:blipFill>
        <p:spPr>
          <a:xfrm flipV="1">
            <a:off x="0" y="-1"/>
            <a:ext cx="12192000" cy="8362710"/>
          </a:xfrm>
          <a:prstGeom prst="rect">
            <a:avLst/>
          </a:prstGeom>
        </p:spPr>
      </p:pic>
      <p:sp>
        <p:nvSpPr>
          <p:cNvPr id="17" name="TextBox 16">
            <a:extLst>
              <a:ext uri="{FF2B5EF4-FFF2-40B4-BE49-F238E27FC236}">
                <a16:creationId xmlns:a16="http://schemas.microsoft.com/office/drawing/2014/main" id="{62392A3D-3DC6-B4FD-E6F5-C2BB7825630C}"/>
              </a:ext>
            </a:extLst>
          </p:cNvPr>
          <p:cNvSpPr txBox="1"/>
          <p:nvPr/>
        </p:nvSpPr>
        <p:spPr>
          <a:xfrm>
            <a:off x="604396" y="2705725"/>
            <a:ext cx="10983208" cy="1446550"/>
          </a:xfrm>
          <a:prstGeom prst="rect">
            <a:avLst/>
          </a:prstGeom>
          <a:noFill/>
        </p:spPr>
        <p:txBody>
          <a:bodyPr wrap="square" rtlCol="0">
            <a:spAutoFit/>
          </a:bodyPr>
          <a:lstStyle/>
          <a:p>
            <a:pPr algn="ctr"/>
            <a:r>
              <a:rPr lang="en-US" sz="8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ABF47-6795-9224-41ED-3CBE39B0F77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CD9C55F-D6E4-873B-78C3-FA528800E41F}"/>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30EE7F-DDD5-8AAB-F8D5-676E65DE65B1}"/>
              </a:ext>
            </a:extLst>
          </p:cNvPr>
          <p:cNvSpPr txBox="1"/>
          <p:nvPr/>
        </p:nvSpPr>
        <p:spPr>
          <a:xfrm>
            <a:off x="178676" y="179457"/>
            <a:ext cx="2153154"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9" name="TextBox 8">
            <a:extLst>
              <a:ext uri="{FF2B5EF4-FFF2-40B4-BE49-F238E27FC236}">
                <a16:creationId xmlns:a16="http://schemas.microsoft.com/office/drawing/2014/main" id="{EDC26F37-B649-D6FC-331D-1A3914C47D64}"/>
              </a:ext>
            </a:extLst>
          </p:cNvPr>
          <p:cNvSpPr txBox="1"/>
          <p:nvPr/>
        </p:nvSpPr>
        <p:spPr>
          <a:xfrm>
            <a:off x="178676" y="1198179"/>
            <a:ext cx="12013324" cy="5185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Features and Functionalities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Technology stack</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Benefits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15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B3330-0629-57A5-38D2-1CCC15B90AD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1AD31F3-BEF9-90EF-8C52-CA6F48F48473}"/>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590377B-0495-036A-76B3-D03EDE38BF0E}"/>
              </a:ext>
            </a:extLst>
          </p:cNvPr>
          <p:cNvSpPr txBox="1"/>
          <p:nvPr/>
        </p:nvSpPr>
        <p:spPr>
          <a:xfrm>
            <a:off x="178676" y="179457"/>
            <a:ext cx="2971006"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7784AA5D-E5B2-DEA3-D459-87E03C06F23F}"/>
              </a:ext>
            </a:extLst>
          </p:cNvPr>
          <p:cNvSpPr txBox="1"/>
          <p:nvPr/>
        </p:nvSpPr>
        <p:spPr>
          <a:xfrm>
            <a:off x="0" y="1017811"/>
            <a:ext cx="12013324" cy="584018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multi-agent system (MAS) consists of multiple interacting intelligent agents, which can be software programs or robots, that work together to solve complex problems.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agents are autonomous entities that perceive their environment, make decisions, and take actions to achieve their goals.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Agents in a MAS often cooperate and communicate to complete tasks that may be beyond the capabilities of a single agent.</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in various domains such as robotics, e-commerce, traffic management, gaming, and healthcare.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11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FA40B-293A-7A64-A380-8AD3D0F5FC5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03D4460-E7D1-60F9-5E06-9E413436EA7A}"/>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D8B031-12DF-58C5-1DE7-8508C80BCC61}"/>
              </a:ext>
            </a:extLst>
          </p:cNvPr>
          <p:cNvSpPr txBox="1"/>
          <p:nvPr/>
        </p:nvSpPr>
        <p:spPr>
          <a:xfrm>
            <a:off x="178676" y="179457"/>
            <a:ext cx="4408899"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9" name="TextBox 8">
            <a:extLst>
              <a:ext uri="{FF2B5EF4-FFF2-40B4-BE49-F238E27FC236}">
                <a16:creationId xmlns:a16="http://schemas.microsoft.com/office/drawing/2014/main" id="{28DD92F5-1C45-8746-C42C-E8C6C5668E59}"/>
              </a:ext>
            </a:extLst>
          </p:cNvPr>
          <p:cNvSpPr txBox="1"/>
          <p:nvPr/>
        </p:nvSpPr>
        <p:spPr>
          <a:xfrm>
            <a:off x="178676" y="1198179"/>
            <a:ext cx="12013324" cy="390119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Companies need an automated and intelligent system that can collect, analyze, and summarize valuable insights from various sources like industry trends, company information, and datasets related to artificial intelligence (AI) and machine learning (ML). The goal is to provide businesses with a comprehensive, easy-to-understand market research report, helping them make informed decisions and stay competitive.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9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C7DAA-FD0C-7E8A-1205-102AD48C87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855D95C-C5F2-82F5-BAF5-AD242681F052}"/>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6D5DEE-C7E5-5648-E017-BD7E2895CE31}"/>
              </a:ext>
            </a:extLst>
          </p:cNvPr>
          <p:cNvSpPr txBox="1"/>
          <p:nvPr/>
        </p:nvSpPr>
        <p:spPr>
          <a:xfrm>
            <a:off x="178676" y="179457"/>
            <a:ext cx="2494594"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9" name="TextBox 8">
            <a:extLst>
              <a:ext uri="{FF2B5EF4-FFF2-40B4-BE49-F238E27FC236}">
                <a16:creationId xmlns:a16="http://schemas.microsoft.com/office/drawing/2014/main" id="{7BD0D76E-399E-70BE-592E-825766FADCDD}"/>
              </a:ext>
            </a:extLst>
          </p:cNvPr>
          <p:cNvSpPr txBox="1"/>
          <p:nvPr/>
        </p:nvSpPr>
        <p:spPr>
          <a:xfrm>
            <a:off x="89338" y="1203158"/>
            <a:ext cx="12013324" cy="436010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Automated Market Research</a:t>
            </a: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Multi-Agent System</a:t>
            </a:r>
          </a:p>
          <a:p>
            <a:pPr marL="285750" indent="-28575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Search and Extract Relevant Data.</a:t>
            </a:r>
          </a:p>
          <a:p>
            <a:pPr marL="285750" indent="-28575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To create a user-friendly interface for seamless interaction with the system.</a:t>
            </a:r>
          </a:p>
          <a:p>
            <a:pPr marL="285750" indent="-28575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To save time and enhance productivity by eliminating the need for manual searches in large documents.</a:t>
            </a:r>
          </a:p>
          <a:p>
            <a:pPr marL="285750" indent="-285750" algn="just">
              <a:lnSpc>
                <a:spcPct val="150000"/>
              </a:lnSpc>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32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D0852-A1B6-1D52-FEF2-B73EE49F8CA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260D1E5-C696-3DB6-11F4-588AD4D9C743}"/>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AEABC6-258B-53E0-CFC9-8BEBD972A35D}"/>
              </a:ext>
            </a:extLst>
          </p:cNvPr>
          <p:cNvSpPr txBox="1"/>
          <p:nvPr/>
        </p:nvSpPr>
        <p:spPr>
          <a:xfrm>
            <a:off x="89338" y="179457"/>
            <a:ext cx="3377848"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Methodologies</a:t>
            </a:r>
          </a:p>
        </p:txBody>
      </p:sp>
      <p:sp>
        <p:nvSpPr>
          <p:cNvPr id="9" name="TextBox 8">
            <a:extLst>
              <a:ext uri="{FF2B5EF4-FFF2-40B4-BE49-F238E27FC236}">
                <a16:creationId xmlns:a16="http://schemas.microsoft.com/office/drawing/2014/main" id="{49788A26-AECE-E93D-AF3B-744AD8D09360}"/>
              </a:ext>
            </a:extLst>
          </p:cNvPr>
          <p:cNvSpPr txBox="1"/>
          <p:nvPr/>
        </p:nvSpPr>
        <p:spPr>
          <a:xfrm>
            <a:off x="89338" y="1203158"/>
            <a:ext cx="12013324" cy="36214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Multi-Agent Architecture</a:t>
            </a: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Web Scraping with </a:t>
            </a:r>
            <a:r>
              <a:rPr lang="en-IN" sz="2600" dirty="0" err="1">
                <a:latin typeface="Times New Roman" panose="02020603050405020304" pitchFamily="18" charset="0"/>
                <a:cs typeface="Times New Roman" panose="02020603050405020304" pitchFamily="18" charset="0"/>
              </a:rPr>
              <a:t>SerpAPI</a:t>
            </a:r>
            <a:endParaRPr lang="en-IN" sz="2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Automated Industry Detection</a:t>
            </a: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Data Extraction and Parsing</a:t>
            </a: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Dataset Collection from Multiple Sources</a:t>
            </a:r>
          </a:p>
          <a:p>
            <a:pPr marL="285750" indent="-285750" algn="just">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Report Generation</a:t>
            </a:r>
          </a:p>
        </p:txBody>
      </p:sp>
    </p:spTree>
    <p:extLst>
      <p:ext uri="{BB962C8B-B14F-4D97-AF65-F5344CB8AC3E}">
        <p14:creationId xmlns:p14="http://schemas.microsoft.com/office/powerpoint/2010/main" val="353414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6137-9E54-DB03-F425-ABBC98B6263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3662D9-BB24-4A48-B298-8BEE411F67E2}"/>
              </a:ext>
            </a:extLst>
          </p:cNvPr>
          <p:cNvSpPr/>
          <p:nvPr/>
        </p:nvSpPr>
        <p:spPr>
          <a:xfrm>
            <a:off x="0" y="0"/>
            <a:ext cx="12192000" cy="10532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898769-F958-1D72-72C6-22447A17E3CE}"/>
              </a:ext>
            </a:extLst>
          </p:cNvPr>
          <p:cNvSpPr txBox="1"/>
          <p:nvPr/>
        </p:nvSpPr>
        <p:spPr>
          <a:xfrm>
            <a:off x="89338" y="179457"/>
            <a:ext cx="2435282"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p>
        </p:txBody>
      </p:sp>
      <p:pic>
        <p:nvPicPr>
          <p:cNvPr id="6" name="Picture 5">
            <a:extLst>
              <a:ext uri="{FF2B5EF4-FFF2-40B4-BE49-F238E27FC236}">
                <a16:creationId xmlns:a16="http://schemas.microsoft.com/office/drawing/2014/main" id="{397065A7-4DA5-2C99-2989-B796B149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707" y="1053296"/>
            <a:ext cx="5390087" cy="5778318"/>
          </a:xfrm>
          <a:prstGeom prst="rect">
            <a:avLst/>
          </a:prstGeom>
        </p:spPr>
      </p:pic>
    </p:spTree>
    <p:extLst>
      <p:ext uri="{BB962C8B-B14F-4D97-AF65-F5344CB8AC3E}">
        <p14:creationId xmlns:p14="http://schemas.microsoft.com/office/powerpoint/2010/main" val="201167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05F7B-F812-4442-5400-343EF438006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A44DB7B-0F7A-8E2A-44FE-3CF6BF44D01D}"/>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EFEDDC-103D-ABD7-C169-66E395234B2D}"/>
              </a:ext>
            </a:extLst>
          </p:cNvPr>
          <p:cNvSpPr txBox="1"/>
          <p:nvPr/>
        </p:nvSpPr>
        <p:spPr>
          <a:xfrm>
            <a:off x="89338" y="179457"/>
            <a:ext cx="2435282"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p>
        </p:txBody>
      </p:sp>
      <p:pic>
        <p:nvPicPr>
          <p:cNvPr id="5" name="Picture 4">
            <a:extLst>
              <a:ext uri="{FF2B5EF4-FFF2-40B4-BE49-F238E27FC236}">
                <a16:creationId xmlns:a16="http://schemas.microsoft.com/office/drawing/2014/main" id="{8AA4194F-FDAB-D9B9-C14A-E21A2F9CF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2192000" cy="5791200"/>
          </a:xfrm>
          <a:prstGeom prst="rect">
            <a:avLst/>
          </a:prstGeom>
        </p:spPr>
      </p:pic>
    </p:spTree>
    <p:extLst>
      <p:ext uri="{BB962C8B-B14F-4D97-AF65-F5344CB8AC3E}">
        <p14:creationId xmlns:p14="http://schemas.microsoft.com/office/powerpoint/2010/main" val="426797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4F1E0-094E-D4DB-05BD-3309AE20AFE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B39363-C0E1-4DF0-B9F4-6B2CC9D29457}"/>
              </a:ext>
            </a:extLst>
          </p:cNvPr>
          <p:cNvSpPr/>
          <p:nvPr/>
        </p:nvSpPr>
        <p:spPr>
          <a:xfrm>
            <a:off x="0" y="0"/>
            <a:ext cx="121920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BA002C-E5C6-47CB-D705-7D8FDC5CFE5F}"/>
              </a:ext>
            </a:extLst>
          </p:cNvPr>
          <p:cNvSpPr txBox="1"/>
          <p:nvPr/>
        </p:nvSpPr>
        <p:spPr>
          <a:xfrm>
            <a:off x="89338" y="179457"/>
            <a:ext cx="2637260" cy="707886"/>
          </a:xfrm>
          <a:prstGeom prst="rect">
            <a:avLst/>
          </a:prstGeom>
          <a:noFill/>
        </p:spPr>
        <p:txBody>
          <a:bodyPr wrap="none" rtlCol="0">
            <a:spAutoFit/>
          </a:bodyPr>
          <a:lstStyle/>
          <a:p>
            <a:pPr algn="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3EEB2C48-5690-3417-E406-ECA1AB4B5EB0}"/>
              </a:ext>
            </a:extLst>
          </p:cNvPr>
          <p:cNvSpPr txBox="1"/>
          <p:nvPr/>
        </p:nvSpPr>
        <p:spPr>
          <a:xfrm>
            <a:off x="89338" y="1203158"/>
            <a:ext cx="12013324" cy="4660250"/>
          </a:xfrm>
          <a:prstGeom prst="rect">
            <a:avLst/>
          </a:prstGeom>
          <a:noFill/>
        </p:spPr>
        <p:txBody>
          <a:bodyPr wrap="square" rtlCol="0">
            <a:spAutoFit/>
          </a:bodyPr>
          <a:lstStyle/>
          <a:p>
            <a:pPr marL="457200" indent="-457200" algn="just">
              <a:lnSpc>
                <a:spcPct val="107000"/>
              </a:lnSpc>
              <a:spcAft>
                <a:spcPts val="800"/>
              </a:spcAft>
              <a:buFont typeface="Arial" panose="020B0604020202020204" pitchFamily="34" charset="0"/>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In conclusion, this project effectively utilizes a multi-agent system to automate the process of gathering and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market data. </a:t>
            </a:r>
          </a:p>
          <a:p>
            <a:pPr marL="457200" indent="-457200" algn="just">
              <a:lnSpc>
                <a:spcPct val="107000"/>
              </a:lnSpc>
              <a:spcAft>
                <a:spcPts val="800"/>
              </a:spcAft>
              <a:buFont typeface="Arial" panose="020B0604020202020204" pitchFamily="34" charset="0"/>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By leveraging APIs and search engines, it provides valuable insights into industries and companies, helping businesses stay updated with the latest trends, use cases, and available datasets for AI and machine learning applications. </a:t>
            </a:r>
          </a:p>
          <a:p>
            <a:pPr marL="457200" indent="-457200" algn="just">
              <a:lnSpc>
                <a:spcPct val="107000"/>
              </a:lnSpc>
              <a:spcAft>
                <a:spcPts val="800"/>
              </a:spcAft>
              <a:buFont typeface="Arial" panose="020B0604020202020204" pitchFamily="34" charset="0"/>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The generated reports offer a comprehensive overview that can guide decision-making and strategy development. </a:t>
            </a:r>
          </a:p>
          <a:p>
            <a:pPr marL="457200" indent="-457200" algn="just">
              <a:lnSpc>
                <a:spcPct val="107000"/>
              </a:lnSpc>
              <a:spcAft>
                <a:spcPts val="800"/>
              </a:spcAft>
              <a:buFont typeface="Arial" panose="020B0604020202020204" pitchFamily="34" charset="0"/>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Overall, this system streamlines market research, saving time and effort, and ensures that businesses have access to accurate and relevant information in a format that is easy to understand and share.</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225437"/>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356</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Om Bhavsar</cp:lastModifiedBy>
  <cp:revision>131</cp:revision>
  <dcterms:created xsi:type="dcterms:W3CDTF">2023-01-21T08:53:46Z</dcterms:created>
  <dcterms:modified xsi:type="dcterms:W3CDTF">2025-01-10T12:03:19Z</dcterms:modified>
</cp:coreProperties>
</file>