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7" r:id="rId2"/>
    <p:sldMasterId id="2147483661" r:id="rId3"/>
  </p:sldMasterIdLst>
  <p:notesMasterIdLst>
    <p:notesMasterId r:id="rId11"/>
  </p:notesMasterIdLst>
  <p:sldIdLst>
    <p:sldId id="266" r:id="rId4"/>
    <p:sldId id="267" r:id="rId5"/>
    <p:sldId id="268" r:id="rId6"/>
    <p:sldId id="269" r:id="rId7"/>
    <p:sldId id="271" r:id="rId8"/>
    <p:sldId id="272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8F8F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CCA-45EB-BCF3-5F23ABCF6BF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CCA-45EB-BCF3-5F23ABCF6BF2}"/>
              </c:ext>
            </c:extLst>
          </c:dPt>
          <c:cat>
            <c:strRef>
              <c:f>Sheet1!$A$2:$A$3</c:f>
              <c:strCache>
                <c:ptCount val="2"/>
                <c:pt idx="0">
                  <c:v>User Engagement Increase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A-45EB-BCF3-5F23ABCF6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8F8F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4B5-45A9-8DDF-274117726840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4B5-45A9-8DDF-274117726840}"/>
              </c:ext>
            </c:extLst>
          </c:dPt>
          <c:cat>
            <c:strRef>
              <c:f>Sheet1!$A$2:$A$3</c:f>
              <c:strCache>
                <c:ptCount val="2"/>
                <c:pt idx="0">
                  <c:v>User Satisfaction Growth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B5-45A9-8DDF-274117726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8F8F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51A-4CB6-94EF-471224370101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51A-4CB6-94EF-471224370101}"/>
              </c:ext>
            </c:extLst>
          </c:dPt>
          <c:cat>
            <c:strRef>
              <c:f>Sheet1!$A$2:$A$3</c:f>
              <c:strCache>
                <c:ptCount val="2"/>
                <c:pt idx="0">
                  <c:v>Task Completion Rate Improvement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1A-4CB6-94EF-471224370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8F8F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041-47E7-A335-5AB88F95F37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041-47E7-A335-5AB88F95F37F}"/>
              </c:ext>
            </c:extLst>
          </c:dPt>
          <c:cat>
            <c:strRef>
              <c:f>Sheet1!$A$2:$A$3</c:f>
              <c:strCache>
                <c:ptCount val="2"/>
                <c:pt idx="0">
                  <c:v>Real-Time Help Usage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41-47E7-A335-5AB88F95F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D752D-C9E9-4A59-A26E-448455D516B3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140C2-D9CC-423F-ABB5-F78153467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358-25E4-4660-B973-9C4B7602A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8900-3B0F-C36F-58D4-A7FE9B4D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741E-4CB4-EFAF-79AA-B05D51DC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390E-2168-1536-3398-4396CB7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1DE8-96DD-F016-2940-5B4A714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6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627B-AF1C-9BEB-CDF8-B460C48F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82D7-730D-43CB-143F-0C4523D5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0CEF-A428-D300-0CCF-4716500E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C8C1-6789-5F68-B8EF-64341CDA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7325-EFA1-0068-62F4-86B317E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2A35E-B9F7-9CB3-55C6-42BC6130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FAFC-C36D-EEFC-4EDD-E5D5858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C4F5-7733-70B5-4C6B-E0625497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B4FF-5647-9272-807D-2E8C66AA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BC58-E81E-9F13-F908-730FAF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6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9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70115"/>
            <a:ext cx="3323629" cy="5725248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7" y="579430"/>
            <a:ext cx="2120348" cy="571593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58563"/>
            <a:ext cx="4360149" cy="52368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A1734-9E96-C076-6109-08BEAB597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233" y="577373"/>
            <a:ext cx="4360800" cy="38718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574467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63302"/>
            <a:ext cx="3160552" cy="572023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4"/>
            <a:ext cx="6780880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0ED4B-C12C-75E2-03E5-013A94AE8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81008"/>
            <a:ext cx="6780741" cy="314400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4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6555"/>
            <a:ext cx="5985749" cy="1944000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C11A40-5DE3-08FC-B5EC-62212BF6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369"/>
            <a:ext cx="5985933" cy="271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566058"/>
            <a:ext cx="1924741" cy="5704114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09" y="1597361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CC2E2-7A85-770A-CED5-0E6F307BA9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248046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6" y="573517"/>
            <a:ext cx="4307141" cy="145440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4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6" y="2841588"/>
            <a:ext cx="4307141" cy="3614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4023"/>
            <a:ext cx="4307417" cy="333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1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34" y="1702061"/>
            <a:ext cx="10392833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4" y="1340909"/>
            <a:ext cx="10392833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58A1-8CA9-8480-CBF9-B50C4C6B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BE20-9C4B-BF3E-9FDF-27922EE8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3818-28E3-844A-7185-0362787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DF02-D045-32A8-CAA5-10E00989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F20E-1B73-1891-4C46-47FF49C1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69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640482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6" y="562709"/>
            <a:ext cx="4994450" cy="286629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4660"/>
            <a:ext cx="6678187" cy="23952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7" y="562709"/>
            <a:ext cx="4994450" cy="286629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9E850-0A01-918A-C1F1-461E6D7C1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0380" y="3640666"/>
            <a:ext cx="6678187" cy="34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08D4B-9946-0E0A-8BEE-BB1C6BFDBDE6}"/>
              </a:ext>
            </a:extLst>
          </p:cNvPr>
          <p:cNvSpPr/>
          <p:nvPr userDrawn="1"/>
        </p:nvSpPr>
        <p:spPr>
          <a:xfrm>
            <a:off x="4275667" y="2355849"/>
            <a:ext cx="6692532" cy="164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5" y="619623"/>
            <a:ext cx="6692532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0" y="4162370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20544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5" y="2607013"/>
            <a:ext cx="6692532" cy="1382400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0887-9DF9-8E41-CBB1-3C2A4179AC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7" y="4126524"/>
            <a:ext cx="7732183" cy="24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6B920-074C-FD0C-40EB-802122795E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5667" y="2355849"/>
            <a:ext cx="6692900" cy="249599"/>
          </a:xfrm>
          <a:noFill/>
        </p:spPr>
        <p:txBody>
          <a:bodyPr anchor="ctr" anchorCtr="0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5734" y="4512078"/>
            <a:ext cx="5208058" cy="1987053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47C4F-9DF9-4C69-F400-0A0CE90074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3" y="4066517"/>
            <a:ext cx="5208059" cy="40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E6426-8335-E1C3-FB13-43F08A52D6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396467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04E407-1287-6C2D-410A-98BC0C8674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8379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1381" y="3535556"/>
            <a:ext cx="2396467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754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37772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623" y="4123971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746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7649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274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62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744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758041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5733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735824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1086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54717" y="354018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6616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337062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89519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189518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B133C47-E461-5076-CFB7-81D33483F7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971041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610F9E3-7283-B27D-D134-C4587A5782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71041" y="35304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hart Placeholder 22">
            <a:extLst>
              <a:ext uri="{FF2B5EF4-FFF2-40B4-BE49-F238E27FC236}">
                <a16:creationId xmlns:a16="http://schemas.microsoft.com/office/drawing/2014/main" id="{55CE330B-87B2-E709-8431-E977F2430003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152148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191" y="2398620"/>
            <a:ext cx="9199200" cy="3875617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4358" y="1875366"/>
            <a:ext cx="9199033" cy="388800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1C7-D54C-B4CE-4985-D871336E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95D4-F94C-48B9-C16E-22E7869A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51C8-03A8-5EDE-7609-8ADA3140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72B7-12F8-DB0F-7527-1A1AF866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85D1-3A4A-DC95-4BAC-6A8730EA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DDDA-167C-AD88-D743-31567FEA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653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1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17" y="2351157"/>
            <a:ext cx="8960219" cy="3862074"/>
          </a:xfrm>
        </p:spPr>
        <p:txBody>
          <a:bodyPr anchor="t">
            <a:norm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058042"/>
            <a:ext cx="5184775" cy="11975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737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619624"/>
            <a:ext cx="4875659" cy="1325563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4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8" y="3026273"/>
            <a:ext cx="4631139" cy="31964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87BCCC-1439-7DCD-7227-755785A3F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018" y="2656725"/>
            <a:ext cx="4631139" cy="36954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7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2"/>
            <a:ext cx="3323629" cy="5618756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8" y="619623"/>
            <a:ext cx="2120349" cy="5618756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02890"/>
            <a:ext cx="4360149" cy="5235488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83096-84C2-F21D-D5CC-31742623F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7176" y="619125"/>
            <a:ext cx="4361391" cy="32490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088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619624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3"/>
            <a:ext cx="3160552" cy="560028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563862"/>
            <a:ext cx="6780880" cy="365604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BFDFE2-ADC7-30CA-CB35-23735093C8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09800"/>
            <a:ext cx="6780741" cy="313267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352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5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8109"/>
            <a:ext cx="5985749" cy="1942447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B0262-848E-2042-BD03-AA897C6F4F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426"/>
            <a:ext cx="5985749" cy="270933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848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625434"/>
            <a:ext cx="1924741" cy="558536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8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10" y="1540369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6D519-3A30-B9CA-ABD4-EBCF7F5D9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192742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52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8" y="619623"/>
            <a:ext cx="4307141" cy="145441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757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8" y="2852468"/>
            <a:ext cx="4307141" cy="361595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F10DA-A583-C2C4-8665-598A6BCA89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3325"/>
            <a:ext cx="4307417" cy="333375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142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8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8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2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468B5-2B9D-DE53-3F2C-BA3EAD180D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9017" y="1702061"/>
            <a:ext cx="10369550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73FFC49-138F-7080-5BD9-31EBD6E5FA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7" y="1340909"/>
            <a:ext cx="10369550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854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3640484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4994450" cy="2809378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2712"/>
            <a:ext cx="6678187" cy="2398254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8" y="619622"/>
            <a:ext cx="4994450" cy="280937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996222-F889-3352-0878-1D5998408A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9426" y="3640667"/>
            <a:ext cx="6679141" cy="343959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1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6146-6879-EBB0-A1DC-F00189FA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30B9-226E-D41E-9DE1-CAA92CD43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6CC20-A0AE-CCA7-C0F3-DAC00E34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4689E-6BE7-567B-4E00-FD2BE49A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B124A-CCEA-8D5C-295F-3226C325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0FF0-6D73-D9D9-DAC3-E41FAC11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230F5-597C-3032-DF77-75747627AE3E}"/>
              </a:ext>
            </a:extLst>
          </p:cNvPr>
          <p:cNvSpPr/>
          <p:nvPr userDrawn="1"/>
        </p:nvSpPr>
        <p:spPr>
          <a:xfrm>
            <a:off x="4276033" y="2342507"/>
            <a:ext cx="6692533" cy="1688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6" y="619624"/>
            <a:ext cx="6692533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1" y="4212337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437088"/>
            <a:ext cx="7732183" cy="2053435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4" y="2647814"/>
            <a:ext cx="6692533" cy="1382909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699D9A-0440-F623-A0B6-4C44724F54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9018" y="4210878"/>
            <a:ext cx="7732182" cy="221192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05BCCAA-A432-8B61-761B-D9FE1F32AE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6034" y="2342507"/>
            <a:ext cx="6692533" cy="300289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77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9017" y="4596384"/>
            <a:ext cx="5184775" cy="1849257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6" cy="280937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1A7CC4-3079-7DF7-C21C-DE6408BF46E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076" y="4121150"/>
            <a:ext cx="5183717" cy="40216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628143-A333-8CBE-65C0-7C44565BD9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0" y="3075517"/>
            <a:ext cx="4448707" cy="286809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2457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29587"/>
            <a:ext cx="10369550" cy="119762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8236"/>
            <a:ext cx="2702983" cy="366811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6810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7124D-DD4E-EC8C-E7C5-E61FED507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" y="2238376"/>
            <a:ext cx="2708275" cy="370417"/>
          </a:xfrm>
        </p:spPr>
        <p:txBody>
          <a:bodyPr>
            <a:noAutofit/>
          </a:bodyPr>
          <a:lstStyle>
            <a:lvl1pPr>
              <a:defRPr sz="125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080B0E0-EDE6-D1DA-96BC-3A304EF166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6810" y="2238376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9FAC71-85AD-024C-725C-D69E0CED99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8525" y="2238375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E6D3C3B-EB21-AFF3-AC51-E227BB698D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8524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660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56A-4C4F-4323-BBD6-CDF3030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52A2-22C1-5391-6B70-150432196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432-AB6B-FF89-CB0C-1C4E6B4A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7B768053-ECBB-DC91-DCF1-5640D1A2358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FA52F9D6-8DEF-B87B-34AA-6F17C7D862E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400000" y="173405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C07B785-A4DF-D4B6-92D0-2E8E22C608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889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78ACDE8-BCBA-A408-727B-966ACE39776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055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9011876-5E78-CB58-BABC-A39746BBB6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F6B691D-F71E-358C-29A5-C67135B732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1981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5C4FD2-9C3E-3AF6-FC72-5146F341D8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7323" y="41125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0386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56A-4C4F-4323-BBD6-CDF3030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52A2-22C1-5391-6B70-150432196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432-AB6B-FF89-CB0C-1C4E6B4A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Chart Placeholder 22">
            <a:extLst>
              <a:ext uri="{FF2B5EF4-FFF2-40B4-BE49-F238E27FC236}">
                <a16:creationId xmlns:a16="http://schemas.microsoft.com/office/drawing/2014/main" id="{3AC63550-66C3-F99B-5E65-D253158E0F9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143263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9B3EFB2-E56F-C9E5-76FB-4FD8920F40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05429" y="3539412"/>
            <a:ext cx="2399999" cy="453468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7FD8033-0930-ACA5-9193-EFBA1F7DB5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5429" y="4071900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463C79D-E124-6C29-D6D0-3680BB9FFE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62156" y="353941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E346084-5798-CA8D-0294-BA874A4CA0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62155" y="4093033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art Placeholder 22">
            <a:extLst>
              <a:ext uri="{FF2B5EF4-FFF2-40B4-BE49-F238E27FC236}">
                <a16:creationId xmlns:a16="http://schemas.microsoft.com/office/drawing/2014/main" id="{751370E6-8AAB-ED91-AC5B-73F873921EED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764900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ED9B72C-BE96-619B-06BC-3B0185FC6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8379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D1C864-8D31-86D1-2D15-613BE88DB0B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70887" y="4071900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hart Placeholder 22">
            <a:extLst>
              <a:ext uri="{FF2B5EF4-FFF2-40B4-BE49-F238E27FC236}">
                <a16:creationId xmlns:a16="http://schemas.microsoft.com/office/drawing/2014/main" id="{74A7B171-C193-9C15-A2E9-A5597B99BA7F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1386537" y="171737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77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A7-001F-A678-E19D-8D2823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50E3DC5-CC2E-0762-D65B-58E1F832F26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082" y="2314299"/>
            <a:ext cx="9199418" cy="3874051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668BFF-4227-7693-3ECD-1D04DE721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4859" y="1804459"/>
            <a:ext cx="9179983" cy="389467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2962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A7-001F-A678-E19D-8D2823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2310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6737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17" y="2351157"/>
            <a:ext cx="8960219" cy="3862074"/>
          </a:xfrm>
        </p:spPr>
        <p:txBody>
          <a:bodyPr anchor="t">
            <a:norm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058042"/>
            <a:ext cx="5184775" cy="11975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5F0A-AE99-D4F7-F93F-7BBD8D0FB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3792" y="644525"/>
            <a:ext cx="5184775" cy="363008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598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E977-B038-9412-3D36-CB923C37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C11D-D6F8-03BF-82AF-223E3EB1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BE83-34B3-3AA4-A014-5AEE0A77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3B31-2034-2724-72E7-20063D8FB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5D826-92DA-40AD-5A5E-57794778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0B4FF-9EDA-641F-0733-CCE3F623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BF405-5DB7-9E7B-7268-E41851D0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E4CE-6F6D-6CB3-E493-A0515A42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7973-FEA0-419F-E142-10D79D53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1BEE7-935E-5F7D-1C1E-38CCF5BE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BF510-2583-8FD0-970B-C94661F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94CDA-7450-83B1-136F-5BF61CC4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84AD-E8B4-27D1-132B-24F26364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BAC7A-E1C6-50FB-76DF-2C6AF659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2C6A9-5921-A7A6-C64B-4862E697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419E-7F1C-E169-A8D8-56EDFDDD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99A5-796B-5AB0-AC4C-EEFC7439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3FB20-9228-9256-2E1A-9A8FADE20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81BE-0E11-3684-7491-E7320848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E7B59-B915-8EB3-3A4E-C9B6F2E2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D1980-C432-8489-AB35-FFDF30AB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1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A230-B254-770D-8924-69444B5F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0EBDF-5467-5FCC-CC37-4E288DEA6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B503D-96CA-BE3E-AC95-86EA21DAF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C3D06-663C-5447-BB2E-D674366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771D0-BB76-ADF2-91B8-FBC3DF5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23F80-8409-4840-4CB9-04AC2152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5DF8C-0EF9-C94F-0A9E-13E5FD01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8CD29-D276-415E-4AC4-15E6A61A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B79B-694D-67E5-0262-1F2C9BC5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7AB5E-C255-4EBA-AC1B-DCE59B59E6A9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BACD-1155-C9AC-1790-27708C4E2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8D97-A7C4-8602-0E51-818370D8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B66A1-AB16-4C2E-A188-0BB568089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0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5884-E301-E781-B83E-EC5E31181A9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55207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	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27" y="636704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E7-6280-BA17-02E4-3F9F05F828A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53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3" r:id="rId10"/>
    <p:sldLayoutId id="2147483671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60" r:id="rId18"/>
    <p:sldLayoutId id="2147483680" r:id="rId19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23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12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23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35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45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3122-F0B9-78F1-8BE1-77CB28D414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NAME: YOUR NAME
DATE: DECEMBER - 2024</a:t>
            </a:r>
            <a:endParaRPr lang="en-GB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64F0BA2-2F0B-71DE-68C1-F93FEED2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114801"/>
            <a:ext cx="8960219" cy="2157719"/>
          </a:xfrm>
        </p:spPr>
        <p:txBody>
          <a:bodyPr anchor="t" anchorCtr="0">
            <a:normAutofit fontScale="90000"/>
          </a:bodyPr>
          <a:lstStyle/>
          <a:p>
            <a:r>
              <a:rPr lang="en-GB" sz="7500"/>
              <a:t>VIRTUAL PROJECT MANAGER INTEGRATION</a:t>
            </a:r>
            <a:endParaRPr lang="en-GB" sz="75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7D1BE-856B-C88B-CF23-DD9470860A2A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E6C728-A084-4E06-BC65-B32FBD43C961}"/>
              </a:ext>
            </a:extLst>
          </p:cNvPr>
          <p:cNvSpPr/>
          <p:nvPr/>
        </p:nvSpPr>
        <p:spPr>
          <a:xfrm>
            <a:off x="7187184" y="6464808"/>
            <a:ext cx="4397443" cy="393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430F-1ABE-13FA-4450-35ECE7F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DBCD3-3DA2-ED34-645D-78BCBAA90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VIRTUAL PROJECT MANAGER INTEGRATION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06A2-9C87-FD26-47BB-5E79EBC58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6F380AD-FC1C-8E42-9C94-8C8EBBA23FE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8290" r="18290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A76B0F-6711-174A-FC48-E3B78BB9E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 integrate the Virtual Project Manager feature to improve goal-achieving accuracy. This leverages data analytics and fuzzy logic to enhance user experience.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A4C11A-B1B7-558C-D5F9-19CC11AC4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INTEGRATION PURPOSE</a:t>
            </a:r>
          </a:p>
        </p:txBody>
      </p:sp>
    </p:spTree>
    <p:extLst>
      <p:ext uri="{BB962C8B-B14F-4D97-AF65-F5344CB8AC3E}">
        <p14:creationId xmlns:p14="http://schemas.microsoft.com/office/powerpoint/2010/main" val="400197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735-118E-3542-26C9-A251B17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53BD2-62AE-A9F2-6137-828F9ECD7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VIRTUAL PROJECT MANAGER INTEGRATION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D141-43BE-6574-99A1-A684D9266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3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31D397D-4F57-C0D5-AE3A-2F7B3C6EDA7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796" r="13796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1F4612B-3926-F163-4117-5F83DF4F58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90" r="1669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8F2DA0-F266-708F-536D-571ED7ABF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Collects data on time spent, task completion accuracy, and compares project plans with historical data. This forms the basis for informed decisions.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7D3336-F3B3-8AF2-BE1C-CAE31EABC1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Utilizes fuzzy logic to analyze data, calculating predictive accuracy. This is incorporated into the Strategic Learning Model for better forecasting.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E1CAD9-85D4-4B6F-4E9D-3D978DFF7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DATA COLLECTION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752568-9E1A-C648-4A56-18BDD029C3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/>
              <a:t>ANALYSIS AND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FB123-1673-1A26-EAC9-1709F8EF3998}"/>
              </a:ext>
            </a:extLst>
          </p:cNvPr>
          <p:cNvSpPr/>
          <p:nvPr/>
        </p:nvSpPr>
        <p:spPr>
          <a:xfrm>
            <a:off x="3849624" y="6464808"/>
            <a:ext cx="7735003" cy="393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F338-3189-4850-F854-9F757906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C46B8-2FAA-362F-065B-7E202C18B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VIRTUAL PROJECT MANAGER INTEGRATION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75E7-7B47-B55D-C110-2DE8C4503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1A08D-8228-F251-361C-21F8BB41C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Virtual Project Manager provides users with accuracy scores based on tasks completed versus goals set.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F7A1D-7222-4023-6D49-8721DDD8DB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Identifies areas where users can improve, offering targeted feedback to enhance productivity and goal attainment.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AAD475-34BE-8ED9-F137-CAE58BF69F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ACCURACY SCORES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EE9907-23D3-254A-B4C8-9BC9938C2A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IMPROVEMENT HIGHLIGHTS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4F0354-9C86-113C-B8D2-B746B79A30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REAL-TIME CONVERSATIONS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37D5E-1008-A5A9-CE74-DB8F652250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Facilitates real-time chats with the virtual assistant for guidance and assistance, enhancing user engagement and support.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9018E-1EB1-9198-76AE-E4EC50E8DB8A}"/>
              </a:ext>
            </a:extLst>
          </p:cNvPr>
          <p:cNvSpPr/>
          <p:nvPr/>
        </p:nvSpPr>
        <p:spPr>
          <a:xfrm>
            <a:off x="3849624" y="6464808"/>
            <a:ext cx="7735003" cy="393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2889504"/>
          <a:ext cx="10363200" cy="1865376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BENEFIT TYPE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IMPACT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Accuracy Insights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Data-driven understanding of goal achievement accuracy.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Improves strategic planning.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Guidance for Improvement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Personalized feedback for better outcomes.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Increases productivity.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Interactive Support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Seamless interaction for suggestions.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Enhances user satisfaction.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BENEFITS TO USERS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60400" y="16383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the key benefits to users of the Virtual Project Manager integration, illustrating the impact of each on user experience.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pPr algn="ctr"/>
              <a:t>5</a:t>
            </a:fld>
            <a:endParaRPr lang="en-US" sz="121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C04DE-D419-6540-423F-A5F6568CDE2A}"/>
              </a:ext>
            </a:extLst>
          </p:cNvPr>
          <p:cNvSpPr/>
          <p:nvPr/>
        </p:nvSpPr>
        <p:spPr>
          <a:xfrm>
            <a:off x="3849624" y="6464808"/>
            <a:ext cx="7735003" cy="393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4108140655"/>
              </p:ext>
            </p:extLst>
          </p:nvPr>
        </p:nvGraphicFramePr>
        <p:xfrm>
          <a:off x="7493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3006521088"/>
              </p:ext>
            </p:extLst>
          </p:nvPr>
        </p:nvGraphicFramePr>
        <p:xfrm>
          <a:off x="87249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422234091"/>
              </p:ext>
            </p:extLst>
          </p:nvPr>
        </p:nvGraphicFramePr>
        <p:xfrm>
          <a:off x="33655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332856401"/>
              </p:ext>
            </p:extLst>
          </p:nvPr>
        </p:nvGraphicFramePr>
        <p:xfrm>
          <a:off x="61468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pPr algn="ctr"/>
              <a:t>6</a:t>
            </a:fld>
            <a:endParaRPr lang="en-US" sz="121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8958A-C9A9-474E-A418-BC74288C5F3A}"/>
              </a:ext>
            </a:extLst>
          </p:cNvPr>
          <p:cNvSpPr txBox="1"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</a:rPr>
              <a:t>PLATFORM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33BA4-C01F-495B-92B5-DD936B6A7F29}"/>
              </a:ext>
            </a:extLst>
          </p:cNvPr>
          <p:cNvSpPr txBox="1"/>
          <p:nvPr/>
        </p:nvSpPr>
        <p:spPr>
          <a:xfrm>
            <a:off x="13081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40%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1D32D-A9CD-4117-9CAD-B1EE2D0892F6}"/>
              </a:ext>
            </a:extLst>
          </p:cNvPr>
          <p:cNvSpPr txBox="1"/>
          <p:nvPr/>
        </p:nvSpPr>
        <p:spPr>
          <a:xfrm>
            <a:off x="9283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C772E-4976-4A91-A71E-2439F62ADE1A}"/>
              </a:ext>
            </a:extLst>
          </p:cNvPr>
          <p:cNvSpPr txBox="1"/>
          <p:nvPr/>
        </p:nvSpPr>
        <p:spPr>
          <a:xfrm>
            <a:off x="39116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1EDF5-FC9E-4E0D-BE5B-9868408356D2}"/>
              </a:ext>
            </a:extLst>
          </p:cNvPr>
          <p:cNvSpPr txBox="1"/>
          <p:nvPr/>
        </p:nvSpPr>
        <p:spPr>
          <a:xfrm>
            <a:off x="66929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D8E6C-98A1-4673-9767-2F8DE1361E22}"/>
              </a:ext>
            </a:extLst>
          </p:cNvPr>
          <p:cNvSpPr txBox="1"/>
          <p:nvPr/>
        </p:nvSpPr>
        <p:spPr>
          <a:xfrm>
            <a:off x="5715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ENGAGEMENT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6BC72-C1A2-4F84-8FDC-29E7FB665920}"/>
              </a:ext>
            </a:extLst>
          </p:cNvPr>
          <p:cNvSpPr txBox="1"/>
          <p:nvPr/>
        </p:nvSpPr>
        <p:spPr>
          <a:xfrm>
            <a:off x="5715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Represents the increase in user engagement post-integration.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D7709-A6A4-4F81-A3F0-74156FECDF49}"/>
              </a:ext>
            </a:extLst>
          </p:cNvPr>
          <p:cNvSpPr txBox="1"/>
          <p:nvPr/>
        </p:nvSpPr>
        <p:spPr>
          <a:xfrm>
            <a:off x="85471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07D05-871D-40B4-90DC-9E682B677A6A}"/>
              </a:ext>
            </a:extLst>
          </p:cNvPr>
          <p:cNvSpPr txBox="1"/>
          <p:nvPr/>
        </p:nvSpPr>
        <p:spPr>
          <a:xfrm>
            <a:off x="85471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Reflects the improvement in satisfaction scores following virtual project manager usage.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8389D-2794-4FDC-BE79-15CBD031A3F2}"/>
              </a:ext>
            </a:extLst>
          </p:cNvPr>
          <p:cNvSpPr txBox="1"/>
          <p:nvPr/>
        </p:nvSpPr>
        <p:spPr>
          <a:xfrm>
            <a:off x="31877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TASK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7DA6-4120-4BDA-A957-D19CAA0506D8}"/>
              </a:ext>
            </a:extLst>
          </p:cNvPr>
          <p:cNvSpPr txBox="1"/>
          <p:nvPr/>
        </p:nvSpPr>
        <p:spPr>
          <a:xfrm>
            <a:off x="31877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Denotes the increased rate of task completion due to enhanced support.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A4A0-9BC9-4C94-93AE-CFA31D47B814}"/>
              </a:ext>
            </a:extLst>
          </p:cNvPr>
          <p:cNvSpPr txBox="1"/>
          <p:nvPr/>
        </p:nvSpPr>
        <p:spPr>
          <a:xfrm>
            <a:off x="5969000" y="35179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REAL-TIME HELP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38D4C-3982-48D7-BF14-659778837329}"/>
              </a:ext>
            </a:extLst>
          </p:cNvPr>
          <p:cNvSpPr txBox="1"/>
          <p:nvPr/>
        </p:nvSpPr>
        <p:spPr>
          <a:xfrm>
            <a:off x="59690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Illustrates the rise in users utilizing real-time assistance.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9D2FEA-03F7-FB7B-C5CB-332C8568A10E}"/>
              </a:ext>
            </a:extLst>
          </p:cNvPr>
          <p:cNvSpPr/>
          <p:nvPr/>
        </p:nvSpPr>
        <p:spPr>
          <a:xfrm>
            <a:off x="3849624" y="6464808"/>
            <a:ext cx="7735003" cy="393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1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6D23-1F76-4DF1-9202-AC84B1A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NEXT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7CFE3-E669-73F3-6D4A-B53A894F70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VIRTUAL PROJECT MANAGER INTEGRATION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A1EA-387C-08E4-56BA-1ACE294ED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C6FBC31-0DD7-CA51-B89C-29AC674D39A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420" r="37420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DE5272-2974-6360-BDA2-E36F17DBB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Focus on integrating the Virtual Project Manager and conducting thorough testing. User feedback sessions will help fine-tune the system for optimal results.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4DEB36-6BCF-FF05-93AA-42B90E36E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INTEGRATION AND TESTING PHASES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279F6E-F250-4D2C-E273-E6A3D30CC991}"/>
              </a:ext>
            </a:extLst>
          </p:cNvPr>
          <p:cNvSpPr/>
          <p:nvPr/>
        </p:nvSpPr>
        <p:spPr>
          <a:xfrm>
            <a:off x="3849624" y="6464808"/>
            <a:ext cx="7735003" cy="3931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cean Fre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itr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D73BCF-D3C1-4AAF-98F1-9B5AA5DA6470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335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Cascadia Mono SemiBold</vt:lpstr>
      <vt:lpstr>Montserrat ExtraBold</vt:lpstr>
      <vt:lpstr>Open Sans</vt:lpstr>
      <vt:lpstr>Office Theme</vt:lpstr>
      <vt:lpstr>Ocean Free</vt:lpstr>
      <vt:lpstr>Citrine</vt:lpstr>
      <vt:lpstr>VIRTUAL PROJECT MANAGER INTEGRATION</vt:lpstr>
      <vt:lpstr>OBJECTIVE</vt:lpstr>
      <vt:lpstr>KEY COMPONENTS</vt:lpstr>
      <vt:lpstr>USER INTERACTION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Vataliya</dc:creator>
  <cp:lastModifiedBy>Om Vataliya</cp:lastModifiedBy>
  <cp:revision>2</cp:revision>
  <dcterms:created xsi:type="dcterms:W3CDTF">2024-12-14T18:46:58Z</dcterms:created>
  <dcterms:modified xsi:type="dcterms:W3CDTF">2024-12-14T18:55:05Z</dcterms:modified>
</cp:coreProperties>
</file>