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330" y="7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7B569FD-F6CE-4F97-94D0-A30398291B37}" type="datetimeFigureOut">
              <a:rPr lang="en-US" smtClean="0"/>
              <a:t>4/11/2021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257673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69FD-F6CE-4F97-94D0-A30398291B3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122701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69FD-F6CE-4F97-94D0-A30398291B3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330767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69FD-F6CE-4F97-94D0-A30398291B3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6263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69FD-F6CE-4F97-94D0-A30398291B3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267344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569FD-F6CE-4F97-94D0-A30398291B3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27523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569FD-F6CE-4F97-94D0-A30398291B37}"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44864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569FD-F6CE-4F97-94D0-A30398291B37}"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300641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569FD-F6CE-4F97-94D0-A30398291B37}"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372405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07B569FD-F6CE-4F97-94D0-A30398291B3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20324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7B569FD-F6CE-4F97-94D0-A30398291B37}" type="datetimeFigureOut">
              <a:rPr lang="en-US" smtClean="0"/>
              <a:t>4/11/2021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22770733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7B569FD-F6CE-4F97-94D0-A30398291B37}" type="datetimeFigureOut">
              <a:rPr lang="en-US" smtClean="0"/>
              <a:t>4/11/2021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3229594282"/>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018" y="1773527"/>
            <a:ext cx="9144000" cy="2387600"/>
          </a:xfrm>
        </p:spPr>
        <p:txBody>
          <a:bodyPr>
            <a:normAutofit fontScale="90000"/>
          </a:bodyPr>
          <a:lstStyle/>
          <a:p>
            <a:r>
              <a:rPr lang="en-US" dirty="0"/>
              <a:t>Success Factors in relation with</a:t>
            </a:r>
            <a:br>
              <a:rPr lang="en-US" dirty="0"/>
            </a:br>
            <a:r>
              <a:rPr lang="en-US" dirty="0"/>
              <a:t> SMEs performance</a:t>
            </a:r>
          </a:p>
        </p:txBody>
      </p:sp>
    </p:spTree>
    <p:extLst>
      <p:ext uri="{BB962C8B-B14F-4D97-AF65-F5344CB8AC3E}">
        <p14:creationId xmlns:p14="http://schemas.microsoft.com/office/powerpoint/2010/main" val="339185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7" y="360987"/>
            <a:ext cx="10772775" cy="1190722"/>
          </a:xfrm>
        </p:spPr>
        <p:txBody>
          <a:bodyPr/>
          <a:lstStyle/>
          <a:p>
            <a:r>
              <a:rPr lang="en-US" b="1" u="sng" dirty="0"/>
              <a:t>Chart</a:t>
            </a:r>
          </a:p>
        </p:txBody>
      </p:sp>
      <p:sp>
        <p:nvSpPr>
          <p:cNvPr id="4" name="Rectangle 3"/>
          <p:cNvSpPr/>
          <p:nvPr/>
        </p:nvSpPr>
        <p:spPr>
          <a:xfrm>
            <a:off x="263237" y="2302592"/>
            <a:ext cx="6096000" cy="2585323"/>
          </a:xfrm>
          <a:prstGeom prst="rect">
            <a:avLst/>
          </a:prstGeom>
        </p:spPr>
        <p:txBody>
          <a:bodyPr>
            <a:spAutoFit/>
          </a:bodyPr>
          <a:lstStyle/>
          <a:p>
            <a:pPr marL="285750" indent="-285750">
              <a:buFont typeface="Arial" panose="020B0604020202020204" pitchFamily="34" charset="0"/>
              <a:buChar char="•"/>
            </a:pPr>
            <a:r>
              <a:rPr lang="en-US" dirty="0"/>
              <a:t>The points are too close to the line which indicates that there is a linear relationship.</a:t>
            </a:r>
          </a:p>
          <a:p>
            <a:endParaRPr lang="en-US" dirty="0"/>
          </a:p>
          <a:p>
            <a:pPr marL="285750" indent="-285750">
              <a:buFont typeface="Arial" panose="020B0604020202020204" pitchFamily="34" charset="0"/>
              <a:buChar char="•"/>
            </a:pPr>
            <a:r>
              <a:rPr lang="en-US" dirty="0"/>
              <a:t>The points distribute around the line which indicates that there is a strong relationship between the variables.</a:t>
            </a:r>
          </a:p>
          <a:p>
            <a:endParaRPr lang="en-US" dirty="0"/>
          </a:p>
          <a:p>
            <a:pPr marL="285750" indent="-285750">
              <a:buFont typeface="Arial" panose="020B0604020202020204" pitchFamily="34" charset="0"/>
              <a:buChar char="•"/>
            </a:pPr>
            <a:r>
              <a:rPr lang="en-US" dirty="0"/>
              <a:t>and as it shown on the graph, its positive relation</a:t>
            </a:r>
          </a:p>
          <a:p>
            <a:endParaRPr lang="en-US" dirty="0"/>
          </a:p>
          <a:p>
            <a:endParaRPr lang="en-US" dirty="0"/>
          </a:p>
        </p:txBody>
      </p:sp>
      <p:pic>
        <p:nvPicPr>
          <p:cNvPr id="3" name="Picture 2">
            <a:extLst>
              <a:ext uri="{FF2B5EF4-FFF2-40B4-BE49-F238E27FC236}">
                <a16:creationId xmlns:a16="http://schemas.microsoft.com/office/drawing/2014/main" id="{0225A4DD-E8DB-4BA5-9A10-B85DFCA2FF3E}"/>
              </a:ext>
            </a:extLst>
          </p:cNvPr>
          <p:cNvPicPr>
            <a:picLocks noChangeAspect="1"/>
          </p:cNvPicPr>
          <p:nvPr/>
        </p:nvPicPr>
        <p:blipFill>
          <a:blip r:embed="rId2"/>
          <a:stretch>
            <a:fillRect/>
          </a:stretch>
        </p:blipFill>
        <p:spPr>
          <a:xfrm>
            <a:off x="6545944" y="1633572"/>
            <a:ext cx="5121084" cy="3590855"/>
          </a:xfrm>
          <a:prstGeom prst="rect">
            <a:avLst/>
          </a:prstGeom>
        </p:spPr>
      </p:pic>
    </p:spTree>
    <p:extLst>
      <p:ext uri="{BB962C8B-B14F-4D97-AF65-F5344CB8AC3E}">
        <p14:creationId xmlns:p14="http://schemas.microsoft.com/office/powerpoint/2010/main" val="193184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1" y="333278"/>
            <a:ext cx="10772775" cy="1658198"/>
          </a:xfrm>
        </p:spPr>
        <p:txBody>
          <a:bodyPr/>
          <a:lstStyle/>
          <a:p>
            <a:r>
              <a:rPr lang="en-US" b="1" u="sng" dirty="0"/>
              <a:t>Histogram</a:t>
            </a:r>
          </a:p>
        </p:txBody>
      </p:sp>
      <p:sp>
        <p:nvSpPr>
          <p:cNvPr id="4" name="Rectangle 3"/>
          <p:cNvSpPr/>
          <p:nvPr/>
        </p:nvSpPr>
        <p:spPr>
          <a:xfrm>
            <a:off x="130751" y="2900723"/>
            <a:ext cx="6096000" cy="646331"/>
          </a:xfrm>
          <a:prstGeom prst="rect">
            <a:avLst/>
          </a:prstGeom>
        </p:spPr>
        <p:txBody>
          <a:bodyPr>
            <a:spAutoFit/>
          </a:bodyPr>
          <a:lstStyle/>
          <a:p>
            <a:pPr marL="285750" indent="-285750">
              <a:buFont typeface="Arial" panose="020B0604020202020204" pitchFamily="34" charset="0"/>
              <a:buChar char="•"/>
            </a:pPr>
            <a:r>
              <a:rPr lang="en-US" dirty="0"/>
              <a:t> Histogram is symmetric. So it confirms the normal distribution. ‐  Mean=Median=Mode </a:t>
            </a:r>
          </a:p>
        </p:txBody>
      </p:sp>
      <p:pic>
        <p:nvPicPr>
          <p:cNvPr id="3" name="Picture 2">
            <a:extLst>
              <a:ext uri="{FF2B5EF4-FFF2-40B4-BE49-F238E27FC236}">
                <a16:creationId xmlns:a16="http://schemas.microsoft.com/office/drawing/2014/main" id="{AD7FF4E4-F72E-435F-A1D5-E37E4A2AB27E}"/>
              </a:ext>
            </a:extLst>
          </p:cNvPr>
          <p:cNvPicPr>
            <a:picLocks noChangeAspect="1"/>
          </p:cNvPicPr>
          <p:nvPr/>
        </p:nvPicPr>
        <p:blipFill>
          <a:blip r:embed="rId2"/>
          <a:stretch>
            <a:fillRect/>
          </a:stretch>
        </p:blipFill>
        <p:spPr>
          <a:xfrm>
            <a:off x="7094860" y="1633572"/>
            <a:ext cx="4163929" cy="3590855"/>
          </a:xfrm>
          <a:prstGeom prst="rect">
            <a:avLst/>
          </a:prstGeom>
        </p:spPr>
      </p:pic>
    </p:spTree>
    <p:extLst>
      <p:ext uri="{BB962C8B-B14F-4D97-AF65-F5344CB8AC3E}">
        <p14:creationId xmlns:p14="http://schemas.microsoft.com/office/powerpoint/2010/main" val="99727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385264"/>
            <a:ext cx="10772775" cy="1586411"/>
          </a:xfrm>
        </p:spPr>
        <p:txBody>
          <a:bodyPr/>
          <a:lstStyle/>
          <a:p>
            <a:r>
              <a:rPr lang="en-US" b="1" u="sng" dirty="0"/>
              <a:t>Correlations:-</a:t>
            </a:r>
          </a:p>
        </p:txBody>
      </p:sp>
      <p:sp>
        <p:nvSpPr>
          <p:cNvPr id="7" name="Rectangle 2"/>
          <p:cNvSpPr>
            <a:spLocks noChangeArrowheads="1"/>
          </p:cNvSpPr>
          <p:nvPr/>
        </p:nvSpPr>
        <p:spPr bwMode="auto">
          <a:xfrm>
            <a:off x="6021171" y="2092326"/>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247650" y="2226464"/>
            <a:ext cx="6096000" cy="1200329"/>
          </a:xfrm>
          <a:prstGeom prst="rect">
            <a:avLst/>
          </a:prstGeom>
        </p:spPr>
        <p:txBody>
          <a:bodyPr>
            <a:spAutoFit/>
          </a:bodyPr>
          <a:lstStyle/>
          <a:p>
            <a:pPr marL="285750" indent="-285750">
              <a:buFont typeface="Arial" panose="020B0604020202020204" pitchFamily="34" charset="0"/>
              <a:buChar char="•"/>
            </a:pPr>
            <a:r>
              <a:rPr lang="en-US" dirty="0"/>
              <a:t>We will notice that, the model is Significant since its less than 5%, and the Person correlation is positive which means that there is a positive/strong relationship between the variables</a:t>
            </a:r>
          </a:p>
        </p:txBody>
      </p:sp>
      <p:sp>
        <p:nvSpPr>
          <p:cNvPr id="3" name="Rectangle 2">
            <a:extLst>
              <a:ext uri="{FF2B5EF4-FFF2-40B4-BE49-F238E27FC236}">
                <a16:creationId xmlns:a16="http://schemas.microsoft.com/office/drawing/2014/main" id="{E19A38A1-B0A5-400C-B810-5426BC2C5382}"/>
              </a:ext>
            </a:extLst>
          </p:cNvPr>
          <p:cNvSpPr/>
          <p:nvPr/>
        </p:nvSpPr>
        <p:spPr>
          <a:xfrm>
            <a:off x="6182411" y="1718633"/>
            <a:ext cx="6096000" cy="3416320"/>
          </a:xfrm>
          <a:prstGeom prst="rect">
            <a:avLst/>
          </a:prstGeom>
        </p:spPr>
        <p:txBody>
          <a:bodyPr>
            <a:spAutoFit/>
          </a:bodyPr>
          <a:lstStyle/>
          <a:p>
            <a:r>
              <a:rPr lang="en-US" dirty="0"/>
              <a:t>Coefficients:</a:t>
            </a:r>
          </a:p>
          <a:p>
            <a:r>
              <a:rPr lang="en-US" dirty="0"/>
              <a:t>                        Estimate Std. Error t value </a:t>
            </a:r>
            <a:r>
              <a:rPr lang="en-US" dirty="0" err="1"/>
              <a:t>Pr</a:t>
            </a:r>
            <a:r>
              <a:rPr lang="en-US" dirty="0"/>
              <a:t>(&gt;|t|)  </a:t>
            </a:r>
          </a:p>
          <a:p>
            <a:r>
              <a:rPr lang="en-US" dirty="0"/>
              <a:t>(Intercept)               -232.3      145.3  -1.598   0.1486  </a:t>
            </a:r>
          </a:p>
          <a:p>
            <a:r>
              <a:rPr lang="en-US" dirty="0"/>
              <a:t>Government Effectiveness    799.1      327.5   2.440   0.0406 *</a:t>
            </a:r>
          </a:p>
          <a:p>
            <a:r>
              <a:rPr lang="en-US" dirty="0" err="1"/>
              <a:t>Regulatory_Quality</a:t>
            </a:r>
            <a:r>
              <a:rPr lang="en-US" dirty="0"/>
              <a:t>         676.3      394.2   1.716   0.1246  </a:t>
            </a:r>
          </a:p>
          <a:p>
            <a:r>
              <a:rPr lang="en-US" dirty="0"/>
              <a:t>---</a:t>
            </a:r>
          </a:p>
          <a:p>
            <a:r>
              <a:rPr lang="en-US" dirty="0" err="1"/>
              <a:t>Signif</a:t>
            </a:r>
            <a:r>
              <a:rPr lang="en-US" dirty="0"/>
              <a:t>. codes:  0 ‘***’ 0.001 ‘**’ 0.01 ‘*’ 0.05 ‘.’ 0.1 ‘ ’ 1</a:t>
            </a:r>
          </a:p>
          <a:p>
            <a:endParaRPr lang="en-US" dirty="0"/>
          </a:p>
          <a:p>
            <a:r>
              <a:rPr lang="en-US" dirty="0"/>
              <a:t>Residual standard error: 72.23 on 8 degrees of freedom</a:t>
            </a:r>
          </a:p>
          <a:p>
            <a:r>
              <a:rPr lang="en-US" dirty="0"/>
              <a:t>Multiple R-squared:  0.8899,	Adjusted R-squared:  0.8623 </a:t>
            </a:r>
          </a:p>
          <a:p>
            <a:r>
              <a:rPr lang="en-US" dirty="0"/>
              <a:t>F-statistic: 32.32 on 2 and 8 DF,  p-value: 0.0001472</a:t>
            </a:r>
          </a:p>
          <a:p>
            <a:endParaRPr lang="en-US" dirty="0"/>
          </a:p>
        </p:txBody>
      </p:sp>
    </p:spTree>
    <p:extLst>
      <p:ext uri="{BB962C8B-B14F-4D97-AF65-F5344CB8AC3E}">
        <p14:creationId xmlns:p14="http://schemas.microsoft.com/office/powerpoint/2010/main" val="404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4" y="158696"/>
            <a:ext cx="10772775" cy="1365304"/>
          </a:xfrm>
        </p:spPr>
        <p:txBody>
          <a:bodyPr/>
          <a:lstStyle/>
          <a:p>
            <a:r>
              <a:rPr lang="en-US" b="1" u="sng" dirty="0"/>
              <a:t>R &amp; R2</a:t>
            </a:r>
          </a:p>
        </p:txBody>
      </p:sp>
      <p:sp>
        <p:nvSpPr>
          <p:cNvPr id="5" name="Rectangle 1"/>
          <p:cNvSpPr>
            <a:spLocks noChangeArrowheads="1"/>
          </p:cNvSpPr>
          <p:nvPr/>
        </p:nvSpPr>
        <p:spPr bwMode="auto">
          <a:xfrm>
            <a:off x="-314040" y="-1676400"/>
            <a:ext cx="153323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5"/>
          <p:cNvSpPr/>
          <p:nvPr/>
        </p:nvSpPr>
        <p:spPr>
          <a:xfrm>
            <a:off x="152400" y="2357942"/>
            <a:ext cx="5814289" cy="1477328"/>
          </a:xfrm>
          <a:prstGeom prst="rect">
            <a:avLst/>
          </a:prstGeom>
        </p:spPr>
        <p:txBody>
          <a:bodyPr wrap="square">
            <a:spAutoFit/>
          </a:bodyPr>
          <a:lstStyle/>
          <a:p>
            <a:pPr marL="285750" indent="-285750">
              <a:buFont typeface="Arial" panose="020B0604020202020204" pitchFamily="34" charset="0"/>
              <a:buChar char="•"/>
            </a:pPr>
            <a:r>
              <a:rPr lang="en-US" dirty="0"/>
              <a:t> This table indicate the value of R and R square and even the Adjusted are square, and as its shown in the table, the value of R square indicates that there is a strong positive relationship between the  success factors &amp; the performance of SMEs</a:t>
            </a:r>
          </a:p>
        </p:txBody>
      </p:sp>
      <p:sp>
        <p:nvSpPr>
          <p:cNvPr id="7" name="Content Placeholder 6">
            <a:extLst>
              <a:ext uri="{FF2B5EF4-FFF2-40B4-BE49-F238E27FC236}">
                <a16:creationId xmlns:a16="http://schemas.microsoft.com/office/drawing/2014/main" id="{7A0179F9-FE05-4CE3-A399-22A5473C7753}"/>
              </a:ext>
            </a:extLst>
          </p:cNvPr>
          <p:cNvSpPr>
            <a:spLocks noGrp="1"/>
          </p:cNvSpPr>
          <p:nvPr>
            <p:ph idx="1"/>
          </p:nvPr>
        </p:nvSpPr>
        <p:spPr>
          <a:xfrm>
            <a:off x="6096000" y="2011680"/>
            <a:ext cx="5334381" cy="3766185"/>
          </a:xfrm>
        </p:spPr>
        <p:txBody>
          <a:bodyPr>
            <a:normAutofit/>
          </a:bodyPr>
          <a:lstStyle/>
          <a:p>
            <a:r>
              <a:rPr lang="en-US" sz="1050" dirty="0">
                <a:solidFill>
                  <a:schemeClr val="tx1"/>
                </a:solidFill>
                <a:highlight>
                  <a:srgbClr val="FFFF00"/>
                </a:highlight>
              </a:rPr>
              <a:t>Coefficients:</a:t>
            </a:r>
          </a:p>
          <a:p>
            <a:r>
              <a:rPr lang="en-US" sz="1050" dirty="0">
                <a:solidFill>
                  <a:schemeClr val="tx1"/>
                </a:solidFill>
                <a:highlight>
                  <a:srgbClr val="FFFF00"/>
                </a:highlight>
              </a:rPr>
              <a:t>                        Estimate Std. Error t value </a:t>
            </a:r>
            <a:r>
              <a:rPr lang="en-US" sz="1050" dirty="0" err="1">
                <a:solidFill>
                  <a:schemeClr val="tx1"/>
                </a:solidFill>
                <a:highlight>
                  <a:srgbClr val="FFFF00"/>
                </a:highlight>
              </a:rPr>
              <a:t>Pr</a:t>
            </a:r>
            <a:r>
              <a:rPr lang="en-US" sz="1050" dirty="0">
                <a:solidFill>
                  <a:schemeClr val="tx1"/>
                </a:solidFill>
                <a:highlight>
                  <a:srgbClr val="FFFF00"/>
                </a:highlight>
              </a:rPr>
              <a:t>(&gt;|t|)  </a:t>
            </a:r>
          </a:p>
          <a:p>
            <a:r>
              <a:rPr lang="en-US" sz="1050" dirty="0">
                <a:solidFill>
                  <a:schemeClr val="tx1"/>
                </a:solidFill>
                <a:highlight>
                  <a:srgbClr val="FFFF00"/>
                </a:highlight>
              </a:rPr>
              <a:t>(Intercept)               -232.3      145.3  -1.598   0.1486  </a:t>
            </a:r>
          </a:p>
          <a:p>
            <a:r>
              <a:rPr lang="en-US" sz="1050" dirty="0" err="1">
                <a:solidFill>
                  <a:schemeClr val="tx1"/>
                </a:solidFill>
                <a:highlight>
                  <a:srgbClr val="FFFF00"/>
                </a:highlight>
              </a:rPr>
              <a:t>Government_Effectivness</a:t>
            </a:r>
            <a:r>
              <a:rPr lang="en-US" sz="1050" dirty="0">
                <a:solidFill>
                  <a:schemeClr val="tx1"/>
                </a:solidFill>
                <a:highlight>
                  <a:srgbClr val="FFFF00"/>
                </a:highlight>
              </a:rPr>
              <a:t>    799.1      327.5   2.440   0.0406 *</a:t>
            </a:r>
          </a:p>
          <a:p>
            <a:r>
              <a:rPr lang="en-US" sz="1050" dirty="0" err="1">
                <a:solidFill>
                  <a:schemeClr val="tx1"/>
                </a:solidFill>
                <a:highlight>
                  <a:srgbClr val="FFFF00"/>
                </a:highlight>
              </a:rPr>
              <a:t>Regulatory_Quality</a:t>
            </a:r>
            <a:r>
              <a:rPr lang="en-US" sz="1050" dirty="0">
                <a:solidFill>
                  <a:schemeClr val="tx1"/>
                </a:solidFill>
                <a:highlight>
                  <a:srgbClr val="FFFF00"/>
                </a:highlight>
              </a:rPr>
              <a:t>         676.3      394.2   1.716   0.1246  </a:t>
            </a:r>
          </a:p>
          <a:p>
            <a:r>
              <a:rPr lang="en-US" sz="1050" dirty="0">
                <a:solidFill>
                  <a:schemeClr val="tx1"/>
                </a:solidFill>
                <a:highlight>
                  <a:srgbClr val="FFFF00"/>
                </a:highlight>
              </a:rPr>
              <a:t>---</a:t>
            </a:r>
          </a:p>
          <a:p>
            <a:r>
              <a:rPr lang="en-US" sz="1050" dirty="0" err="1">
                <a:solidFill>
                  <a:schemeClr val="tx1"/>
                </a:solidFill>
                <a:highlight>
                  <a:srgbClr val="FFFF00"/>
                </a:highlight>
              </a:rPr>
              <a:t>Signif</a:t>
            </a:r>
            <a:r>
              <a:rPr lang="en-US" sz="1050" dirty="0">
                <a:solidFill>
                  <a:schemeClr val="tx1"/>
                </a:solidFill>
                <a:highlight>
                  <a:srgbClr val="FFFF00"/>
                </a:highlight>
              </a:rPr>
              <a:t>. codes:  0 ‘***’ 0.001 ‘**’ 0.01 ‘*’ 0.05 ‘.’ 0.1 ‘ ’ 1</a:t>
            </a:r>
          </a:p>
          <a:p>
            <a:endParaRPr lang="en-US" sz="1050" dirty="0">
              <a:solidFill>
                <a:schemeClr val="tx1"/>
              </a:solidFill>
              <a:highlight>
                <a:srgbClr val="FFFF00"/>
              </a:highlight>
            </a:endParaRPr>
          </a:p>
          <a:p>
            <a:r>
              <a:rPr lang="en-US" sz="1050" dirty="0">
                <a:solidFill>
                  <a:schemeClr val="tx1"/>
                </a:solidFill>
                <a:highlight>
                  <a:srgbClr val="FFFF00"/>
                </a:highlight>
              </a:rPr>
              <a:t>Residual standard error: 72.23 on 8 degrees of freedom</a:t>
            </a:r>
          </a:p>
          <a:p>
            <a:r>
              <a:rPr lang="en-US" sz="1050" dirty="0">
                <a:solidFill>
                  <a:schemeClr val="tx1"/>
                </a:solidFill>
                <a:highlight>
                  <a:srgbClr val="FFFF00"/>
                </a:highlight>
              </a:rPr>
              <a:t>Multiple R-squared:  0.8899,	Adjusted R-squared:  0.8623 </a:t>
            </a:r>
          </a:p>
          <a:p>
            <a:r>
              <a:rPr lang="en-US" sz="1050" dirty="0">
                <a:solidFill>
                  <a:schemeClr val="tx1"/>
                </a:solidFill>
                <a:highlight>
                  <a:srgbClr val="FFFF00"/>
                </a:highlight>
              </a:rPr>
              <a:t>F-statistic: 32.32 on 2 and 8 DF,  p-value: 0.0001472</a:t>
            </a:r>
          </a:p>
          <a:p>
            <a:endParaRPr lang="en-US" sz="1050" dirty="0"/>
          </a:p>
          <a:p>
            <a:endParaRPr lang="en-US" sz="1050" dirty="0"/>
          </a:p>
        </p:txBody>
      </p:sp>
    </p:spTree>
    <p:extLst>
      <p:ext uri="{BB962C8B-B14F-4D97-AF65-F5344CB8AC3E}">
        <p14:creationId xmlns:p14="http://schemas.microsoft.com/office/powerpoint/2010/main" val="223442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256717"/>
            <a:ext cx="10772775" cy="1433971"/>
          </a:xfrm>
        </p:spPr>
        <p:txBody>
          <a:bodyPr/>
          <a:lstStyle/>
          <a:p>
            <a:r>
              <a:rPr lang="en-US" b="1" u="sng" dirty="0"/>
              <a:t>ANOVA Table</a:t>
            </a:r>
          </a:p>
        </p:txBody>
      </p:sp>
      <p:sp>
        <p:nvSpPr>
          <p:cNvPr id="5" name="Rectangle 1"/>
          <p:cNvSpPr>
            <a:spLocks noChangeArrowheads="1"/>
          </p:cNvSpPr>
          <p:nvPr/>
        </p:nvSpPr>
        <p:spPr bwMode="auto">
          <a:xfrm>
            <a:off x="2438400" y="-17010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131618" y="2452547"/>
            <a:ext cx="5956155" cy="1477328"/>
          </a:xfrm>
          <a:prstGeom prst="rect">
            <a:avLst/>
          </a:prstGeom>
        </p:spPr>
        <p:txBody>
          <a:bodyPr wrap="square">
            <a:spAutoFit/>
          </a:bodyPr>
          <a:lstStyle/>
          <a:p>
            <a:pPr marL="285750" indent="-285750">
              <a:buFont typeface="Arial" panose="020B0604020202020204" pitchFamily="34" charset="0"/>
              <a:buChar char="•"/>
            </a:pPr>
            <a:r>
              <a:rPr lang="en-US" dirty="0"/>
              <a:t>As its shown in this table, the model is Sig which indicates that it follows Normal Distribution.  â€ , the model is Significant since its less than 5%. Therefore there is a significant relationship between the variables</a:t>
            </a:r>
          </a:p>
          <a:p>
            <a:endParaRPr lang="en-US" dirty="0"/>
          </a:p>
        </p:txBody>
      </p:sp>
      <p:sp>
        <p:nvSpPr>
          <p:cNvPr id="7" name="Content Placeholder 6">
            <a:extLst>
              <a:ext uri="{FF2B5EF4-FFF2-40B4-BE49-F238E27FC236}">
                <a16:creationId xmlns:a16="http://schemas.microsoft.com/office/drawing/2014/main" id="{3C0A7722-90AB-4665-BFB1-A76275012C43}"/>
              </a:ext>
            </a:extLst>
          </p:cNvPr>
          <p:cNvSpPr>
            <a:spLocks noGrp="1"/>
          </p:cNvSpPr>
          <p:nvPr>
            <p:ph idx="1"/>
          </p:nvPr>
        </p:nvSpPr>
        <p:spPr>
          <a:xfrm>
            <a:off x="6274191" y="2011680"/>
            <a:ext cx="5156190" cy="3766185"/>
          </a:xfrm>
        </p:spPr>
        <p:txBody>
          <a:bodyPr>
            <a:normAutofit/>
          </a:bodyPr>
          <a:lstStyle/>
          <a:p>
            <a:r>
              <a:rPr lang="en-US" sz="1100" dirty="0">
                <a:highlight>
                  <a:srgbClr val="FFFF00"/>
                </a:highlight>
              </a:rPr>
              <a:t>Coefficients:</a:t>
            </a:r>
          </a:p>
          <a:p>
            <a:r>
              <a:rPr lang="en-US" sz="1100" dirty="0">
                <a:highlight>
                  <a:srgbClr val="FFFF00"/>
                </a:highlight>
              </a:rPr>
              <a:t>                        Estimate Std. Error t value </a:t>
            </a:r>
            <a:r>
              <a:rPr lang="en-US" sz="1100" dirty="0" err="1">
                <a:highlight>
                  <a:srgbClr val="FFFF00"/>
                </a:highlight>
              </a:rPr>
              <a:t>Pr</a:t>
            </a:r>
            <a:r>
              <a:rPr lang="en-US" sz="1100" dirty="0">
                <a:highlight>
                  <a:srgbClr val="FFFF00"/>
                </a:highlight>
              </a:rPr>
              <a:t>(&gt;|t|)  </a:t>
            </a:r>
          </a:p>
          <a:p>
            <a:r>
              <a:rPr lang="en-US" sz="1100" dirty="0">
                <a:highlight>
                  <a:srgbClr val="FFFF00"/>
                </a:highlight>
              </a:rPr>
              <a:t>(Intercept)               -232.3      145.3  -1.598   0.1486  </a:t>
            </a:r>
          </a:p>
          <a:p>
            <a:r>
              <a:rPr lang="en-US" sz="1100" dirty="0" err="1">
                <a:highlight>
                  <a:srgbClr val="FFFF00"/>
                </a:highlight>
              </a:rPr>
              <a:t>Government_Effectivness</a:t>
            </a:r>
            <a:r>
              <a:rPr lang="en-US" sz="1100" dirty="0">
                <a:highlight>
                  <a:srgbClr val="FFFF00"/>
                </a:highlight>
              </a:rPr>
              <a:t>    799.1      327.5   2.440   0.0406 *</a:t>
            </a:r>
          </a:p>
          <a:p>
            <a:r>
              <a:rPr lang="en-US" sz="1100" dirty="0" err="1">
                <a:highlight>
                  <a:srgbClr val="FFFF00"/>
                </a:highlight>
              </a:rPr>
              <a:t>Regulatory_Quality</a:t>
            </a:r>
            <a:r>
              <a:rPr lang="en-US" sz="1100" dirty="0">
                <a:highlight>
                  <a:srgbClr val="FFFF00"/>
                </a:highlight>
              </a:rPr>
              <a:t>         676.3      394.2   1.716   0.1246  </a:t>
            </a:r>
          </a:p>
          <a:p>
            <a:r>
              <a:rPr lang="en-US" sz="1100" dirty="0">
                <a:highlight>
                  <a:srgbClr val="FFFF00"/>
                </a:highlight>
              </a:rPr>
              <a:t>---</a:t>
            </a:r>
          </a:p>
          <a:p>
            <a:r>
              <a:rPr lang="en-US" sz="1100" dirty="0" err="1">
                <a:highlight>
                  <a:srgbClr val="FFFF00"/>
                </a:highlight>
              </a:rPr>
              <a:t>Signif</a:t>
            </a:r>
            <a:r>
              <a:rPr lang="en-US" sz="1100" dirty="0">
                <a:highlight>
                  <a:srgbClr val="FFFF00"/>
                </a:highlight>
              </a:rPr>
              <a:t>. codes:  0 ‘***’ 0.001 ‘**’ 0.01 ‘*’ 0.05 ‘.’ 0.1 ‘ ’ 1</a:t>
            </a:r>
          </a:p>
          <a:p>
            <a:endParaRPr lang="en-US" sz="1100" dirty="0">
              <a:highlight>
                <a:srgbClr val="FFFF00"/>
              </a:highlight>
            </a:endParaRPr>
          </a:p>
          <a:p>
            <a:r>
              <a:rPr lang="en-US" sz="1100" dirty="0">
                <a:highlight>
                  <a:srgbClr val="FFFF00"/>
                </a:highlight>
              </a:rPr>
              <a:t>Residual standard error: 72.23 on 8 degrees of freedom</a:t>
            </a:r>
          </a:p>
          <a:p>
            <a:r>
              <a:rPr lang="en-US" sz="1100" dirty="0">
                <a:highlight>
                  <a:srgbClr val="FFFF00"/>
                </a:highlight>
              </a:rPr>
              <a:t>Multiple R-squared:  0.8899,	Adjusted R-squared:  0.8623 </a:t>
            </a:r>
          </a:p>
          <a:p>
            <a:r>
              <a:rPr lang="en-US" sz="1100" dirty="0">
                <a:highlight>
                  <a:srgbClr val="FFFF00"/>
                </a:highlight>
              </a:rPr>
              <a:t>F-statistic: 32.32 on 2 and 8 DF,  p-value: 0.0001472</a:t>
            </a:r>
          </a:p>
          <a:p>
            <a:endParaRPr lang="en-US" sz="1100" dirty="0"/>
          </a:p>
          <a:p>
            <a:endParaRPr lang="en-US" sz="1100" dirty="0"/>
          </a:p>
        </p:txBody>
      </p:sp>
    </p:spTree>
    <p:extLst>
      <p:ext uri="{BB962C8B-B14F-4D97-AF65-F5344CB8AC3E}">
        <p14:creationId xmlns:p14="http://schemas.microsoft.com/office/powerpoint/2010/main" val="114792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883"/>
            <a:ext cx="10772775" cy="1540382"/>
          </a:xfrm>
        </p:spPr>
        <p:txBody>
          <a:bodyPr/>
          <a:lstStyle/>
          <a:p>
            <a:r>
              <a:rPr lang="en-US" b="1" u="sng" dirty="0"/>
              <a:t>Coefficients &amp; Equation</a:t>
            </a:r>
          </a:p>
        </p:txBody>
      </p:sp>
      <p:sp>
        <p:nvSpPr>
          <p:cNvPr id="5" name="Rectangle 1"/>
          <p:cNvSpPr>
            <a:spLocks noChangeArrowheads="1"/>
          </p:cNvSpPr>
          <p:nvPr/>
        </p:nvSpPr>
        <p:spPr bwMode="auto">
          <a:xfrm>
            <a:off x="2106166" y="-1274618"/>
            <a:ext cx="1280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5"/>
          <p:cNvSpPr/>
          <p:nvPr/>
        </p:nvSpPr>
        <p:spPr>
          <a:xfrm>
            <a:off x="0" y="1926319"/>
            <a:ext cx="6096000" cy="3970318"/>
          </a:xfrm>
          <a:prstGeom prst="rect">
            <a:avLst/>
          </a:prstGeom>
        </p:spPr>
        <p:txBody>
          <a:bodyPr>
            <a:spAutoFit/>
          </a:bodyPr>
          <a:lstStyle/>
          <a:p>
            <a:pPr marL="285750" indent="-285750">
              <a:buFont typeface="Arial" panose="020B0604020202020204" pitchFamily="34" charset="0"/>
              <a:buChar char="•"/>
            </a:pPr>
            <a:r>
              <a:rPr lang="en-US" dirty="0"/>
              <a:t>‐ We could extract the predicated values from this table, it would be as following: - </a:t>
            </a:r>
          </a:p>
          <a:p>
            <a:pPr marL="285750" indent="-285750">
              <a:buFont typeface="Arial" panose="020B0604020202020204" pitchFamily="34" charset="0"/>
              <a:buChar char="•"/>
            </a:pPr>
            <a:r>
              <a:rPr lang="en-US" dirty="0"/>
              <a:t>B0=-450.532, B1 =70.695, B2=872.021, B3=712.559</a:t>
            </a:r>
          </a:p>
          <a:p>
            <a:endParaRPr lang="en-US" dirty="0"/>
          </a:p>
          <a:p>
            <a:pPr marL="285750" indent="-285750">
              <a:buFont typeface="Arial" panose="020B0604020202020204" pitchFamily="34" charset="0"/>
              <a:buChar char="•"/>
            </a:pPr>
            <a:r>
              <a:rPr lang="en-US" dirty="0"/>
              <a:t>‐ So the equation will be:-</a:t>
            </a:r>
          </a:p>
          <a:p>
            <a:pPr marL="285750" indent="-285750">
              <a:buFont typeface="Arial" panose="020B0604020202020204" pitchFamily="34" charset="0"/>
              <a:buChar char="•"/>
            </a:pPr>
            <a:r>
              <a:rPr lang="en-US" b="1" dirty="0"/>
              <a:t> Y^(SMEs performance)=-232.3+ (Government Effectiveness)^+799.1(Regulatory Quality)^+676.3</a:t>
            </a:r>
          </a:p>
          <a:p>
            <a:r>
              <a:rPr lang="en-US" dirty="0"/>
              <a:t>  </a:t>
            </a:r>
            <a:r>
              <a:rPr lang="en-US" b="1" u="sng" dirty="0"/>
              <a:t>‐ This means that:-</a:t>
            </a:r>
          </a:p>
          <a:p>
            <a:pPr marL="285750" indent="-285750">
              <a:buFont typeface="Arial" panose="020B0604020202020204" pitchFamily="34" charset="0"/>
              <a:buChar char="•"/>
            </a:pPr>
            <a:r>
              <a:rPr lang="en-US" dirty="0"/>
              <a:t> once the Government Effectiveness increase by 1 unit, the SMEs performance will increase by 799.1</a:t>
            </a:r>
          </a:p>
          <a:p>
            <a:pPr marL="285750" indent="-285750">
              <a:buFont typeface="Arial" panose="020B0604020202020204" pitchFamily="34" charset="0"/>
              <a:buChar char="•"/>
            </a:pPr>
            <a:r>
              <a:rPr lang="en-US" dirty="0"/>
              <a:t>once the Regulatory Quality increase by 1 unit, the SMEs performance will increase by 676.3</a:t>
            </a:r>
          </a:p>
          <a:p>
            <a:endParaRPr lang="en-US" dirty="0"/>
          </a:p>
          <a:p>
            <a:endParaRPr lang="en-US" dirty="0"/>
          </a:p>
        </p:txBody>
      </p:sp>
      <p:sp>
        <p:nvSpPr>
          <p:cNvPr id="7" name="Content Placeholder 6">
            <a:extLst>
              <a:ext uri="{FF2B5EF4-FFF2-40B4-BE49-F238E27FC236}">
                <a16:creationId xmlns:a16="http://schemas.microsoft.com/office/drawing/2014/main" id="{18086F1D-132C-499A-BFBD-917F873F0CD0}"/>
              </a:ext>
            </a:extLst>
          </p:cNvPr>
          <p:cNvSpPr>
            <a:spLocks noGrp="1"/>
          </p:cNvSpPr>
          <p:nvPr>
            <p:ph idx="1"/>
          </p:nvPr>
        </p:nvSpPr>
        <p:spPr>
          <a:xfrm>
            <a:off x="6096000" y="2011680"/>
            <a:ext cx="5334381" cy="3766185"/>
          </a:xfrm>
        </p:spPr>
        <p:txBody>
          <a:bodyPr>
            <a:normAutofit/>
          </a:bodyPr>
          <a:lstStyle/>
          <a:p>
            <a:r>
              <a:rPr lang="en-US" sz="1100" dirty="0">
                <a:highlight>
                  <a:srgbClr val="FFFF00"/>
                </a:highlight>
              </a:rPr>
              <a:t>Coefficients:</a:t>
            </a:r>
          </a:p>
          <a:p>
            <a:r>
              <a:rPr lang="en-US" sz="1100" dirty="0">
                <a:highlight>
                  <a:srgbClr val="FFFF00"/>
                </a:highlight>
              </a:rPr>
              <a:t>                        Estimate Std. Error t value </a:t>
            </a:r>
            <a:r>
              <a:rPr lang="en-US" sz="1100" dirty="0" err="1">
                <a:highlight>
                  <a:srgbClr val="FFFF00"/>
                </a:highlight>
              </a:rPr>
              <a:t>Pr</a:t>
            </a:r>
            <a:r>
              <a:rPr lang="en-US" sz="1100" dirty="0">
                <a:highlight>
                  <a:srgbClr val="FFFF00"/>
                </a:highlight>
              </a:rPr>
              <a:t>(&gt;|t|)  </a:t>
            </a:r>
          </a:p>
          <a:p>
            <a:r>
              <a:rPr lang="en-US" sz="1100" dirty="0">
                <a:highlight>
                  <a:srgbClr val="FFFF00"/>
                </a:highlight>
              </a:rPr>
              <a:t>(Intercept)               -232.3      145.3  -1.598   0.1486  </a:t>
            </a:r>
          </a:p>
          <a:p>
            <a:r>
              <a:rPr lang="en-US" sz="1100" dirty="0">
                <a:highlight>
                  <a:srgbClr val="FFFF00"/>
                </a:highlight>
              </a:rPr>
              <a:t>Government Effectiveness    799.1      327.5   2.440   0.0406 *</a:t>
            </a:r>
          </a:p>
          <a:p>
            <a:r>
              <a:rPr lang="en-US" sz="1100" dirty="0" err="1">
                <a:highlight>
                  <a:srgbClr val="FFFF00"/>
                </a:highlight>
              </a:rPr>
              <a:t>Regulatory_Quality</a:t>
            </a:r>
            <a:r>
              <a:rPr lang="en-US" sz="1100" dirty="0">
                <a:highlight>
                  <a:srgbClr val="FFFF00"/>
                </a:highlight>
              </a:rPr>
              <a:t>         676.3      394.2   1.716   0.1246  </a:t>
            </a:r>
          </a:p>
          <a:p>
            <a:r>
              <a:rPr lang="en-US" sz="1100" dirty="0">
                <a:highlight>
                  <a:srgbClr val="FFFF00"/>
                </a:highlight>
              </a:rPr>
              <a:t>---</a:t>
            </a:r>
          </a:p>
          <a:p>
            <a:r>
              <a:rPr lang="en-US" sz="1100" dirty="0" err="1">
                <a:highlight>
                  <a:srgbClr val="FFFF00"/>
                </a:highlight>
              </a:rPr>
              <a:t>Signif</a:t>
            </a:r>
            <a:r>
              <a:rPr lang="en-US" sz="1100" dirty="0">
                <a:highlight>
                  <a:srgbClr val="FFFF00"/>
                </a:highlight>
              </a:rPr>
              <a:t>. codes:  0 ‘***’ 0.001 ‘**’ 0.01 ‘*’ 0.05 ‘.’ 0.1 ‘ ’ 1</a:t>
            </a:r>
          </a:p>
          <a:p>
            <a:endParaRPr lang="en-US" sz="1100" dirty="0">
              <a:highlight>
                <a:srgbClr val="FFFF00"/>
              </a:highlight>
            </a:endParaRPr>
          </a:p>
          <a:p>
            <a:r>
              <a:rPr lang="en-US" sz="1100" dirty="0">
                <a:highlight>
                  <a:srgbClr val="FFFF00"/>
                </a:highlight>
              </a:rPr>
              <a:t>Residual standard error: 72.23 on 8 degrees of freedom</a:t>
            </a:r>
          </a:p>
          <a:p>
            <a:r>
              <a:rPr lang="en-US" sz="1100" dirty="0">
                <a:highlight>
                  <a:srgbClr val="FFFF00"/>
                </a:highlight>
              </a:rPr>
              <a:t>Multiple R-squared:  0.8899,	Adjusted R-squared:  0.8623 </a:t>
            </a:r>
          </a:p>
          <a:p>
            <a:r>
              <a:rPr lang="en-US" sz="1100" dirty="0">
                <a:highlight>
                  <a:srgbClr val="FFFF00"/>
                </a:highlight>
              </a:rPr>
              <a:t>F-statistic: 32.32 on 2 and 8 DF,  p-value: 0.0001472</a:t>
            </a:r>
          </a:p>
          <a:p>
            <a:endParaRPr lang="en-US" sz="1100" dirty="0"/>
          </a:p>
          <a:p>
            <a:endParaRPr lang="en-US" sz="1100" dirty="0"/>
          </a:p>
        </p:txBody>
      </p:sp>
    </p:spTree>
    <p:extLst>
      <p:ext uri="{BB962C8B-B14F-4D97-AF65-F5344CB8AC3E}">
        <p14:creationId xmlns:p14="http://schemas.microsoft.com/office/powerpoint/2010/main" val="90663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273849"/>
          </a:xfrm>
        </p:spPr>
        <p:txBody>
          <a:bodyPr/>
          <a:lstStyle/>
          <a:p>
            <a:r>
              <a:rPr lang="en-US" dirty="0"/>
              <a:t>Conclusion :-</a:t>
            </a:r>
          </a:p>
        </p:txBody>
      </p:sp>
      <p:sp>
        <p:nvSpPr>
          <p:cNvPr id="4" name="Title 1"/>
          <p:cNvSpPr txBox="1">
            <a:spLocks/>
          </p:cNvSpPr>
          <p:nvPr/>
        </p:nvSpPr>
        <p:spPr>
          <a:xfrm>
            <a:off x="657223" y="2157730"/>
            <a:ext cx="10772775" cy="357805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b="1" u="sng" dirty="0">
                <a:solidFill>
                  <a:schemeClr val="tx1"/>
                </a:solidFill>
                <a:latin typeface="+mn-lt"/>
                <a:ea typeface="+mn-ea"/>
                <a:cs typeface="+mn-cs"/>
              </a:rPr>
              <a:t>We can end up with many important results, and we will try to sum them up in the below points:</a:t>
            </a:r>
          </a:p>
          <a:p>
            <a:r>
              <a:rPr lang="en-US" sz="4400" dirty="0">
                <a:solidFill>
                  <a:schemeClr val="tx1"/>
                </a:solidFill>
                <a:latin typeface="+mn-lt"/>
                <a:ea typeface="+mn-ea"/>
                <a:cs typeface="+mn-cs"/>
              </a:rPr>
              <a:t> </a:t>
            </a:r>
          </a:p>
          <a:p>
            <a:pPr marL="571500" indent="-571500">
              <a:buFont typeface="Arial" panose="020B0604020202020204" pitchFamily="34" charset="0"/>
              <a:buChar char="•"/>
            </a:pPr>
            <a:endParaRPr lang="en-US" sz="4400" dirty="0">
              <a:solidFill>
                <a:schemeClr val="tx1"/>
              </a:solidFill>
              <a:latin typeface="+mn-lt"/>
              <a:ea typeface="+mn-ea"/>
              <a:cs typeface="+mn-cs"/>
            </a:endParaRPr>
          </a:p>
          <a:p>
            <a:pPr marL="571500" indent="-571500">
              <a:buFont typeface="Arial" panose="020B0604020202020204" pitchFamily="34" charset="0"/>
              <a:buChar char="•"/>
            </a:pPr>
            <a:r>
              <a:rPr lang="en-US" sz="4400" dirty="0">
                <a:solidFill>
                  <a:schemeClr val="tx1"/>
                </a:solidFill>
                <a:latin typeface="+mn-lt"/>
                <a:ea typeface="+mn-ea"/>
                <a:cs typeface="+mn-cs"/>
              </a:rPr>
              <a:t>There is a strong positive relationship between the variables, its sig relationship as the Independent variable (success factors) affects the Dependent variable (SMEs performance)</a:t>
            </a:r>
          </a:p>
          <a:p>
            <a:endParaRPr lang="en-US" dirty="0"/>
          </a:p>
          <a:p>
            <a:pPr marL="685800" indent="-685800">
              <a:buFont typeface="Arial" panose="020B0604020202020204" pitchFamily="34" charset="0"/>
              <a:buChar char="•"/>
            </a:pPr>
            <a:r>
              <a:rPr lang="en-US" sz="4500" dirty="0">
                <a:solidFill>
                  <a:schemeClr val="tx1"/>
                </a:solidFill>
                <a:latin typeface="+mn-lt"/>
                <a:ea typeface="+mn-ea"/>
                <a:cs typeface="+mn-cs"/>
              </a:rPr>
              <a:t>some economical, legal, cultural and educational problems. The research suggests the significance of developing SMEs skills and takes necessary actions based on promoting of entrepreneurial thought. Along with allowing small credits and developing suitable conditions to encourage entrepreneurship it should not be overestimated the importance of education cannot be overestimated. Absence of necessary SMEs skills and education in this field can minimize the efforts made by the government to develop entrepreneurship. </a:t>
            </a:r>
          </a:p>
        </p:txBody>
      </p:sp>
    </p:spTree>
    <p:extLst>
      <p:ext uri="{BB962C8B-B14F-4D97-AF65-F5344CB8AC3E}">
        <p14:creationId xmlns:p14="http://schemas.microsoft.com/office/powerpoint/2010/main" val="335544288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80</TotalTime>
  <Words>774</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 Light</vt:lpstr>
      <vt:lpstr>Metropolitan</vt:lpstr>
      <vt:lpstr>Success Factors in relation with  SMEs performance</vt:lpstr>
      <vt:lpstr>Chart</vt:lpstr>
      <vt:lpstr>Histogram</vt:lpstr>
      <vt:lpstr>Correlations:-</vt:lpstr>
      <vt:lpstr>R &amp; R2</vt:lpstr>
      <vt:lpstr>ANOVA Table</vt:lpstr>
      <vt:lpstr>Coefficients &amp; Equation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Factors in relation with  SMEs</dc:title>
  <dc:creator>Shimaa Hafeez</dc:creator>
  <cp:lastModifiedBy>hp</cp:lastModifiedBy>
  <cp:revision>21</cp:revision>
  <dcterms:created xsi:type="dcterms:W3CDTF">2021-03-18T22:07:51Z</dcterms:created>
  <dcterms:modified xsi:type="dcterms:W3CDTF">2021-04-10T23:14:39Z</dcterms:modified>
</cp:coreProperties>
</file>