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83"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9" d="100"/>
          <a:sy n="69" d="100"/>
        </p:scale>
        <p:origin x="-756" y="-9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chemeClr val="bg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07B569FD-F6CE-4F97-94D0-A30398291B37}" type="datetimeFigureOut">
              <a:rPr lang="en-US" smtClean="0"/>
              <a:t>3/19/2021</a:t>
            </a:fld>
            <a:endParaRPr lang="en-US"/>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en-US"/>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fld id="{BBA24B5B-CEE4-46C0-ADAE-81D960FAC52A}" type="slidenum">
              <a:rPr lang="en-US" smtClean="0"/>
              <a:t>‹#›</a:t>
            </a:fld>
            <a:endParaRPr lang="en-US"/>
          </a:p>
        </p:txBody>
      </p:sp>
    </p:spTree>
    <p:extLst>
      <p:ext uri="{BB962C8B-B14F-4D97-AF65-F5344CB8AC3E}">
        <p14:creationId xmlns:p14="http://schemas.microsoft.com/office/powerpoint/2010/main" val="2576735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7B569FD-F6CE-4F97-94D0-A30398291B37}" type="datetimeFigureOut">
              <a:rPr lang="en-US" smtClean="0"/>
              <a:t>3/19/2021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A24B5B-CEE4-46C0-ADAE-81D960FAC52A}" type="slidenum">
              <a:rPr lang="en-US" smtClean="0"/>
              <a:t>‹#›</a:t>
            </a:fld>
            <a:endParaRPr lang="en-US"/>
          </a:p>
        </p:txBody>
      </p:sp>
    </p:spTree>
    <p:extLst>
      <p:ext uri="{BB962C8B-B14F-4D97-AF65-F5344CB8AC3E}">
        <p14:creationId xmlns:p14="http://schemas.microsoft.com/office/powerpoint/2010/main" val="12270193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3950" y="695325"/>
            <a:ext cx="2628900" cy="48006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71525" y="714375"/>
            <a:ext cx="7734300" cy="5400675"/>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7B569FD-F6CE-4F97-94D0-A30398291B37}" type="datetimeFigureOut">
              <a:rPr lang="en-US" smtClean="0"/>
              <a:t>3/19/2021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A24B5B-CEE4-46C0-ADAE-81D960FAC52A}" type="slidenum">
              <a:rPr lang="en-US" smtClean="0"/>
              <a:t>‹#›</a:t>
            </a:fld>
            <a:endParaRPr lang="en-US"/>
          </a:p>
        </p:txBody>
      </p:sp>
    </p:spTree>
    <p:extLst>
      <p:ext uri="{BB962C8B-B14F-4D97-AF65-F5344CB8AC3E}">
        <p14:creationId xmlns:p14="http://schemas.microsoft.com/office/powerpoint/2010/main" val="33076745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7B569FD-F6CE-4F97-94D0-A30398291B37}" type="datetimeFigureOut">
              <a:rPr lang="en-US" smtClean="0"/>
              <a:t>3/19/2021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A24B5B-CEE4-46C0-ADAE-81D960FAC52A}" type="slidenum">
              <a:rPr lang="en-US" smtClean="0"/>
              <a:t>‹#›</a:t>
            </a:fld>
            <a:endParaRPr lang="en-US"/>
          </a:p>
        </p:txBody>
      </p:sp>
    </p:spTree>
    <p:extLst>
      <p:ext uri="{BB962C8B-B14F-4D97-AF65-F5344CB8AC3E}">
        <p14:creationId xmlns:p14="http://schemas.microsoft.com/office/powerpoint/2010/main" val="626323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nchor="b">
            <a:normAutofit/>
          </a:bodyPr>
          <a:lstStyle>
            <a:lvl1pPr>
              <a:lnSpc>
                <a:spcPct val="80000"/>
              </a:lnSpc>
              <a:defRPr sz="8800" b="0" baseline="0">
                <a:solidFill>
                  <a:schemeClr val="accent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667512" y="4204209"/>
            <a:ext cx="9226296"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7B569FD-F6CE-4F97-94D0-A30398291B37}" type="datetimeFigureOut">
              <a:rPr lang="en-US" smtClean="0"/>
              <a:t>3/19/2021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A24B5B-CEE4-46C0-ADAE-81D960FAC52A}" type="slidenum">
              <a:rPr lang="en-US" smtClean="0"/>
              <a:t>‹#›</a:t>
            </a:fld>
            <a:endParaRPr lang="en-US"/>
          </a:p>
        </p:txBody>
      </p:sp>
    </p:spTree>
    <p:extLst>
      <p:ext uri="{BB962C8B-B14F-4D97-AF65-F5344CB8AC3E}">
        <p14:creationId xmlns:p14="http://schemas.microsoft.com/office/powerpoint/2010/main" val="26734411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6656"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011330"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7B569FD-F6CE-4F97-94D0-A30398291B37}" type="datetimeFigureOut">
              <a:rPr lang="en-US" smtClean="0"/>
              <a:t>3/19/2021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A24B5B-CEE4-46C0-ADAE-81D960FAC52A}" type="slidenum">
              <a:rPr lang="en-US" smtClean="0"/>
              <a:t>‹#›</a:t>
            </a:fld>
            <a:endParaRPr lang="en-US"/>
          </a:p>
        </p:txBody>
      </p:sp>
    </p:spTree>
    <p:extLst>
      <p:ext uri="{BB962C8B-B14F-4D97-AF65-F5344CB8AC3E}">
        <p14:creationId xmlns:p14="http://schemas.microsoft.com/office/powerpoint/2010/main" val="2752325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76656" y="2040467"/>
            <a:ext cx="4663440" cy="723400"/>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6656" y="2753084"/>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07608" y="2038435"/>
            <a:ext cx="4663440" cy="722376"/>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007608" y="2750990"/>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7B569FD-F6CE-4F97-94D0-A30398291B37}" type="datetimeFigureOut">
              <a:rPr lang="en-US" smtClean="0"/>
              <a:t>3/19/2021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BA24B5B-CEE4-46C0-ADAE-81D960FAC52A}" type="slidenum">
              <a:rPr lang="en-US" smtClean="0"/>
              <a:t>‹#›</a:t>
            </a:fld>
            <a:endParaRPr lang="en-US"/>
          </a:p>
        </p:txBody>
      </p:sp>
    </p:spTree>
    <p:extLst>
      <p:ext uri="{BB962C8B-B14F-4D97-AF65-F5344CB8AC3E}">
        <p14:creationId xmlns:p14="http://schemas.microsoft.com/office/powerpoint/2010/main" val="4486467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7B569FD-F6CE-4F97-94D0-A30398291B37}" type="datetimeFigureOut">
              <a:rPr lang="en-US" smtClean="0"/>
              <a:t>3/19/2021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BA24B5B-CEE4-46C0-ADAE-81D960FAC52A}" type="slidenum">
              <a:rPr lang="en-US" smtClean="0"/>
              <a:t>‹#›</a:t>
            </a:fld>
            <a:endParaRPr lang="en-US"/>
          </a:p>
        </p:txBody>
      </p:sp>
    </p:spTree>
    <p:extLst>
      <p:ext uri="{BB962C8B-B14F-4D97-AF65-F5344CB8AC3E}">
        <p14:creationId xmlns:p14="http://schemas.microsoft.com/office/powerpoint/2010/main" val="30064134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7B569FD-F6CE-4F97-94D0-A30398291B37}" type="datetimeFigureOut">
              <a:rPr lang="en-US" smtClean="0"/>
              <a:t>3/19/2021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BA24B5B-CEE4-46C0-ADAE-81D960FAC52A}" type="slidenum">
              <a:rPr lang="en-US" smtClean="0"/>
              <a:t>‹#›</a:t>
            </a:fld>
            <a:endParaRPr lang="en-US"/>
          </a:p>
        </p:txBody>
      </p:sp>
    </p:spTree>
    <p:extLst>
      <p:ext uri="{BB962C8B-B14F-4D97-AF65-F5344CB8AC3E}">
        <p14:creationId xmlns:p14="http://schemas.microsoft.com/office/powerpoint/2010/main" val="37240540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542282"/>
            <a:ext cx="3383280" cy="1920240"/>
          </a:xfrm>
        </p:spPr>
        <p:txBody>
          <a:bodyPr anchor="b">
            <a:noAutofit/>
          </a:bodyPr>
          <a:lstStyle>
            <a:lvl1pPr>
              <a:lnSpc>
                <a:spcPct val="85000"/>
              </a:lnSpc>
              <a:defRPr sz="400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762000" y="762000"/>
            <a:ext cx="6096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275982" y="2511813"/>
            <a:ext cx="339852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smtClean="0"/>
              <a:t>Edit Master text styles</a:t>
            </a:r>
          </a:p>
        </p:txBody>
      </p:sp>
      <p:sp>
        <p:nvSpPr>
          <p:cNvPr id="5" name="Date Placeholder 4"/>
          <p:cNvSpPr>
            <a:spLocks noGrp="1"/>
          </p:cNvSpPr>
          <p:nvPr>
            <p:ph type="dt" sz="half" idx="10"/>
          </p:nvPr>
        </p:nvSpPr>
        <p:spPr/>
        <p:txBody>
          <a:bodyPr/>
          <a:lstStyle/>
          <a:p>
            <a:fld id="{07B569FD-F6CE-4F97-94D0-A30398291B37}" type="datetimeFigureOut">
              <a:rPr lang="en-US" smtClean="0"/>
              <a:t>3/19/2021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BBA24B5B-CEE4-46C0-ADAE-81D960FAC52A}" type="slidenum">
              <a:rPr lang="en-US" smtClean="0"/>
              <a:t>‹#›</a:t>
            </a:fld>
            <a:endParaRPr lang="en-US"/>
          </a:p>
        </p:txBody>
      </p:sp>
    </p:spTree>
    <p:extLst>
      <p:ext uri="{BB962C8B-B14F-4D97-AF65-F5344CB8AC3E}">
        <p14:creationId xmlns:p14="http://schemas.microsoft.com/office/powerpoint/2010/main" val="2032486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12192000" cy="5330952"/>
          </a:xfrm>
          <a:solidFill>
            <a:schemeClr val="accent1">
              <a:lumMod val="40000"/>
              <a:lumOff val="60000"/>
            </a:schemeClr>
          </a:solid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07B569FD-F6CE-4F97-94D0-A30398291B37}" type="datetimeFigureOut">
              <a:rPr lang="en-US" smtClean="0"/>
              <a:t>3/19/2021</a:t>
            </a:fld>
            <a:endParaRPr lang="en-US"/>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endParaRPr lang="en-US"/>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BBA24B5B-CEE4-46C0-ADAE-81D960FAC52A}" type="slidenum">
              <a:rPr lang="en-US" smtClean="0"/>
              <a:t>‹#›</a:t>
            </a:fld>
            <a:endParaRPr lang="en-US"/>
          </a:p>
        </p:txBody>
      </p:sp>
    </p:spTree>
    <p:extLst>
      <p:ext uri="{BB962C8B-B14F-4D97-AF65-F5344CB8AC3E}">
        <p14:creationId xmlns:p14="http://schemas.microsoft.com/office/powerpoint/2010/main" val="2277073305"/>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7224" y="499533"/>
            <a:ext cx="10772775" cy="165819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6656" y="2011680"/>
            <a:ext cx="10753725" cy="3766185"/>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07B569FD-F6CE-4F97-94D0-A30398291B37}" type="datetimeFigureOut">
              <a:rPr lang="en-US" smtClean="0"/>
              <a:t>3/19/2021</a:t>
            </a:fld>
            <a:endParaRPr lang="en-US"/>
          </a:p>
        </p:txBody>
      </p:sp>
      <p:sp>
        <p:nvSpPr>
          <p:cNvPr id="5" name="Footer Placeholder 4"/>
          <p:cNvSpPr>
            <a:spLocks noGrp="1"/>
          </p:cNvSpPr>
          <p:nvPr>
            <p:ph type="ftr" sz="quarter" idx="3"/>
          </p:nvPr>
        </p:nvSpPr>
        <p:spPr>
          <a:xfrm>
            <a:off x="685800" y="6554697"/>
            <a:ext cx="5029200" cy="22860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endParaRPr lang="en-US"/>
          </a:p>
        </p:txBody>
      </p:sp>
      <p:sp>
        <p:nvSpPr>
          <p:cNvPr id="6" name="Slide Number Placeholder 5"/>
          <p:cNvSpPr>
            <a:spLocks noGrp="1"/>
          </p:cNvSpPr>
          <p:nvPr>
            <p:ph type="sldNum" sz="quarter" idx="4"/>
          </p:nvPr>
        </p:nvSpPr>
        <p:spPr>
          <a:xfrm>
            <a:off x="8763926" y="5876412"/>
            <a:ext cx="2926080" cy="1397039"/>
          </a:xfrm>
          <a:prstGeom prst="rect">
            <a:avLst/>
          </a:prstGeom>
        </p:spPr>
        <p:txBody>
          <a:bodyPr vert="horz" lIns="91440" tIns="45720" rIns="91440" bIns="45720" rtlCol="0" anchor="b"/>
          <a:lstStyle>
            <a:lvl1pPr algn="r">
              <a:defRPr sz="10300" b="0">
                <a:ln>
                  <a:noFill/>
                </a:ln>
                <a:solidFill>
                  <a:schemeClr val="accent1">
                    <a:alpha val="25000"/>
                  </a:schemeClr>
                </a:solidFill>
                <a:latin typeface="+mj-lt"/>
              </a:defRPr>
            </a:lvl1pPr>
          </a:lstStyle>
          <a:p>
            <a:fld id="{BBA24B5B-CEE4-46C0-ADAE-81D960FAC52A}" type="slidenum">
              <a:rPr lang="en-US" smtClean="0"/>
              <a:t>‹#›</a:t>
            </a:fld>
            <a:endParaRPr lang="en-US"/>
          </a:p>
        </p:txBody>
      </p:sp>
    </p:spTree>
    <p:extLst>
      <p:ext uri="{BB962C8B-B14F-4D97-AF65-F5344CB8AC3E}">
        <p14:creationId xmlns:p14="http://schemas.microsoft.com/office/powerpoint/2010/main" val="3229594282"/>
      </p:ext>
    </p:extLst>
  </p:cSld>
  <p:clrMap bg1="lt1" tx1="dk1" bg2="lt2" tx2="dk2" accent1="accent1" accent2="accent2" accent3="accent3" accent4="accent4" accent5="accent5" accent6="accent6" hlink="hlink" folHlink="folHlink"/>
  <p:sldLayoutIdLst>
    <p:sldLayoutId id="2147483984" r:id="rId1"/>
    <p:sldLayoutId id="2147483985" r:id="rId2"/>
    <p:sldLayoutId id="2147483986" r:id="rId3"/>
    <p:sldLayoutId id="2147483987" r:id="rId4"/>
    <p:sldLayoutId id="2147483988" r:id="rId5"/>
    <p:sldLayoutId id="2147483989" r:id="rId6"/>
    <p:sldLayoutId id="2147483990" r:id="rId7"/>
    <p:sldLayoutId id="2147483991" r:id="rId8"/>
    <p:sldLayoutId id="2147483992" r:id="rId9"/>
    <p:sldLayoutId id="2147483993" r:id="rId10"/>
    <p:sldLayoutId id="2147483994" r:id="rId11"/>
  </p:sldLayoutIdLst>
  <p:txStyles>
    <p:title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27018" y="1773527"/>
            <a:ext cx="9144000" cy="2387600"/>
          </a:xfrm>
        </p:spPr>
        <p:txBody>
          <a:bodyPr>
            <a:normAutofit fontScale="90000"/>
          </a:bodyPr>
          <a:lstStyle/>
          <a:p>
            <a:r>
              <a:rPr lang="en-US" dirty="0" smtClean="0"/>
              <a:t>Success Factors in relation with</a:t>
            </a:r>
            <a:br>
              <a:rPr lang="en-US" dirty="0" smtClean="0"/>
            </a:br>
            <a:r>
              <a:rPr lang="en-US" dirty="0" smtClean="0"/>
              <a:t> SMEs performance</a:t>
            </a:r>
            <a:endParaRPr lang="en-US" dirty="0"/>
          </a:p>
        </p:txBody>
      </p:sp>
    </p:spTree>
    <p:extLst>
      <p:ext uri="{BB962C8B-B14F-4D97-AF65-F5344CB8AC3E}">
        <p14:creationId xmlns:p14="http://schemas.microsoft.com/office/powerpoint/2010/main" val="339185971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3237" y="360987"/>
            <a:ext cx="10772775" cy="1190722"/>
          </a:xfrm>
        </p:spPr>
        <p:txBody>
          <a:bodyPr/>
          <a:lstStyle/>
          <a:p>
            <a:r>
              <a:rPr lang="en-US" b="1" u="sng" dirty="0" smtClean="0"/>
              <a:t>Chart</a:t>
            </a:r>
            <a:endParaRPr lang="en-US" b="1" u="sng"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22273" y="1972109"/>
            <a:ext cx="6553200" cy="3495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p:cNvSpPr/>
          <p:nvPr/>
        </p:nvSpPr>
        <p:spPr>
          <a:xfrm>
            <a:off x="263237" y="2302592"/>
            <a:ext cx="6096000" cy="2585323"/>
          </a:xfrm>
          <a:prstGeom prst="rect">
            <a:avLst/>
          </a:prstGeom>
        </p:spPr>
        <p:txBody>
          <a:bodyPr>
            <a:spAutoFit/>
          </a:bodyPr>
          <a:lstStyle/>
          <a:p>
            <a:pPr marL="285750" indent="-285750">
              <a:buFont typeface="Arial" panose="020B0604020202020204" pitchFamily="34" charset="0"/>
              <a:buChar char="•"/>
            </a:pPr>
            <a:r>
              <a:rPr lang="en-US" dirty="0" smtClean="0"/>
              <a:t>The points are too close to the line which indicates that there is a linear relationship.</a:t>
            </a:r>
          </a:p>
          <a:p>
            <a:endParaRPr lang="en-US" dirty="0" smtClean="0"/>
          </a:p>
          <a:p>
            <a:pPr marL="285750" indent="-285750">
              <a:buFont typeface="Arial" panose="020B0604020202020204" pitchFamily="34" charset="0"/>
              <a:buChar char="•"/>
            </a:pPr>
            <a:r>
              <a:rPr lang="en-US" dirty="0" smtClean="0"/>
              <a:t>The points distribute around the line which indicates that there is a strong relationship between the variables.</a:t>
            </a:r>
          </a:p>
          <a:p>
            <a:endParaRPr lang="en-US" dirty="0"/>
          </a:p>
          <a:p>
            <a:pPr marL="285750" indent="-285750">
              <a:buFont typeface="Arial" panose="020B0604020202020204" pitchFamily="34" charset="0"/>
              <a:buChar char="•"/>
            </a:pPr>
            <a:r>
              <a:rPr lang="en-US" dirty="0" smtClean="0"/>
              <a:t>and as it shown on the graph, its positive relation</a:t>
            </a:r>
          </a:p>
          <a:p>
            <a:endParaRPr lang="en-US" dirty="0" smtClean="0"/>
          </a:p>
          <a:p>
            <a:endParaRPr lang="en-US" dirty="0"/>
          </a:p>
        </p:txBody>
      </p:sp>
    </p:spTree>
    <p:extLst>
      <p:ext uri="{BB962C8B-B14F-4D97-AF65-F5344CB8AC3E}">
        <p14:creationId xmlns:p14="http://schemas.microsoft.com/office/powerpoint/2010/main" val="193184799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0751" y="333278"/>
            <a:ext cx="10772775" cy="1658198"/>
          </a:xfrm>
        </p:spPr>
        <p:txBody>
          <a:bodyPr/>
          <a:lstStyle/>
          <a:p>
            <a:r>
              <a:rPr lang="en-US" b="1" u="sng" dirty="0" smtClean="0"/>
              <a:t>Histogram</a:t>
            </a:r>
            <a:endParaRPr lang="en-US" b="1" u="sng" dirty="0"/>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05056" y="2138723"/>
            <a:ext cx="5943600" cy="3495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p:cNvSpPr/>
          <p:nvPr/>
        </p:nvSpPr>
        <p:spPr>
          <a:xfrm>
            <a:off x="130751" y="2900723"/>
            <a:ext cx="6096000" cy="646331"/>
          </a:xfrm>
          <a:prstGeom prst="rect">
            <a:avLst/>
          </a:prstGeom>
        </p:spPr>
        <p:txBody>
          <a:bodyPr>
            <a:spAutoFit/>
          </a:bodyPr>
          <a:lstStyle/>
          <a:p>
            <a:pPr marL="285750" indent="-285750">
              <a:buFont typeface="Arial" panose="020B0604020202020204" pitchFamily="34" charset="0"/>
              <a:buChar char="•"/>
            </a:pPr>
            <a:r>
              <a:rPr lang="en-US" dirty="0" smtClean="0"/>
              <a:t> Histogram is symmetric. So it confirms the normal distribution. ‐  Mean=Median=Mode </a:t>
            </a:r>
            <a:endParaRPr lang="en-US" dirty="0"/>
          </a:p>
        </p:txBody>
      </p:sp>
    </p:spTree>
    <p:extLst>
      <p:ext uri="{BB962C8B-B14F-4D97-AF65-F5344CB8AC3E}">
        <p14:creationId xmlns:p14="http://schemas.microsoft.com/office/powerpoint/2010/main" val="99727489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7650" y="385264"/>
            <a:ext cx="10772775" cy="1586411"/>
          </a:xfrm>
        </p:spPr>
        <p:txBody>
          <a:bodyPr/>
          <a:lstStyle/>
          <a:p>
            <a:r>
              <a:rPr lang="en-US" b="1" u="sng" dirty="0" smtClean="0"/>
              <a:t>Correlations:-</a:t>
            </a:r>
            <a:endParaRPr lang="en-US" b="1" u="sng" dirty="0"/>
          </a:p>
        </p:txBody>
      </p:sp>
      <p:graphicFrame>
        <p:nvGraphicFramePr>
          <p:cNvPr id="6" name="Table 5"/>
          <p:cNvGraphicFramePr>
            <a:graphicFrameLocks noGrp="1"/>
          </p:cNvGraphicFramePr>
          <p:nvPr>
            <p:extLst>
              <p:ext uri="{D42A27DB-BD31-4B8C-83A1-F6EECF244321}">
                <p14:modId xmlns:p14="http://schemas.microsoft.com/office/powerpoint/2010/main" val="2447442444"/>
              </p:ext>
            </p:extLst>
          </p:nvPr>
        </p:nvGraphicFramePr>
        <p:xfrm>
          <a:off x="6343650" y="2091526"/>
          <a:ext cx="5472112" cy="3652048"/>
        </p:xfrm>
        <a:graphic>
          <a:graphicData uri="http://schemas.openxmlformats.org/drawingml/2006/table">
            <a:tbl>
              <a:tblPr>
                <a:tableStyleId>{5C22544A-7EE6-4342-B048-85BDC9FD1C3A}</a:tableStyleId>
              </a:tblPr>
              <a:tblGrid>
                <a:gridCol w="1343053">
                  <a:extLst>
                    <a:ext uri="{9D8B030D-6E8A-4147-A177-3AD203B41FA5}">
                      <a16:colId xmlns:a16="http://schemas.microsoft.com/office/drawing/2014/main" xmlns="" val="876906261"/>
                    </a:ext>
                  </a:extLst>
                </a:gridCol>
                <a:gridCol w="1343053">
                  <a:extLst>
                    <a:ext uri="{9D8B030D-6E8A-4147-A177-3AD203B41FA5}">
                      <a16:colId xmlns:a16="http://schemas.microsoft.com/office/drawing/2014/main" xmlns="" val="4000109905"/>
                    </a:ext>
                  </a:extLst>
                </a:gridCol>
                <a:gridCol w="968932">
                  <a:extLst>
                    <a:ext uri="{9D8B030D-6E8A-4147-A177-3AD203B41FA5}">
                      <a16:colId xmlns:a16="http://schemas.microsoft.com/office/drawing/2014/main" xmlns="" val="707267066"/>
                    </a:ext>
                  </a:extLst>
                </a:gridCol>
                <a:gridCol w="968932">
                  <a:extLst>
                    <a:ext uri="{9D8B030D-6E8A-4147-A177-3AD203B41FA5}">
                      <a16:colId xmlns:a16="http://schemas.microsoft.com/office/drawing/2014/main" xmlns="" val="4253952101"/>
                    </a:ext>
                  </a:extLst>
                </a:gridCol>
                <a:gridCol w="848142">
                  <a:extLst>
                    <a:ext uri="{9D8B030D-6E8A-4147-A177-3AD203B41FA5}">
                      <a16:colId xmlns:a16="http://schemas.microsoft.com/office/drawing/2014/main" xmlns="" val="4258442853"/>
                    </a:ext>
                  </a:extLst>
                </a:gridCol>
              </a:tblGrid>
              <a:tr h="251242">
                <a:tc gridSpan="5">
                  <a:txBody>
                    <a:bodyPr/>
                    <a:lstStyle/>
                    <a:p>
                      <a:pPr marL="38100" marR="38100" algn="ctr">
                        <a:lnSpc>
                          <a:spcPts val="1600"/>
                        </a:lnSpc>
                        <a:spcBef>
                          <a:spcPts val="0"/>
                        </a:spcBef>
                        <a:spcAft>
                          <a:spcPts val="0"/>
                        </a:spcAft>
                      </a:pPr>
                      <a:r>
                        <a:rPr lang="en-US" sz="1100">
                          <a:effectLst/>
                        </a:rPr>
                        <a:t>Correlations</a:t>
                      </a:r>
                      <a:endParaRPr lang="en-US" sz="900">
                        <a:solidFill>
                          <a:srgbClr val="000000"/>
                        </a:solidFill>
                        <a:effectLst/>
                        <a:latin typeface="Courier New" panose="02070309020205020404" pitchFamily="49" charset="0"/>
                        <a:ea typeface="Times New Roman" panose="02020603050405020304" pitchFamily="18" charset="0"/>
                        <a:cs typeface="Arial" panose="020B0604020202020204" pitchFamily="34" charset="0"/>
                      </a:endParaRPr>
                    </a:p>
                  </a:txBody>
                  <a:tcPr marL="0" marR="0" marT="0" marB="0"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2881619364"/>
                  </a:ext>
                </a:extLst>
              </a:tr>
              <a:tr h="504126">
                <a:tc gridSpan="2">
                  <a:txBody>
                    <a:bodyPr/>
                    <a:lstStyle/>
                    <a:p>
                      <a:pPr marL="0" marR="0">
                        <a:lnSpc>
                          <a:spcPct val="107000"/>
                        </a:lnSpc>
                        <a:spcBef>
                          <a:spcPts val="0"/>
                        </a:spcBef>
                        <a:spcAft>
                          <a:spcPts val="0"/>
                        </a:spcAft>
                      </a:pPr>
                      <a:r>
                        <a:rPr lang="en-US" sz="1200">
                          <a:effectLst/>
                        </a:rPr>
                        <a:t> </a:t>
                      </a:r>
                      <a:endParaRPr lang="en-US" sz="900">
                        <a:solidFill>
                          <a:srgbClr val="000000"/>
                        </a:solidFill>
                        <a:effectLst/>
                        <a:latin typeface="Courier New" panose="02070309020205020404" pitchFamily="49" charset="0"/>
                        <a:ea typeface="Times New Roman" panose="02020603050405020304" pitchFamily="18" charset="0"/>
                        <a:cs typeface="Arial" panose="020B0604020202020204" pitchFamily="34" charset="0"/>
                      </a:endParaRPr>
                    </a:p>
                  </a:txBody>
                  <a:tcPr marL="0" marR="0" marT="0" marB="0" anchor="b"/>
                </a:tc>
                <a:tc hMerge="1">
                  <a:txBody>
                    <a:bodyPr/>
                    <a:lstStyle/>
                    <a:p>
                      <a:endParaRPr lang="en-US"/>
                    </a:p>
                  </a:txBody>
                  <a:tcPr/>
                </a:tc>
                <a:tc>
                  <a:txBody>
                    <a:bodyPr/>
                    <a:lstStyle/>
                    <a:p>
                      <a:pPr marL="38100" marR="38100" algn="ctr">
                        <a:lnSpc>
                          <a:spcPts val="1600"/>
                        </a:lnSpc>
                        <a:spcBef>
                          <a:spcPts val="0"/>
                        </a:spcBef>
                        <a:spcAft>
                          <a:spcPts val="0"/>
                        </a:spcAft>
                      </a:pPr>
                      <a:r>
                        <a:rPr lang="en-US" sz="900">
                          <a:effectLst/>
                        </a:rPr>
                        <a:t>SMEs Performance</a:t>
                      </a:r>
                      <a:endParaRPr lang="en-US" sz="900">
                        <a:solidFill>
                          <a:srgbClr val="000000"/>
                        </a:solidFill>
                        <a:effectLst/>
                        <a:latin typeface="Courier New" panose="02070309020205020404" pitchFamily="49" charset="0"/>
                        <a:ea typeface="Times New Roman" panose="02020603050405020304" pitchFamily="18" charset="0"/>
                        <a:cs typeface="Arial" panose="020B0604020202020204" pitchFamily="34" charset="0"/>
                      </a:endParaRPr>
                    </a:p>
                  </a:txBody>
                  <a:tcPr marL="0" marR="0" marT="0" marB="0" anchor="b"/>
                </a:tc>
                <a:tc>
                  <a:txBody>
                    <a:bodyPr/>
                    <a:lstStyle/>
                    <a:p>
                      <a:pPr marL="38100" marR="38100" algn="ctr">
                        <a:lnSpc>
                          <a:spcPts val="1600"/>
                        </a:lnSpc>
                        <a:spcBef>
                          <a:spcPts val="0"/>
                        </a:spcBef>
                        <a:spcAft>
                          <a:spcPts val="0"/>
                        </a:spcAft>
                      </a:pPr>
                      <a:r>
                        <a:rPr lang="en-US" sz="900">
                          <a:effectLst/>
                        </a:rPr>
                        <a:t>Control of Corruption</a:t>
                      </a:r>
                      <a:endParaRPr lang="en-US" sz="900">
                        <a:solidFill>
                          <a:srgbClr val="000000"/>
                        </a:solidFill>
                        <a:effectLst/>
                        <a:latin typeface="Courier New" panose="02070309020205020404" pitchFamily="49" charset="0"/>
                        <a:ea typeface="Times New Roman" panose="02020603050405020304" pitchFamily="18" charset="0"/>
                        <a:cs typeface="Arial" panose="020B0604020202020204" pitchFamily="34" charset="0"/>
                      </a:endParaRPr>
                    </a:p>
                  </a:txBody>
                  <a:tcPr marL="0" marR="0" marT="0" marB="0" anchor="b"/>
                </a:tc>
                <a:tc>
                  <a:txBody>
                    <a:bodyPr/>
                    <a:lstStyle/>
                    <a:p>
                      <a:pPr marL="38100" marR="38100" algn="ctr">
                        <a:lnSpc>
                          <a:spcPts val="1600"/>
                        </a:lnSpc>
                        <a:spcBef>
                          <a:spcPts val="0"/>
                        </a:spcBef>
                        <a:spcAft>
                          <a:spcPts val="0"/>
                        </a:spcAft>
                      </a:pPr>
                      <a:r>
                        <a:rPr lang="en-US" sz="900">
                          <a:effectLst/>
                        </a:rPr>
                        <a:t>Rule of Law</a:t>
                      </a:r>
                      <a:endParaRPr lang="en-US" sz="900">
                        <a:solidFill>
                          <a:srgbClr val="000000"/>
                        </a:solidFill>
                        <a:effectLst/>
                        <a:latin typeface="Courier New" panose="02070309020205020404" pitchFamily="49" charset="0"/>
                        <a:ea typeface="Times New Roman" panose="02020603050405020304" pitchFamily="18" charset="0"/>
                        <a:cs typeface="Arial" panose="020B0604020202020204" pitchFamily="34" charset="0"/>
                      </a:endParaRPr>
                    </a:p>
                  </a:txBody>
                  <a:tcPr marL="0" marR="0" marT="0" marB="0" anchor="b"/>
                </a:tc>
                <a:extLst>
                  <a:ext uri="{0D108BD9-81ED-4DB2-BD59-A6C34878D82A}">
                    <a16:rowId xmlns:a16="http://schemas.microsoft.com/office/drawing/2014/main" xmlns="" val="4197400647"/>
                  </a:ext>
                </a:extLst>
              </a:tr>
              <a:tr h="241390">
                <a:tc rowSpan="4">
                  <a:txBody>
                    <a:bodyPr/>
                    <a:lstStyle/>
                    <a:p>
                      <a:pPr marL="38100" marR="38100">
                        <a:lnSpc>
                          <a:spcPts val="1600"/>
                        </a:lnSpc>
                        <a:spcBef>
                          <a:spcPts val="0"/>
                        </a:spcBef>
                        <a:spcAft>
                          <a:spcPts val="0"/>
                        </a:spcAft>
                      </a:pPr>
                      <a:r>
                        <a:rPr lang="en-US" sz="900">
                          <a:effectLst/>
                        </a:rPr>
                        <a:t>Pearson Correlation</a:t>
                      </a:r>
                      <a:endParaRPr lang="en-US" sz="900">
                        <a:solidFill>
                          <a:srgbClr val="000000"/>
                        </a:solidFill>
                        <a:effectLst/>
                        <a:latin typeface="Courier New" panose="02070309020205020404" pitchFamily="49" charset="0"/>
                        <a:ea typeface="Times New Roman" panose="02020603050405020304" pitchFamily="18" charset="0"/>
                        <a:cs typeface="Arial" panose="020B0604020202020204" pitchFamily="34" charset="0"/>
                      </a:endParaRPr>
                    </a:p>
                  </a:txBody>
                  <a:tcPr marL="0" marR="0" marT="0" marB="0"/>
                </a:tc>
                <a:tc>
                  <a:txBody>
                    <a:bodyPr/>
                    <a:lstStyle/>
                    <a:p>
                      <a:pPr marL="38100" marR="38100">
                        <a:lnSpc>
                          <a:spcPts val="1600"/>
                        </a:lnSpc>
                        <a:spcBef>
                          <a:spcPts val="0"/>
                        </a:spcBef>
                        <a:spcAft>
                          <a:spcPts val="0"/>
                        </a:spcAft>
                      </a:pPr>
                      <a:r>
                        <a:rPr lang="en-US" sz="900">
                          <a:effectLst/>
                        </a:rPr>
                        <a:t>SMEs Performance</a:t>
                      </a:r>
                      <a:endParaRPr lang="en-US" sz="900">
                        <a:solidFill>
                          <a:srgbClr val="000000"/>
                        </a:solidFill>
                        <a:effectLst/>
                        <a:latin typeface="Courier New" panose="02070309020205020404" pitchFamily="49" charset="0"/>
                        <a:ea typeface="Times New Roman" panose="02020603050405020304" pitchFamily="18" charset="0"/>
                        <a:cs typeface="Arial" panose="020B0604020202020204" pitchFamily="34" charset="0"/>
                      </a:endParaRPr>
                    </a:p>
                  </a:txBody>
                  <a:tcPr marL="0" marR="0" marT="0" marB="0"/>
                </a:tc>
                <a:tc>
                  <a:txBody>
                    <a:bodyPr/>
                    <a:lstStyle/>
                    <a:p>
                      <a:pPr marL="38100" marR="38100" algn="r">
                        <a:lnSpc>
                          <a:spcPts val="1600"/>
                        </a:lnSpc>
                        <a:spcBef>
                          <a:spcPts val="0"/>
                        </a:spcBef>
                        <a:spcAft>
                          <a:spcPts val="0"/>
                        </a:spcAft>
                      </a:pPr>
                      <a:r>
                        <a:rPr lang="en-US" sz="900">
                          <a:effectLst/>
                        </a:rPr>
                        <a:t>1.000</a:t>
                      </a:r>
                      <a:endParaRPr lang="en-US" sz="900">
                        <a:solidFill>
                          <a:srgbClr val="000000"/>
                        </a:solidFill>
                        <a:effectLst/>
                        <a:latin typeface="Courier New" panose="02070309020205020404" pitchFamily="49" charset="0"/>
                        <a:ea typeface="Times New Roman" panose="02020603050405020304" pitchFamily="18" charset="0"/>
                        <a:cs typeface="Arial" panose="020B0604020202020204" pitchFamily="34" charset="0"/>
                      </a:endParaRPr>
                    </a:p>
                  </a:txBody>
                  <a:tcPr marL="0" marR="0" marT="0" marB="0"/>
                </a:tc>
                <a:tc>
                  <a:txBody>
                    <a:bodyPr/>
                    <a:lstStyle/>
                    <a:p>
                      <a:pPr marL="38100" marR="38100" algn="r">
                        <a:lnSpc>
                          <a:spcPts val="1600"/>
                        </a:lnSpc>
                        <a:spcBef>
                          <a:spcPts val="0"/>
                        </a:spcBef>
                        <a:spcAft>
                          <a:spcPts val="0"/>
                        </a:spcAft>
                      </a:pPr>
                      <a:r>
                        <a:rPr lang="en-US" sz="900">
                          <a:effectLst/>
                        </a:rPr>
                        <a:t>.797</a:t>
                      </a:r>
                      <a:endParaRPr lang="en-US" sz="900">
                        <a:solidFill>
                          <a:srgbClr val="000000"/>
                        </a:solidFill>
                        <a:effectLst/>
                        <a:latin typeface="Courier New" panose="02070309020205020404" pitchFamily="49" charset="0"/>
                        <a:ea typeface="Times New Roman" panose="02020603050405020304" pitchFamily="18" charset="0"/>
                        <a:cs typeface="Arial" panose="020B0604020202020204" pitchFamily="34" charset="0"/>
                      </a:endParaRPr>
                    </a:p>
                  </a:txBody>
                  <a:tcPr marL="0" marR="0" marT="0" marB="0"/>
                </a:tc>
                <a:tc>
                  <a:txBody>
                    <a:bodyPr/>
                    <a:lstStyle/>
                    <a:p>
                      <a:pPr marL="38100" marR="38100" algn="r">
                        <a:lnSpc>
                          <a:spcPts val="1600"/>
                        </a:lnSpc>
                        <a:spcBef>
                          <a:spcPts val="0"/>
                        </a:spcBef>
                        <a:spcAft>
                          <a:spcPts val="0"/>
                        </a:spcAft>
                      </a:pPr>
                      <a:r>
                        <a:rPr lang="en-US" sz="900">
                          <a:effectLst/>
                        </a:rPr>
                        <a:t>.948</a:t>
                      </a:r>
                      <a:endParaRPr lang="en-US" sz="900">
                        <a:solidFill>
                          <a:srgbClr val="000000"/>
                        </a:solidFill>
                        <a:effectLst/>
                        <a:latin typeface="Courier New" panose="02070309020205020404" pitchFamily="49" charset="0"/>
                        <a:ea typeface="Times New Roman" panose="02020603050405020304" pitchFamily="18" charset="0"/>
                        <a:cs typeface="Arial" panose="020B0604020202020204" pitchFamily="34" charset="0"/>
                      </a:endParaRPr>
                    </a:p>
                  </a:txBody>
                  <a:tcPr marL="0" marR="0" marT="0" marB="0"/>
                </a:tc>
                <a:extLst>
                  <a:ext uri="{0D108BD9-81ED-4DB2-BD59-A6C34878D82A}">
                    <a16:rowId xmlns:a16="http://schemas.microsoft.com/office/drawing/2014/main" xmlns="" val="2711154707"/>
                  </a:ext>
                </a:extLst>
              </a:tr>
              <a:tr h="241390">
                <a:tc vMerge="1">
                  <a:txBody>
                    <a:bodyPr/>
                    <a:lstStyle/>
                    <a:p>
                      <a:endParaRPr lang="en-US"/>
                    </a:p>
                  </a:txBody>
                  <a:tcPr/>
                </a:tc>
                <a:tc>
                  <a:txBody>
                    <a:bodyPr/>
                    <a:lstStyle/>
                    <a:p>
                      <a:pPr marL="38100" marR="38100">
                        <a:lnSpc>
                          <a:spcPts val="1600"/>
                        </a:lnSpc>
                        <a:spcBef>
                          <a:spcPts val="0"/>
                        </a:spcBef>
                        <a:spcAft>
                          <a:spcPts val="0"/>
                        </a:spcAft>
                      </a:pPr>
                      <a:r>
                        <a:rPr lang="en-US" sz="900">
                          <a:effectLst/>
                        </a:rPr>
                        <a:t>Control of Corruption</a:t>
                      </a:r>
                      <a:endParaRPr lang="en-US" sz="900">
                        <a:solidFill>
                          <a:srgbClr val="000000"/>
                        </a:solidFill>
                        <a:effectLst/>
                        <a:latin typeface="Courier New" panose="02070309020205020404" pitchFamily="49" charset="0"/>
                        <a:ea typeface="Times New Roman" panose="02020603050405020304" pitchFamily="18" charset="0"/>
                        <a:cs typeface="Arial" panose="020B0604020202020204" pitchFamily="34" charset="0"/>
                      </a:endParaRPr>
                    </a:p>
                  </a:txBody>
                  <a:tcPr marL="0" marR="0" marT="0" marB="0"/>
                </a:tc>
                <a:tc>
                  <a:txBody>
                    <a:bodyPr/>
                    <a:lstStyle/>
                    <a:p>
                      <a:pPr marL="38100" marR="38100" algn="r">
                        <a:lnSpc>
                          <a:spcPts val="1600"/>
                        </a:lnSpc>
                        <a:spcBef>
                          <a:spcPts val="0"/>
                        </a:spcBef>
                        <a:spcAft>
                          <a:spcPts val="0"/>
                        </a:spcAft>
                      </a:pPr>
                      <a:r>
                        <a:rPr lang="en-US" sz="900">
                          <a:effectLst/>
                        </a:rPr>
                        <a:t>.797</a:t>
                      </a:r>
                      <a:endParaRPr lang="en-US" sz="900">
                        <a:solidFill>
                          <a:srgbClr val="000000"/>
                        </a:solidFill>
                        <a:effectLst/>
                        <a:latin typeface="Courier New" panose="02070309020205020404" pitchFamily="49" charset="0"/>
                        <a:ea typeface="Times New Roman" panose="02020603050405020304" pitchFamily="18" charset="0"/>
                        <a:cs typeface="Arial" panose="020B0604020202020204" pitchFamily="34" charset="0"/>
                      </a:endParaRPr>
                    </a:p>
                  </a:txBody>
                  <a:tcPr marL="0" marR="0" marT="0" marB="0"/>
                </a:tc>
                <a:tc>
                  <a:txBody>
                    <a:bodyPr/>
                    <a:lstStyle/>
                    <a:p>
                      <a:pPr marL="38100" marR="38100" algn="r">
                        <a:lnSpc>
                          <a:spcPts val="1600"/>
                        </a:lnSpc>
                        <a:spcBef>
                          <a:spcPts val="0"/>
                        </a:spcBef>
                        <a:spcAft>
                          <a:spcPts val="0"/>
                        </a:spcAft>
                      </a:pPr>
                      <a:r>
                        <a:rPr lang="en-US" sz="900">
                          <a:effectLst/>
                        </a:rPr>
                        <a:t>1.000</a:t>
                      </a:r>
                      <a:endParaRPr lang="en-US" sz="900">
                        <a:solidFill>
                          <a:srgbClr val="000000"/>
                        </a:solidFill>
                        <a:effectLst/>
                        <a:latin typeface="Courier New" panose="02070309020205020404" pitchFamily="49" charset="0"/>
                        <a:ea typeface="Times New Roman" panose="02020603050405020304" pitchFamily="18" charset="0"/>
                        <a:cs typeface="Arial" panose="020B0604020202020204" pitchFamily="34" charset="0"/>
                      </a:endParaRPr>
                    </a:p>
                  </a:txBody>
                  <a:tcPr marL="0" marR="0" marT="0" marB="0"/>
                </a:tc>
                <a:tc>
                  <a:txBody>
                    <a:bodyPr/>
                    <a:lstStyle/>
                    <a:p>
                      <a:pPr marL="38100" marR="38100" algn="r">
                        <a:lnSpc>
                          <a:spcPts val="1600"/>
                        </a:lnSpc>
                        <a:spcBef>
                          <a:spcPts val="0"/>
                        </a:spcBef>
                        <a:spcAft>
                          <a:spcPts val="0"/>
                        </a:spcAft>
                      </a:pPr>
                      <a:r>
                        <a:rPr lang="en-US" sz="900">
                          <a:effectLst/>
                        </a:rPr>
                        <a:t>.821</a:t>
                      </a:r>
                      <a:endParaRPr lang="en-US" sz="900">
                        <a:solidFill>
                          <a:srgbClr val="000000"/>
                        </a:solidFill>
                        <a:effectLst/>
                        <a:latin typeface="Courier New" panose="02070309020205020404" pitchFamily="49" charset="0"/>
                        <a:ea typeface="Times New Roman" panose="02020603050405020304" pitchFamily="18" charset="0"/>
                        <a:cs typeface="Arial" panose="020B0604020202020204" pitchFamily="34" charset="0"/>
                      </a:endParaRPr>
                    </a:p>
                  </a:txBody>
                  <a:tcPr marL="0" marR="0" marT="0" marB="0"/>
                </a:tc>
                <a:extLst>
                  <a:ext uri="{0D108BD9-81ED-4DB2-BD59-A6C34878D82A}">
                    <a16:rowId xmlns:a16="http://schemas.microsoft.com/office/drawing/2014/main" xmlns="" val="2151601021"/>
                  </a:ext>
                </a:extLst>
              </a:tr>
              <a:tr h="241390">
                <a:tc vMerge="1">
                  <a:txBody>
                    <a:bodyPr/>
                    <a:lstStyle/>
                    <a:p>
                      <a:endParaRPr lang="en-US"/>
                    </a:p>
                  </a:txBody>
                  <a:tcPr/>
                </a:tc>
                <a:tc>
                  <a:txBody>
                    <a:bodyPr/>
                    <a:lstStyle/>
                    <a:p>
                      <a:pPr marL="38100" marR="38100">
                        <a:lnSpc>
                          <a:spcPts val="1600"/>
                        </a:lnSpc>
                        <a:spcBef>
                          <a:spcPts val="0"/>
                        </a:spcBef>
                        <a:spcAft>
                          <a:spcPts val="0"/>
                        </a:spcAft>
                      </a:pPr>
                      <a:r>
                        <a:rPr lang="en-US" sz="900">
                          <a:effectLst/>
                        </a:rPr>
                        <a:t>Rule of Law</a:t>
                      </a:r>
                      <a:endParaRPr lang="en-US" sz="900">
                        <a:solidFill>
                          <a:srgbClr val="000000"/>
                        </a:solidFill>
                        <a:effectLst/>
                        <a:latin typeface="Courier New" panose="02070309020205020404" pitchFamily="49" charset="0"/>
                        <a:ea typeface="Times New Roman" panose="02020603050405020304" pitchFamily="18" charset="0"/>
                        <a:cs typeface="Arial" panose="020B0604020202020204" pitchFamily="34" charset="0"/>
                      </a:endParaRPr>
                    </a:p>
                  </a:txBody>
                  <a:tcPr marL="0" marR="0" marT="0" marB="0"/>
                </a:tc>
                <a:tc>
                  <a:txBody>
                    <a:bodyPr/>
                    <a:lstStyle/>
                    <a:p>
                      <a:pPr marL="38100" marR="38100" algn="r">
                        <a:lnSpc>
                          <a:spcPts val="1600"/>
                        </a:lnSpc>
                        <a:spcBef>
                          <a:spcPts val="0"/>
                        </a:spcBef>
                        <a:spcAft>
                          <a:spcPts val="0"/>
                        </a:spcAft>
                      </a:pPr>
                      <a:r>
                        <a:rPr lang="en-US" sz="900">
                          <a:effectLst/>
                        </a:rPr>
                        <a:t>.948</a:t>
                      </a:r>
                      <a:endParaRPr lang="en-US" sz="900">
                        <a:solidFill>
                          <a:srgbClr val="000000"/>
                        </a:solidFill>
                        <a:effectLst/>
                        <a:latin typeface="Courier New" panose="02070309020205020404" pitchFamily="49" charset="0"/>
                        <a:ea typeface="Times New Roman" panose="02020603050405020304" pitchFamily="18" charset="0"/>
                        <a:cs typeface="Arial" panose="020B0604020202020204" pitchFamily="34" charset="0"/>
                      </a:endParaRPr>
                    </a:p>
                  </a:txBody>
                  <a:tcPr marL="0" marR="0" marT="0" marB="0"/>
                </a:tc>
                <a:tc>
                  <a:txBody>
                    <a:bodyPr/>
                    <a:lstStyle/>
                    <a:p>
                      <a:pPr marL="38100" marR="38100" algn="r">
                        <a:lnSpc>
                          <a:spcPts val="1600"/>
                        </a:lnSpc>
                        <a:spcBef>
                          <a:spcPts val="0"/>
                        </a:spcBef>
                        <a:spcAft>
                          <a:spcPts val="0"/>
                        </a:spcAft>
                      </a:pPr>
                      <a:r>
                        <a:rPr lang="en-US" sz="900">
                          <a:effectLst/>
                        </a:rPr>
                        <a:t>.821</a:t>
                      </a:r>
                      <a:endParaRPr lang="en-US" sz="900">
                        <a:solidFill>
                          <a:srgbClr val="000000"/>
                        </a:solidFill>
                        <a:effectLst/>
                        <a:latin typeface="Courier New" panose="02070309020205020404" pitchFamily="49" charset="0"/>
                        <a:ea typeface="Times New Roman" panose="02020603050405020304" pitchFamily="18" charset="0"/>
                        <a:cs typeface="Arial" panose="020B0604020202020204" pitchFamily="34" charset="0"/>
                      </a:endParaRPr>
                    </a:p>
                  </a:txBody>
                  <a:tcPr marL="0" marR="0" marT="0" marB="0"/>
                </a:tc>
                <a:tc>
                  <a:txBody>
                    <a:bodyPr/>
                    <a:lstStyle/>
                    <a:p>
                      <a:pPr marL="38100" marR="38100" algn="r">
                        <a:lnSpc>
                          <a:spcPts val="1600"/>
                        </a:lnSpc>
                        <a:spcBef>
                          <a:spcPts val="0"/>
                        </a:spcBef>
                        <a:spcAft>
                          <a:spcPts val="0"/>
                        </a:spcAft>
                      </a:pPr>
                      <a:r>
                        <a:rPr lang="en-US" sz="900">
                          <a:effectLst/>
                        </a:rPr>
                        <a:t>1.000</a:t>
                      </a:r>
                      <a:endParaRPr lang="en-US" sz="900">
                        <a:solidFill>
                          <a:srgbClr val="000000"/>
                        </a:solidFill>
                        <a:effectLst/>
                        <a:latin typeface="Courier New" panose="02070309020205020404" pitchFamily="49" charset="0"/>
                        <a:ea typeface="Times New Roman" panose="02020603050405020304" pitchFamily="18" charset="0"/>
                        <a:cs typeface="Arial" panose="020B0604020202020204" pitchFamily="34" charset="0"/>
                      </a:endParaRPr>
                    </a:p>
                  </a:txBody>
                  <a:tcPr marL="0" marR="0" marT="0" marB="0"/>
                </a:tc>
                <a:extLst>
                  <a:ext uri="{0D108BD9-81ED-4DB2-BD59-A6C34878D82A}">
                    <a16:rowId xmlns:a16="http://schemas.microsoft.com/office/drawing/2014/main" xmlns="" val="2107971381"/>
                  </a:ext>
                </a:extLst>
              </a:tr>
              <a:tr h="241390">
                <a:tc vMerge="1">
                  <a:txBody>
                    <a:bodyPr/>
                    <a:lstStyle/>
                    <a:p>
                      <a:endParaRPr lang="en-US"/>
                    </a:p>
                  </a:txBody>
                  <a:tcPr/>
                </a:tc>
                <a:tc>
                  <a:txBody>
                    <a:bodyPr/>
                    <a:lstStyle/>
                    <a:p>
                      <a:pPr marL="38100" marR="38100">
                        <a:lnSpc>
                          <a:spcPts val="1600"/>
                        </a:lnSpc>
                        <a:spcBef>
                          <a:spcPts val="0"/>
                        </a:spcBef>
                        <a:spcAft>
                          <a:spcPts val="0"/>
                        </a:spcAft>
                      </a:pPr>
                      <a:r>
                        <a:rPr lang="en-US" sz="900">
                          <a:effectLst/>
                        </a:rPr>
                        <a:t>Political Stability</a:t>
                      </a:r>
                      <a:endParaRPr lang="en-US" sz="900">
                        <a:solidFill>
                          <a:srgbClr val="000000"/>
                        </a:solidFill>
                        <a:effectLst/>
                        <a:latin typeface="Courier New" panose="02070309020205020404" pitchFamily="49" charset="0"/>
                        <a:ea typeface="Times New Roman" panose="02020603050405020304" pitchFamily="18" charset="0"/>
                        <a:cs typeface="Arial" panose="020B0604020202020204" pitchFamily="34" charset="0"/>
                      </a:endParaRPr>
                    </a:p>
                  </a:txBody>
                  <a:tcPr marL="0" marR="0" marT="0" marB="0"/>
                </a:tc>
                <a:tc>
                  <a:txBody>
                    <a:bodyPr/>
                    <a:lstStyle/>
                    <a:p>
                      <a:pPr marL="38100" marR="38100" algn="r">
                        <a:lnSpc>
                          <a:spcPts val="1600"/>
                        </a:lnSpc>
                        <a:spcBef>
                          <a:spcPts val="0"/>
                        </a:spcBef>
                        <a:spcAft>
                          <a:spcPts val="0"/>
                        </a:spcAft>
                      </a:pPr>
                      <a:r>
                        <a:rPr lang="en-US" sz="900">
                          <a:effectLst/>
                        </a:rPr>
                        <a:t>.951</a:t>
                      </a:r>
                      <a:endParaRPr lang="en-US" sz="900">
                        <a:solidFill>
                          <a:srgbClr val="000000"/>
                        </a:solidFill>
                        <a:effectLst/>
                        <a:latin typeface="Courier New" panose="02070309020205020404" pitchFamily="49" charset="0"/>
                        <a:ea typeface="Times New Roman" panose="02020603050405020304" pitchFamily="18" charset="0"/>
                        <a:cs typeface="Arial" panose="020B0604020202020204" pitchFamily="34" charset="0"/>
                      </a:endParaRPr>
                    </a:p>
                  </a:txBody>
                  <a:tcPr marL="0" marR="0" marT="0" marB="0"/>
                </a:tc>
                <a:tc>
                  <a:txBody>
                    <a:bodyPr/>
                    <a:lstStyle/>
                    <a:p>
                      <a:pPr marL="38100" marR="38100" algn="r">
                        <a:lnSpc>
                          <a:spcPts val="1600"/>
                        </a:lnSpc>
                        <a:spcBef>
                          <a:spcPts val="0"/>
                        </a:spcBef>
                        <a:spcAft>
                          <a:spcPts val="0"/>
                        </a:spcAft>
                      </a:pPr>
                      <a:r>
                        <a:rPr lang="en-US" sz="900">
                          <a:effectLst/>
                        </a:rPr>
                        <a:t>.764</a:t>
                      </a:r>
                      <a:endParaRPr lang="en-US" sz="900">
                        <a:solidFill>
                          <a:srgbClr val="000000"/>
                        </a:solidFill>
                        <a:effectLst/>
                        <a:latin typeface="Courier New" panose="02070309020205020404" pitchFamily="49" charset="0"/>
                        <a:ea typeface="Times New Roman" panose="02020603050405020304" pitchFamily="18" charset="0"/>
                        <a:cs typeface="Arial" panose="020B0604020202020204" pitchFamily="34" charset="0"/>
                      </a:endParaRPr>
                    </a:p>
                  </a:txBody>
                  <a:tcPr marL="0" marR="0" marT="0" marB="0"/>
                </a:tc>
                <a:tc>
                  <a:txBody>
                    <a:bodyPr/>
                    <a:lstStyle/>
                    <a:p>
                      <a:pPr marL="38100" marR="38100" algn="r">
                        <a:lnSpc>
                          <a:spcPts val="1600"/>
                        </a:lnSpc>
                        <a:spcBef>
                          <a:spcPts val="0"/>
                        </a:spcBef>
                        <a:spcAft>
                          <a:spcPts val="0"/>
                        </a:spcAft>
                      </a:pPr>
                      <a:r>
                        <a:rPr lang="en-US" sz="900">
                          <a:effectLst/>
                        </a:rPr>
                        <a:t>.913</a:t>
                      </a:r>
                      <a:endParaRPr lang="en-US" sz="900">
                        <a:solidFill>
                          <a:srgbClr val="000000"/>
                        </a:solidFill>
                        <a:effectLst/>
                        <a:latin typeface="Courier New" panose="02070309020205020404" pitchFamily="49" charset="0"/>
                        <a:ea typeface="Times New Roman" panose="02020603050405020304" pitchFamily="18" charset="0"/>
                        <a:cs typeface="Arial" panose="020B0604020202020204" pitchFamily="34" charset="0"/>
                      </a:endParaRPr>
                    </a:p>
                  </a:txBody>
                  <a:tcPr marL="0" marR="0" marT="0" marB="0"/>
                </a:tc>
                <a:extLst>
                  <a:ext uri="{0D108BD9-81ED-4DB2-BD59-A6C34878D82A}">
                    <a16:rowId xmlns:a16="http://schemas.microsoft.com/office/drawing/2014/main" xmlns="" val="23151459"/>
                  </a:ext>
                </a:extLst>
              </a:tr>
              <a:tr h="241390">
                <a:tc rowSpan="4">
                  <a:txBody>
                    <a:bodyPr/>
                    <a:lstStyle/>
                    <a:p>
                      <a:pPr marL="38100" marR="38100">
                        <a:lnSpc>
                          <a:spcPts val="1600"/>
                        </a:lnSpc>
                        <a:spcBef>
                          <a:spcPts val="0"/>
                        </a:spcBef>
                        <a:spcAft>
                          <a:spcPts val="0"/>
                        </a:spcAft>
                      </a:pPr>
                      <a:r>
                        <a:rPr lang="en-US" sz="900">
                          <a:effectLst/>
                        </a:rPr>
                        <a:t>Sig. (1-tailed)</a:t>
                      </a:r>
                      <a:endParaRPr lang="en-US" sz="900">
                        <a:solidFill>
                          <a:srgbClr val="000000"/>
                        </a:solidFill>
                        <a:effectLst/>
                        <a:latin typeface="Courier New" panose="02070309020205020404" pitchFamily="49" charset="0"/>
                        <a:ea typeface="Times New Roman" panose="02020603050405020304" pitchFamily="18" charset="0"/>
                        <a:cs typeface="Arial" panose="020B0604020202020204" pitchFamily="34" charset="0"/>
                      </a:endParaRPr>
                    </a:p>
                  </a:txBody>
                  <a:tcPr marL="0" marR="0" marT="0" marB="0"/>
                </a:tc>
                <a:tc>
                  <a:txBody>
                    <a:bodyPr/>
                    <a:lstStyle/>
                    <a:p>
                      <a:pPr marL="38100" marR="38100">
                        <a:lnSpc>
                          <a:spcPts val="1600"/>
                        </a:lnSpc>
                        <a:spcBef>
                          <a:spcPts val="0"/>
                        </a:spcBef>
                        <a:spcAft>
                          <a:spcPts val="0"/>
                        </a:spcAft>
                      </a:pPr>
                      <a:r>
                        <a:rPr lang="en-US" sz="900">
                          <a:effectLst/>
                        </a:rPr>
                        <a:t>SMEs Performance</a:t>
                      </a:r>
                      <a:endParaRPr lang="en-US" sz="900">
                        <a:solidFill>
                          <a:srgbClr val="000000"/>
                        </a:solidFill>
                        <a:effectLst/>
                        <a:latin typeface="Courier New" panose="02070309020205020404" pitchFamily="49" charset="0"/>
                        <a:ea typeface="Times New Roman" panose="02020603050405020304" pitchFamily="18" charset="0"/>
                        <a:cs typeface="Arial" panose="020B0604020202020204" pitchFamily="34" charset="0"/>
                      </a:endParaRPr>
                    </a:p>
                  </a:txBody>
                  <a:tcPr marL="0" marR="0" marT="0" marB="0"/>
                </a:tc>
                <a:tc>
                  <a:txBody>
                    <a:bodyPr/>
                    <a:lstStyle/>
                    <a:p>
                      <a:pPr marL="38100" marR="38100" algn="r">
                        <a:lnSpc>
                          <a:spcPts val="1600"/>
                        </a:lnSpc>
                        <a:spcBef>
                          <a:spcPts val="0"/>
                        </a:spcBef>
                        <a:spcAft>
                          <a:spcPts val="0"/>
                        </a:spcAft>
                      </a:pPr>
                      <a:r>
                        <a:rPr lang="en-US" sz="900">
                          <a:effectLst/>
                        </a:rPr>
                        <a:t>.</a:t>
                      </a:r>
                      <a:endParaRPr lang="en-US" sz="900">
                        <a:solidFill>
                          <a:srgbClr val="000000"/>
                        </a:solidFill>
                        <a:effectLst/>
                        <a:latin typeface="Courier New" panose="02070309020205020404" pitchFamily="49" charset="0"/>
                        <a:ea typeface="Times New Roman" panose="02020603050405020304" pitchFamily="18" charset="0"/>
                        <a:cs typeface="Arial" panose="020B0604020202020204" pitchFamily="34" charset="0"/>
                      </a:endParaRPr>
                    </a:p>
                  </a:txBody>
                  <a:tcPr marL="0" marR="0" marT="0" marB="0"/>
                </a:tc>
                <a:tc>
                  <a:txBody>
                    <a:bodyPr/>
                    <a:lstStyle/>
                    <a:p>
                      <a:pPr marL="38100" marR="38100" algn="r">
                        <a:lnSpc>
                          <a:spcPts val="1600"/>
                        </a:lnSpc>
                        <a:spcBef>
                          <a:spcPts val="0"/>
                        </a:spcBef>
                        <a:spcAft>
                          <a:spcPts val="0"/>
                        </a:spcAft>
                      </a:pPr>
                      <a:r>
                        <a:rPr lang="en-US" sz="900">
                          <a:effectLst/>
                        </a:rPr>
                        <a:t>.002</a:t>
                      </a:r>
                      <a:endParaRPr lang="en-US" sz="900">
                        <a:solidFill>
                          <a:srgbClr val="000000"/>
                        </a:solidFill>
                        <a:effectLst/>
                        <a:latin typeface="Courier New" panose="02070309020205020404" pitchFamily="49" charset="0"/>
                        <a:ea typeface="Times New Roman" panose="02020603050405020304" pitchFamily="18" charset="0"/>
                        <a:cs typeface="Arial" panose="020B0604020202020204" pitchFamily="34" charset="0"/>
                      </a:endParaRPr>
                    </a:p>
                  </a:txBody>
                  <a:tcPr marL="0" marR="0" marT="0" marB="0"/>
                </a:tc>
                <a:tc>
                  <a:txBody>
                    <a:bodyPr/>
                    <a:lstStyle/>
                    <a:p>
                      <a:pPr marL="38100" marR="38100" algn="r">
                        <a:lnSpc>
                          <a:spcPts val="1600"/>
                        </a:lnSpc>
                        <a:spcBef>
                          <a:spcPts val="0"/>
                        </a:spcBef>
                        <a:spcAft>
                          <a:spcPts val="0"/>
                        </a:spcAft>
                      </a:pPr>
                      <a:r>
                        <a:rPr lang="en-US" sz="900">
                          <a:effectLst/>
                        </a:rPr>
                        <a:t>.000</a:t>
                      </a:r>
                      <a:endParaRPr lang="en-US" sz="900">
                        <a:solidFill>
                          <a:srgbClr val="000000"/>
                        </a:solidFill>
                        <a:effectLst/>
                        <a:latin typeface="Courier New" panose="02070309020205020404" pitchFamily="49" charset="0"/>
                        <a:ea typeface="Times New Roman" panose="02020603050405020304" pitchFamily="18" charset="0"/>
                        <a:cs typeface="Arial" panose="020B0604020202020204" pitchFamily="34" charset="0"/>
                      </a:endParaRPr>
                    </a:p>
                  </a:txBody>
                  <a:tcPr marL="0" marR="0" marT="0" marB="0"/>
                </a:tc>
                <a:extLst>
                  <a:ext uri="{0D108BD9-81ED-4DB2-BD59-A6C34878D82A}">
                    <a16:rowId xmlns:a16="http://schemas.microsoft.com/office/drawing/2014/main" xmlns="" val="2527716649"/>
                  </a:ext>
                </a:extLst>
              </a:tr>
              <a:tr h="241390">
                <a:tc vMerge="1">
                  <a:txBody>
                    <a:bodyPr/>
                    <a:lstStyle/>
                    <a:p>
                      <a:endParaRPr lang="en-US"/>
                    </a:p>
                  </a:txBody>
                  <a:tcPr/>
                </a:tc>
                <a:tc>
                  <a:txBody>
                    <a:bodyPr/>
                    <a:lstStyle/>
                    <a:p>
                      <a:pPr marL="38100" marR="38100">
                        <a:lnSpc>
                          <a:spcPts val="1600"/>
                        </a:lnSpc>
                        <a:spcBef>
                          <a:spcPts val="0"/>
                        </a:spcBef>
                        <a:spcAft>
                          <a:spcPts val="0"/>
                        </a:spcAft>
                      </a:pPr>
                      <a:r>
                        <a:rPr lang="en-US" sz="900">
                          <a:effectLst/>
                        </a:rPr>
                        <a:t>Control of Corruption</a:t>
                      </a:r>
                      <a:endParaRPr lang="en-US" sz="900">
                        <a:solidFill>
                          <a:srgbClr val="000000"/>
                        </a:solidFill>
                        <a:effectLst/>
                        <a:latin typeface="Courier New" panose="02070309020205020404" pitchFamily="49" charset="0"/>
                        <a:ea typeface="Times New Roman" panose="02020603050405020304" pitchFamily="18" charset="0"/>
                        <a:cs typeface="Arial" panose="020B0604020202020204" pitchFamily="34" charset="0"/>
                      </a:endParaRPr>
                    </a:p>
                  </a:txBody>
                  <a:tcPr marL="0" marR="0" marT="0" marB="0"/>
                </a:tc>
                <a:tc>
                  <a:txBody>
                    <a:bodyPr/>
                    <a:lstStyle/>
                    <a:p>
                      <a:pPr marL="38100" marR="38100" algn="r">
                        <a:lnSpc>
                          <a:spcPts val="1600"/>
                        </a:lnSpc>
                        <a:spcBef>
                          <a:spcPts val="0"/>
                        </a:spcBef>
                        <a:spcAft>
                          <a:spcPts val="0"/>
                        </a:spcAft>
                      </a:pPr>
                      <a:r>
                        <a:rPr lang="en-US" sz="900">
                          <a:effectLst/>
                        </a:rPr>
                        <a:t>.002</a:t>
                      </a:r>
                      <a:endParaRPr lang="en-US" sz="900">
                        <a:solidFill>
                          <a:srgbClr val="000000"/>
                        </a:solidFill>
                        <a:effectLst/>
                        <a:latin typeface="Courier New" panose="02070309020205020404" pitchFamily="49" charset="0"/>
                        <a:ea typeface="Times New Roman" panose="02020603050405020304" pitchFamily="18" charset="0"/>
                        <a:cs typeface="Arial" panose="020B0604020202020204" pitchFamily="34" charset="0"/>
                      </a:endParaRPr>
                    </a:p>
                  </a:txBody>
                  <a:tcPr marL="0" marR="0" marT="0" marB="0"/>
                </a:tc>
                <a:tc>
                  <a:txBody>
                    <a:bodyPr/>
                    <a:lstStyle/>
                    <a:p>
                      <a:pPr marL="38100" marR="38100" algn="r">
                        <a:lnSpc>
                          <a:spcPts val="1600"/>
                        </a:lnSpc>
                        <a:spcBef>
                          <a:spcPts val="0"/>
                        </a:spcBef>
                        <a:spcAft>
                          <a:spcPts val="0"/>
                        </a:spcAft>
                      </a:pPr>
                      <a:r>
                        <a:rPr lang="en-US" sz="900">
                          <a:effectLst/>
                        </a:rPr>
                        <a:t>.</a:t>
                      </a:r>
                      <a:endParaRPr lang="en-US" sz="900">
                        <a:solidFill>
                          <a:srgbClr val="000000"/>
                        </a:solidFill>
                        <a:effectLst/>
                        <a:latin typeface="Courier New" panose="02070309020205020404" pitchFamily="49" charset="0"/>
                        <a:ea typeface="Times New Roman" panose="02020603050405020304" pitchFamily="18" charset="0"/>
                        <a:cs typeface="Arial" panose="020B0604020202020204" pitchFamily="34" charset="0"/>
                      </a:endParaRPr>
                    </a:p>
                  </a:txBody>
                  <a:tcPr marL="0" marR="0" marT="0" marB="0"/>
                </a:tc>
                <a:tc>
                  <a:txBody>
                    <a:bodyPr/>
                    <a:lstStyle/>
                    <a:p>
                      <a:pPr marL="38100" marR="38100" algn="r">
                        <a:lnSpc>
                          <a:spcPts val="1600"/>
                        </a:lnSpc>
                        <a:spcBef>
                          <a:spcPts val="0"/>
                        </a:spcBef>
                        <a:spcAft>
                          <a:spcPts val="0"/>
                        </a:spcAft>
                      </a:pPr>
                      <a:r>
                        <a:rPr lang="en-US" sz="900">
                          <a:effectLst/>
                        </a:rPr>
                        <a:t>.001</a:t>
                      </a:r>
                      <a:endParaRPr lang="en-US" sz="900">
                        <a:solidFill>
                          <a:srgbClr val="000000"/>
                        </a:solidFill>
                        <a:effectLst/>
                        <a:latin typeface="Courier New" panose="02070309020205020404" pitchFamily="49" charset="0"/>
                        <a:ea typeface="Times New Roman" panose="02020603050405020304" pitchFamily="18" charset="0"/>
                        <a:cs typeface="Arial" panose="020B0604020202020204" pitchFamily="34" charset="0"/>
                      </a:endParaRPr>
                    </a:p>
                  </a:txBody>
                  <a:tcPr marL="0" marR="0" marT="0" marB="0"/>
                </a:tc>
                <a:extLst>
                  <a:ext uri="{0D108BD9-81ED-4DB2-BD59-A6C34878D82A}">
                    <a16:rowId xmlns:a16="http://schemas.microsoft.com/office/drawing/2014/main" xmlns="" val="3160288774"/>
                  </a:ext>
                </a:extLst>
              </a:tr>
              <a:tr h="241390">
                <a:tc vMerge="1">
                  <a:txBody>
                    <a:bodyPr/>
                    <a:lstStyle/>
                    <a:p>
                      <a:endParaRPr lang="en-US"/>
                    </a:p>
                  </a:txBody>
                  <a:tcPr/>
                </a:tc>
                <a:tc>
                  <a:txBody>
                    <a:bodyPr/>
                    <a:lstStyle/>
                    <a:p>
                      <a:pPr marL="38100" marR="38100">
                        <a:lnSpc>
                          <a:spcPts val="1600"/>
                        </a:lnSpc>
                        <a:spcBef>
                          <a:spcPts val="0"/>
                        </a:spcBef>
                        <a:spcAft>
                          <a:spcPts val="0"/>
                        </a:spcAft>
                      </a:pPr>
                      <a:r>
                        <a:rPr lang="en-US" sz="900">
                          <a:effectLst/>
                        </a:rPr>
                        <a:t>Rule of Law</a:t>
                      </a:r>
                      <a:endParaRPr lang="en-US" sz="900">
                        <a:solidFill>
                          <a:srgbClr val="000000"/>
                        </a:solidFill>
                        <a:effectLst/>
                        <a:latin typeface="Courier New" panose="02070309020205020404" pitchFamily="49" charset="0"/>
                        <a:ea typeface="Times New Roman" panose="02020603050405020304" pitchFamily="18" charset="0"/>
                        <a:cs typeface="Arial" panose="020B0604020202020204" pitchFamily="34" charset="0"/>
                      </a:endParaRPr>
                    </a:p>
                  </a:txBody>
                  <a:tcPr marL="0" marR="0" marT="0" marB="0"/>
                </a:tc>
                <a:tc>
                  <a:txBody>
                    <a:bodyPr/>
                    <a:lstStyle/>
                    <a:p>
                      <a:pPr marL="38100" marR="38100" algn="r">
                        <a:lnSpc>
                          <a:spcPts val="1600"/>
                        </a:lnSpc>
                        <a:spcBef>
                          <a:spcPts val="0"/>
                        </a:spcBef>
                        <a:spcAft>
                          <a:spcPts val="0"/>
                        </a:spcAft>
                      </a:pPr>
                      <a:r>
                        <a:rPr lang="en-US" sz="900">
                          <a:effectLst/>
                        </a:rPr>
                        <a:t>.000</a:t>
                      </a:r>
                      <a:endParaRPr lang="en-US" sz="900">
                        <a:solidFill>
                          <a:srgbClr val="000000"/>
                        </a:solidFill>
                        <a:effectLst/>
                        <a:latin typeface="Courier New" panose="02070309020205020404" pitchFamily="49" charset="0"/>
                        <a:ea typeface="Times New Roman" panose="02020603050405020304" pitchFamily="18" charset="0"/>
                        <a:cs typeface="Arial" panose="020B0604020202020204" pitchFamily="34" charset="0"/>
                      </a:endParaRPr>
                    </a:p>
                  </a:txBody>
                  <a:tcPr marL="0" marR="0" marT="0" marB="0"/>
                </a:tc>
                <a:tc>
                  <a:txBody>
                    <a:bodyPr/>
                    <a:lstStyle/>
                    <a:p>
                      <a:pPr marL="38100" marR="38100" algn="r">
                        <a:lnSpc>
                          <a:spcPts val="1600"/>
                        </a:lnSpc>
                        <a:spcBef>
                          <a:spcPts val="0"/>
                        </a:spcBef>
                        <a:spcAft>
                          <a:spcPts val="0"/>
                        </a:spcAft>
                      </a:pPr>
                      <a:r>
                        <a:rPr lang="en-US" sz="900">
                          <a:effectLst/>
                        </a:rPr>
                        <a:t>.001</a:t>
                      </a:r>
                      <a:endParaRPr lang="en-US" sz="900">
                        <a:solidFill>
                          <a:srgbClr val="000000"/>
                        </a:solidFill>
                        <a:effectLst/>
                        <a:latin typeface="Courier New" panose="02070309020205020404" pitchFamily="49" charset="0"/>
                        <a:ea typeface="Times New Roman" panose="02020603050405020304" pitchFamily="18" charset="0"/>
                        <a:cs typeface="Arial" panose="020B0604020202020204" pitchFamily="34" charset="0"/>
                      </a:endParaRPr>
                    </a:p>
                  </a:txBody>
                  <a:tcPr marL="0" marR="0" marT="0" marB="0"/>
                </a:tc>
                <a:tc>
                  <a:txBody>
                    <a:bodyPr/>
                    <a:lstStyle/>
                    <a:p>
                      <a:pPr marL="38100" marR="38100" algn="r">
                        <a:lnSpc>
                          <a:spcPts val="1600"/>
                        </a:lnSpc>
                        <a:spcBef>
                          <a:spcPts val="0"/>
                        </a:spcBef>
                        <a:spcAft>
                          <a:spcPts val="0"/>
                        </a:spcAft>
                      </a:pPr>
                      <a:r>
                        <a:rPr lang="en-US" sz="900">
                          <a:effectLst/>
                        </a:rPr>
                        <a:t>.</a:t>
                      </a:r>
                      <a:endParaRPr lang="en-US" sz="900">
                        <a:solidFill>
                          <a:srgbClr val="000000"/>
                        </a:solidFill>
                        <a:effectLst/>
                        <a:latin typeface="Courier New" panose="02070309020205020404" pitchFamily="49" charset="0"/>
                        <a:ea typeface="Times New Roman" panose="02020603050405020304" pitchFamily="18" charset="0"/>
                        <a:cs typeface="Arial" panose="020B0604020202020204" pitchFamily="34" charset="0"/>
                      </a:endParaRPr>
                    </a:p>
                  </a:txBody>
                  <a:tcPr marL="0" marR="0" marT="0" marB="0"/>
                </a:tc>
                <a:extLst>
                  <a:ext uri="{0D108BD9-81ED-4DB2-BD59-A6C34878D82A}">
                    <a16:rowId xmlns:a16="http://schemas.microsoft.com/office/drawing/2014/main" xmlns="" val="3086499703"/>
                  </a:ext>
                </a:extLst>
              </a:tr>
              <a:tr h="241390">
                <a:tc vMerge="1">
                  <a:txBody>
                    <a:bodyPr/>
                    <a:lstStyle/>
                    <a:p>
                      <a:endParaRPr lang="en-US"/>
                    </a:p>
                  </a:txBody>
                  <a:tcPr/>
                </a:tc>
                <a:tc>
                  <a:txBody>
                    <a:bodyPr/>
                    <a:lstStyle/>
                    <a:p>
                      <a:pPr marL="38100" marR="38100">
                        <a:lnSpc>
                          <a:spcPts val="1600"/>
                        </a:lnSpc>
                        <a:spcBef>
                          <a:spcPts val="0"/>
                        </a:spcBef>
                        <a:spcAft>
                          <a:spcPts val="0"/>
                        </a:spcAft>
                      </a:pPr>
                      <a:r>
                        <a:rPr lang="en-US" sz="900">
                          <a:effectLst/>
                        </a:rPr>
                        <a:t>Political Stability</a:t>
                      </a:r>
                      <a:endParaRPr lang="en-US" sz="900">
                        <a:solidFill>
                          <a:srgbClr val="000000"/>
                        </a:solidFill>
                        <a:effectLst/>
                        <a:latin typeface="Courier New" panose="02070309020205020404" pitchFamily="49" charset="0"/>
                        <a:ea typeface="Times New Roman" panose="02020603050405020304" pitchFamily="18" charset="0"/>
                        <a:cs typeface="Arial" panose="020B0604020202020204" pitchFamily="34" charset="0"/>
                      </a:endParaRPr>
                    </a:p>
                  </a:txBody>
                  <a:tcPr marL="0" marR="0" marT="0" marB="0"/>
                </a:tc>
                <a:tc>
                  <a:txBody>
                    <a:bodyPr/>
                    <a:lstStyle/>
                    <a:p>
                      <a:pPr marL="38100" marR="38100" algn="r">
                        <a:lnSpc>
                          <a:spcPts val="1600"/>
                        </a:lnSpc>
                        <a:spcBef>
                          <a:spcPts val="0"/>
                        </a:spcBef>
                        <a:spcAft>
                          <a:spcPts val="0"/>
                        </a:spcAft>
                      </a:pPr>
                      <a:r>
                        <a:rPr lang="en-US" sz="900">
                          <a:effectLst/>
                        </a:rPr>
                        <a:t>.000</a:t>
                      </a:r>
                      <a:endParaRPr lang="en-US" sz="900">
                        <a:solidFill>
                          <a:srgbClr val="000000"/>
                        </a:solidFill>
                        <a:effectLst/>
                        <a:latin typeface="Courier New" panose="02070309020205020404" pitchFamily="49" charset="0"/>
                        <a:ea typeface="Times New Roman" panose="02020603050405020304" pitchFamily="18" charset="0"/>
                        <a:cs typeface="Arial" panose="020B0604020202020204" pitchFamily="34" charset="0"/>
                      </a:endParaRPr>
                    </a:p>
                  </a:txBody>
                  <a:tcPr marL="0" marR="0" marT="0" marB="0"/>
                </a:tc>
                <a:tc>
                  <a:txBody>
                    <a:bodyPr/>
                    <a:lstStyle/>
                    <a:p>
                      <a:pPr marL="38100" marR="38100" algn="r">
                        <a:lnSpc>
                          <a:spcPts val="1600"/>
                        </a:lnSpc>
                        <a:spcBef>
                          <a:spcPts val="0"/>
                        </a:spcBef>
                        <a:spcAft>
                          <a:spcPts val="0"/>
                        </a:spcAft>
                      </a:pPr>
                      <a:r>
                        <a:rPr lang="en-US" sz="900">
                          <a:effectLst/>
                        </a:rPr>
                        <a:t>.003</a:t>
                      </a:r>
                      <a:endParaRPr lang="en-US" sz="900">
                        <a:solidFill>
                          <a:srgbClr val="000000"/>
                        </a:solidFill>
                        <a:effectLst/>
                        <a:latin typeface="Courier New" panose="02070309020205020404" pitchFamily="49" charset="0"/>
                        <a:ea typeface="Times New Roman" panose="02020603050405020304" pitchFamily="18" charset="0"/>
                        <a:cs typeface="Arial" panose="020B0604020202020204" pitchFamily="34" charset="0"/>
                      </a:endParaRPr>
                    </a:p>
                  </a:txBody>
                  <a:tcPr marL="0" marR="0" marT="0" marB="0"/>
                </a:tc>
                <a:tc>
                  <a:txBody>
                    <a:bodyPr/>
                    <a:lstStyle/>
                    <a:p>
                      <a:pPr marL="38100" marR="38100" algn="r">
                        <a:lnSpc>
                          <a:spcPts val="1600"/>
                        </a:lnSpc>
                        <a:spcBef>
                          <a:spcPts val="0"/>
                        </a:spcBef>
                        <a:spcAft>
                          <a:spcPts val="0"/>
                        </a:spcAft>
                      </a:pPr>
                      <a:r>
                        <a:rPr lang="en-US" sz="900">
                          <a:effectLst/>
                        </a:rPr>
                        <a:t>.000</a:t>
                      </a:r>
                      <a:endParaRPr lang="en-US" sz="900">
                        <a:solidFill>
                          <a:srgbClr val="000000"/>
                        </a:solidFill>
                        <a:effectLst/>
                        <a:latin typeface="Courier New" panose="02070309020205020404" pitchFamily="49" charset="0"/>
                        <a:ea typeface="Times New Roman" panose="02020603050405020304" pitchFamily="18" charset="0"/>
                        <a:cs typeface="Arial" panose="020B0604020202020204" pitchFamily="34" charset="0"/>
                      </a:endParaRPr>
                    </a:p>
                  </a:txBody>
                  <a:tcPr marL="0" marR="0" marT="0" marB="0"/>
                </a:tc>
                <a:extLst>
                  <a:ext uri="{0D108BD9-81ED-4DB2-BD59-A6C34878D82A}">
                    <a16:rowId xmlns:a16="http://schemas.microsoft.com/office/drawing/2014/main" xmlns="" val="14004113"/>
                  </a:ext>
                </a:extLst>
              </a:tr>
              <a:tr h="241390">
                <a:tc rowSpan="4">
                  <a:txBody>
                    <a:bodyPr/>
                    <a:lstStyle/>
                    <a:p>
                      <a:pPr marL="38100" marR="38100">
                        <a:lnSpc>
                          <a:spcPts val="1600"/>
                        </a:lnSpc>
                        <a:spcBef>
                          <a:spcPts val="0"/>
                        </a:spcBef>
                        <a:spcAft>
                          <a:spcPts val="0"/>
                        </a:spcAft>
                      </a:pPr>
                      <a:r>
                        <a:rPr lang="en-US" sz="900">
                          <a:effectLst/>
                        </a:rPr>
                        <a:t>N</a:t>
                      </a:r>
                      <a:endParaRPr lang="en-US" sz="900">
                        <a:solidFill>
                          <a:srgbClr val="000000"/>
                        </a:solidFill>
                        <a:effectLst/>
                        <a:latin typeface="Courier New" panose="02070309020205020404" pitchFamily="49" charset="0"/>
                        <a:ea typeface="Times New Roman" panose="02020603050405020304" pitchFamily="18" charset="0"/>
                        <a:cs typeface="Arial" panose="020B0604020202020204" pitchFamily="34" charset="0"/>
                      </a:endParaRPr>
                    </a:p>
                  </a:txBody>
                  <a:tcPr marL="0" marR="0" marT="0" marB="0"/>
                </a:tc>
                <a:tc>
                  <a:txBody>
                    <a:bodyPr/>
                    <a:lstStyle/>
                    <a:p>
                      <a:pPr marL="38100" marR="38100">
                        <a:lnSpc>
                          <a:spcPts val="1600"/>
                        </a:lnSpc>
                        <a:spcBef>
                          <a:spcPts val="0"/>
                        </a:spcBef>
                        <a:spcAft>
                          <a:spcPts val="0"/>
                        </a:spcAft>
                      </a:pPr>
                      <a:r>
                        <a:rPr lang="en-US" sz="900">
                          <a:effectLst/>
                        </a:rPr>
                        <a:t>SMEs Performance</a:t>
                      </a:r>
                      <a:endParaRPr lang="en-US" sz="900">
                        <a:solidFill>
                          <a:srgbClr val="000000"/>
                        </a:solidFill>
                        <a:effectLst/>
                        <a:latin typeface="Courier New" panose="02070309020205020404" pitchFamily="49" charset="0"/>
                        <a:ea typeface="Times New Roman" panose="02020603050405020304" pitchFamily="18" charset="0"/>
                        <a:cs typeface="Arial" panose="020B0604020202020204" pitchFamily="34" charset="0"/>
                      </a:endParaRPr>
                    </a:p>
                  </a:txBody>
                  <a:tcPr marL="0" marR="0" marT="0" marB="0"/>
                </a:tc>
                <a:tc>
                  <a:txBody>
                    <a:bodyPr/>
                    <a:lstStyle/>
                    <a:p>
                      <a:pPr marL="38100" marR="38100" algn="r">
                        <a:lnSpc>
                          <a:spcPts val="1600"/>
                        </a:lnSpc>
                        <a:spcBef>
                          <a:spcPts val="0"/>
                        </a:spcBef>
                        <a:spcAft>
                          <a:spcPts val="0"/>
                        </a:spcAft>
                      </a:pPr>
                      <a:r>
                        <a:rPr lang="en-US" sz="900">
                          <a:effectLst/>
                        </a:rPr>
                        <a:t>11</a:t>
                      </a:r>
                      <a:endParaRPr lang="en-US" sz="900">
                        <a:solidFill>
                          <a:srgbClr val="000000"/>
                        </a:solidFill>
                        <a:effectLst/>
                        <a:latin typeface="Courier New" panose="02070309020205020404" pitchFamily="49" charset="0"/>
                        <a:ea typeface="Times New Roman" panose="02020603050405020304" pitchFamily="18" charset="0"/>
                        <a:cs typeface="Arial" panose="020B0604020202020204" pitchFamily="34" charset="0"/>
                      </a:endParaRPr>
                    </a:p>
                  </a:txBody>
                  <a:tcPr marL="0" marR="0" marT="0" marB="0"/>
                </a:tc>
                <a:tc>
                  <a:txBody>
                    <a:bodyPr/>
                    <a:lstStyle/>
                    <a:p>
                      <a:pPr marL="38100" marR="38100" algn="r">
                        <a:lnSpc>
                          <a:spcPts val="1600"/>
                        </a:lnSpc>
                        <a:spcBef>
                          <a:spcPts val="0"/>
                        </a:spcBef>
                        <a:spcAft>
                          <a:spcPts val="0"/>
                        </a:spcAft>
                      </a:pPr>
                      <a:r>
                        <a:rPr lang="en-US" sz="900">
                          <a:effectLst/>
                        </a:rPr>
                        <a:t>11</a:t>
                      </a:r>
                      <a:endParaRPr lang="en-US" sz="900">
                        <a:solidFill>
                          <a:srgbClr val="000000"/>
                        </a:solidFill>
                        <a:effectLst/>
                        <a:latin typeface="Courier New" panose="02070309020205020404" pitchFamily="49" charset="0"/>
                        <a:ea typeface="Times New Roman" panose="02020603050405020304" pitchFamily="18" charset="0"/>
                        <a:cs typeface="Arial" panose="020B0604020202020204" pitchFamily="34" charset="0"/>
                      </a:endParaRPr>
                    </a:p>
                  </a:txBody>
                  <a:tcPr marL="0" marR="0" marT="0" marB="0"/>
                </a:tc>
                <a:tc>
                  <a:txBody>
                    <a:bodyPr/>
                    <a:lstStyle/>
                    <a:p>
                      <a:pPr marL="38100" marR="38100" algn="r">
                        <a:lnSpc>
                          <a:spcPts val="1600"/>
                        </a:lnSpc>
                        <a:spcBef>
                          <a:spcPts val="0"/>
                        </a:spcBef>
                        <a:spcAft>
                          <a:spcPts val="0"/>
                        </a:spcAft>
                      </a:pPr>
                      <a:r>
                        <a:rPr lang="en-US" sz="900">
                          <a:effectLst/>
                        </a:rPr>
                        <a:t>11</a:t>
                      </a:r>
                      <a:endParaRPr lang="en-US" sz="900">
                        <a:solidFill>
                          <a:srgbClr val="000000"/>
                        </a:solidFill>
                        <a:effectLst/>
                        <a:latin typeface="Courier New" panose="02070309020205020404" pitchFamily="49" charset="0"/>
                        <a:ea typeface="Times New Roman" panose="02020603050405020304" pitchFamily="18" charset="0"/>
                        <a:cs typeface="Arial" panose="020B0604020202020204" pitchFamily="34" charset="0"/>
                      </a:endParaRPr>
                    </a:p>
                  </a:txBody>
                  <a:tcPr marL="0" marR="0" marT="0" marB="0"/>
                </a:tc>
                <a:extLst>
                  <a:ext uri="{0D108BD9-81ED-4DB2-BD59-A6C34878D82A}">
                    <a16:rowId xmlns:a16="http://schemas.microsoft.com/office/drawing/2014/main" xmlns="" val="52822879"/>
                  </a:ext>
                </a:extLst>
              </a:tr>
              <a:tr h="241390">
                <a:tc vMerge="1">
                  <a:txBody>
                    <a:bodyPr/>
                    <a:lstStyle/>
                    <a:p>
                      <a:endParaRPr lang="en-US"/>
                    </a:p>
                  </a:txBody>
                  <a:tcPr/>
                </a:tc>
                <a:tc>
                  <a:txBody>
                    <a:bodyPr/>
                    <a:lstStyle/>
                    <a:p>
                      <a:pPr marL="38100" marR="38100">
                        <a:lnSpc>
                          <a:spcPts val="1600"/>
                        </a:lnSpc>
                        <a:spcBef>
                          <a:spcPts val="0"/>
                        </a:spcBef>
                        <a:spcAft>
                          <a:spcPts val="0"/>
                        </a:spcAft>
                      </a:pPr>
                      <a:r>
                        <a:rPr lang="en-US" sz="900">
                          <a:effectLst/>
                        </a:rPr>
                        <a:t>Control of Corruption</a:t>
                      </a:r>
                      <a:endParaRPr lang="en-US" sz="900">
                        <a:solidFill>
                          <a:srgbClr val="000000"/>
                        </a:solidFill>
                        <a:effectLst/>
                        <a:latin typeface="Courier New" panose="02070309020205020404" pitchFamily="49" charset="0"/>
                        <a:ea typeface="Times New Roman" panose="02020603050405020304" pitchFamily="18" charset="0"/>
                        <a:cs typeface="Arial" panose="020B0604020202020204" pitchFamily="34" charset="0"/>
                      </a:endParaRPr>
                    </a:p>
                  </a:txBody>
                  <a:tcPr marL="0" marR="0" marT="0" marB="0"/>
                </a:tc>
                <a:tc>
                  <a:txBody>
                    <a:bodyPr/>
                    <a:lstStyle/>
                    <a:p>
                      <a:pPr marL="38100" marR="38100" algn="r">
                        <a:lnSpc>
                          <a:spcPts val="1600"/>
                        </a:lnSpc>
                        <a:spcBef>
                          <a:spcPts val="0"/>
                        </a:spcBef>
                        <a:spcAft>
                          <a:spcPts val="0"/>
                        </a:spcAft>
                      </a:pPr>
                      <a:r>
                        <a:rPr lang="en-US" sz="900">
                          <a:effectLst/>
                        </a:rPr>
                        <a:t>11</a:t>
                      </a:r>
                      <a:endParaRPr lang="en-US" sz="900">
                        <a:solidFill>
                          <a:srgbClr val="000000"/>
                        </a:solidFill>
                        <a:effectLst/>
                        <a:latin typeface="Courier New" panose="02070309020205020404" pitchFamily="49" charset="0"/>
                        <a:ea typeface="Times New Roman" panose="02020603050405020304" pitchFamily="18" charset="0"/>
                        <a:cs typeface="Arial" panose="020B0604020202020204" pitchFamily="34" charset="0"/>
                      </a:endParaRPr>
                    </a:p>
                  </a:txBody>
                  <a:tcPr marL="0" marR="0" marT="0" marB="0"/>
                </a:tc>
                <a:tc>
                  <a:txBody>
                    <a:bodyPr/>
                    <a:lstStyle/>
                    <a:p>
                      <a:pPr marL="38100" marR="38100" algn="r">
                        <a:lnSpc>
                          <a:spcPts val="1600"/>
                        </a:lnSpc>
                        <a:spcBef>
                          <a:spcPts val="0"/>
                        </a:spcBef>
                        <a:spcAft>
                          <a:spcPts val="0"/>
                        </a:spcAft>
                      </a:pPr>
                      <a:r>
                        <a:rPr lang="en-US" sz="900">
                          <a:effectLst/>
                        </a:rPr>
                        <a:t>11</a:t>
                      </a:r>
                      <a:endParaRPr lang="en-US" sz="900">
                        <a:solidFill>
                          <a:srgbClr val="000000"/>
                        </a:solidFill>
                        <a:effectLst/>
                        <a:latin typeface="Courier New" panose="02070309020205020404" pitchFamily="49" charset="0"/>
                        <a:ea typeface="Times New Roman" panose="02020603050405020304" pitchFamily="18" charset="0"/>
                        <a:cs typeface="Arial" panose="020B0604020202020204" pitchFamily="34" charset="0"/>
                      </a:endParaRPr>
                    </a:p>
                  </a:txBody>
                  <a:tcPr marL="0" marR="0" marT="0" marB="0"/>
                </a:tc>
                <a:tc>
                  <a:txBody>
                    <a:bodyPr/>
                    <a:lstStyle/>
                    <a:p>
                      <a:pPr marL="38100" marR="38100" algn="r">
                        <a:lnSpc>
                          <a:spcPts val="1600"/>
                        </a:lnSpc>
                        <a:spcBef>
                          <a:spcPts val="0"/>
                        </a:spcBef>
                        <a:spcAft>
                          <a:spcPts val="0"/>
                        </a:spcAft>
                      </a:pPr>
                      <a:r>
                        <a:rPr lang="en-US" sz="900">
                          <a:effectLst/>
                        </a:rPr>
                        <a:t>11</a:t>
                      </a:r>
                      <a:endParaRPr lang="en-US" sz="900">
                        <a:solidFill>
                          <a:srgbClr val="000000"/>
                        </a:solidFill>
                        <a:effectLst/>
                        <a:latin typeface="Courier New" panose="02070309020205020404" pitchFamily="49" charset="0"/>
                        <a:ea typeface="Times New Roman" panose="02020603050405020304" pitchFamily="18" charset="0"/>
                        <a:cs typeface="Arial" panose="020B0604020202020204" pitchFamily="34" charset="0"/>
                      </a:endParaRPr>
                    </a:p>
                  </a:txBody>
                  <a:tcPr marL="0" marR="0" marT="0" marB="0"/>
                </a:tc>
                <a:extLst>
                  <a:ext uri="{0D108BD9-81ED-4DB2-BD59-A6C34878D82A}">
                    <a16:rowId xmlns:a16="http://schemas.microsoft.com/office/drawing/2014/main" xmlns="" val="2065240935"/>
                  </a:ext>
                </a:extLst>
              </a:tr>
              <a:tr h="241390">
                <a:tc vMerge="1">
                  <a:txBody>
                    <a:bodyPr/>
                    <a:lstStyle/>
                    <a:p>
                      <a:endParaRPr lang="en-US"/>
                    </a:p>
                  </a:txBody>
                  <a:tcPr/>
                </a:tc>
                <a:tc>
                  <a:txBody>
                    <a:bodyPr/>
                    <a:lstStyle/>
                    <a:p>
                      <a:pPr marL="38100" marR="38100">
                        <a:lnSpc>
                          <a:spcPts val="1600"/>
                        </a:lnSpc>
                        <a:spcBef>
                          <a:spcPts val="0"/>
                        </a:spcBef>
                        <a:spcAft>
                          <a:spcPts val="0"/>
                        </a:spcAft>
                      </a:pPr>
                      <a:r>
                        <a:rPr lang="en-US" sz="900">
                          <a:effectLst/>
                        </a:rPr>
                        <a:t>Rule of Law</a:t>
                      </a:r>
                      <a:endParaRPr lang="en-US" sz="900">
                        <a:solidFill>
                          <a:srgbClr val="000000"/>
                        </a:solidFill>
                        <a:effectLst/>
                        <a:latin typeface="Courier New" panose="02070309020205020404" pitchFamily="49" charset="0"/>
                        <a:ea typeface="Times New Roman" panose="02020603050405020304" pitchFamily="18" charset="0"/>
                        <a:cs typeface="Arial" panose="020B0604020202020204" pitchFamily="34" charset="0"/>
                      </a:endParaRPr>
                    </a:p>
                  </a:txBody>
                  <a:tcPr marL="0" marR="0" marT="0" marB="0"/>
                </a:tc>
                <a:tc>
                  <a:txBody>
                    <a:bodyPr/>
                    <a:lstStyle/>
                    <a:p>
                      <a:pPr marL="38100" marR="38100" algn="r">
                        <a:lnSpc>
                          <a:spcPts val="1600"/>
                        </a:lnSpc>
                        <a:spcBef>
                          <a:spcPts val="0"/>
                        </a:spcBef>
                        <a:spcAft>
                          <a:spcPts val="0"/>
                        </a:spcAft>
                      </a:pPr>
                      <a:r>
                        <a:rPr lang="en-US" sz="900">
                          <a:effectLst/>
                        </a:rPr>
                        <a:t>11</a:t>
                      </a:r>
                      <a:endParaRPr lang="en-US" sz="900">
                        <a:solidFill>
                          <a:srgbClr val="000000"/>
                        </a:solidFill>
                        <a:effectLst/>
                        <a:latin typeface="Courier New" panose="02070309020205020404" pitchFamily="49" charset="0"/>
                        <a:ea typeface="Times New Roman" panose="02020603050405020304" pitchFamily="18" charset="0"/>
                        <a:cs typeface="Arial" panose="020B0604020202020204" pitchFamily="34" charset="0"/>
                      </a:endParaRPr>
                    </a:p>
                  </a:txBody>
                  <a:tcPr marL="0" marR="0" marT="0" marB="0"/>
                </a:tc>
                <a:tc>
                  <a:txBody>
                    <a:bodyPr/>
                    <a:lstStyle/>
                    <a:p>
                      <a:pPr marL="38100" marR="38100" algn="r">
                        <a:lnSpc>
                          <a:spcPts val="1600"/>
                        </a:lnSpc>
                        <a:spcBef>
                          <a:spcPts val="0"/>
                        </a:spcBef>
                        <a:spcAft>
                          <a:spcPts val="0"/>
                        </a:spcAft>
                      </a:pPr>
                      <a:r>
                        <a:rPr lang="en-US" sz="900">
                          <a:effectLst/>
                        </a:rPr>
                        <a:t>11</a:t>
                      </a:r>
                      <a:endParaRPr lang="en-US" sz="900">
                        <a:solidFill>
                          <a:srgbClr val="000000"/>
                        </a:solidFill>
                        <a:effectLst/>
                        <a:latin typeface="Courier New" panose="02070309020205020404" pitchFamily="49" charset="0"/>
                        <a:ea typeface="Times New Roman" panose="02020603050405020304" pitchFamily="18" charset="0"/>
                        <a:cs typeface="Arial" panose="020B0604020202020204" pitchFamily="34" charset="0"/>
                      </a:endParaRPr>
                    </a:p>
                  </a:txBody>
                  <a:tcPr marL="0" marR="0" marT="0" marB="0"/>
                </a:tc>
                <a:tc>
                  <a:txBody>
                    <a:bodyPr/>
                    <a:lstStyle/>
                    <a:p>
                      <a:pPr marL="38100" marR="38100" algn="r">
                        <a:lnSpc>
                          <a:spcPts val="1600"/>
                        </a:lnSpc>
                        <a:spcBef>
                          <a:spcPts val="0"/>
                        </a:spcBef>
                        <a:spcAft>
                          <a:spcPts val="0"/>
                        </a:spcAft>
                      </a:pPr>
                      <a:r>
                        <a:rPr lang="en-US" sz="900">
                          <a:effectLst/>
                        </a:rPr>
                        <a:t>11</a:t>
                      </a:r>
                      <a:endParaRPr lang="en-US" sz="900">
                        <a:solidFill>
                          <a:srgbClr val="000000"/>
                        </a:solidFill>
                        <a:effectLst/>
                        <a:latin typeface="Courier New" panose="02070309020205020404" pitchFamily="49" charset="0"/>
                        <a:ea typeface="Times New Roman" panose="02020603050405020304" pitchFamily="18" charset="0"/>
                        <a:cs typeface="Arial" panose="020B0604020202020204" pitchFamily="34" charset="0"/>
                      </a:endParaRPr>
                    </a:p>
                  </a:txBody>
                  <a:tcPr marL="0" marR="0" marT="0" marB="0"/>
                </a:tc>
                <a:extLst>
                  <a:ext uri="{0D108BD9-81ED-4DB2-BD59-A6C34878D82A}">
                    <a16:rowId xmlns:a16="http://schemas.microsoft.com/office/drawing/2014/main" xmlns="" val="2347845193"/>
                  </a:ext>
                </a:extLst>
              </a:tr>
              <a:tr h="241390">
                <a:tc vMerge="1">
                  <a:txBody>
                    <a:bodyPr/>
                    <a:lstStyle/>
                    <a:p>
                      <a:endParaRPr lang="en-US"/>
                    </a:p>
                  </a:txBody>
                  <a:tcPr/>
                </a:tc>
                <a:tc>
                  <a:txBody>
                    <a:bodyPr/>
                    <a:lstStyle/>
                    <a:p>
                      <a:pPr marL="38100" marR="38100">
                        <a:lnSpc>
                          <a:spcPts val="1600"/>
                        </a:lnSpc>
                        <a:spcBef>
                          <a:spcPts val="0"/>
                        </a:spcBef>
                        <a:spcAft>
                          <a:spcPts val="0"/>
                        </a:spcAft>
                      </a:pPr>
                      <a:r>
                        <a:rPr lang="en-US" sz="900">
                          <a:effectLst/>
                        </a:rPr>
                        <a:t>Political Stability</a:t>
                      </a:r>
                      <a:endParaRPr lang="en-US" sz="900">
                        <a:solidFill>
                          <a:srgbClr val="000000"/>
                        </a:solidFill>
                        <a:effectLst/>
                        <a:latin typeface="Courier New" panose="02070309020205020404" pitchFamily="49" charset="0"/>
                        <a:ea typeface="Times New Roman" panose="02020603050405020304" pitchFamily="18" charset="0"/>
                        <a:cs typeface="Arial" panose="020B0604020202020204" pitchFamily="34" charset="0"/>
                      </a:endParaRPr>
                    </a:p>
                  </a:txBody>
                  <a:tcPr marL="0" marR="0" marT="0" marB="0"/>
                </a:tc>
                <a:tc>
                  <a:txBody>
                    <a:bodyPr/>
                    <a:lstStyle/>
                    <a:p>
                      <a:pPr marL="38100" marR="38100" algn="r">
                        <a:lnSpc>
                          <a:spcPts val="1600"/>
                        </a:lnSpc>
                        <a:spcBef>
                          <a:spcPts val="0"/>
                        </a:spcBef>
                        <a:spcAft>
                          <a:spcPts val="0"/>
                        </a:spcAft>
                      </a:pPr>
                      <a:r>
                        <a:rPr lang="en-US" sz="900">
                          <a:effectLst/>
                        </a:rPr>
                        <a:t>11</a:t>
                      </a:r>
                      <a:endParaRPr lang="en-US" sz="900">
                        <a:solidFill>
                          <a:srgbClr val="000000"/>
                        </a:solidFill>
                        <a:effectLst/>
                        <a:latin typeface="Courier New" panose="02070309020205020404" pitchFamily="49" charset="0"/>
                        <a:ea typeface="Times New Roman" panose="02020603050405020304" pitchFamily="18" charset="0"/>
                        <a:cs typeface="Arial" panose="020B0604020202020204" pitchFamily="34" charset="0"/>
                      </a:endParaRPr>
                    </a:p>
                  </a:txBody>
                  <a:tcPr marL="0" marR="0" marT="0" marB="0"/>
                </a:tc>
                <a:tc>
                  <a:txBody>
                    <a:bodyPr/>
                    <a:lstStyle/>
                    <a:p>
                      <a:pPr marL="38100" marR="38100" algn="r">
                        <a:lnSpc>
                          <a:spcPts val="1600"/>
                        </a:lnSpc>
                        <a:spcBef>
                          <a:spcPts val="0"/>
                        </a:spcBef>
                        <a:spcAft>
                          <a:spcPts val="0"/>
                        </a:spcAft>
                      </a:pPr>
                      <a:r>
                        <a:rPr lang="en-US" sz="900">
                          <a:effectLst/>
                        </a:rPr>
                        <a:t>11</a:t>
                      </a:r>
                      <a:endParaRPr lang="en-US" sz="900">
                        <a:solidFill>
                          <a:srgbClr val="000000"/>
                        </a:solidFill>
                        <a:effectLst/>
                        <a:latin typeface="Courier New" panose="02070309020205020404" pitchFamily="49" charset="0"/>
                        <a:ea typeface="Times New Roman" panose="02020603050405020304" pitchFamily="18" charset="0"/>
                        <a:cs typeface="Arial" panose="020B0604020202020204" pitchFamily="34" charset="0"/>
                      </a:endParaRPr>
                    </a:p>
                  </a:txBody>
                  <a:tcPr marL="0" marR="0" marT="0" marB="0"/>
                </a:tc>
                <a:tc>
                  <a:txBody>
                    <a:bodyPr/>
                    <a:lstStyle/>
                    <a:p>
                      <a:pPr marL="38100" marR="38100" algn="r">
                        <a:lnSpc>
                          <a:spcPts val="1600"/>
                        </a:lnSpc>
                        <a:spcBef>
                          <a:spcPts val="0"/>
                        </a:spcBef>
                        <a:spcAft>
                          <a:spcPts val="0"/>
                        </a:spcAft>
                      </a:pPr>
                      <a:r>
                        <a:rPr lang="en-US" sz="900" dirty="0">
                          <a:effectLst/>
                        </a:rPr>
                        <a:t>11</a:t>
                      </a:r>
                      <a:endParaRPr lang="en-US" sz="900" dirty="0">
                        <a:solidFill>
                          <a:srgbClr val="000000"/>
                        </a:solidFill>
                        <a:effectLst/>
                        <a:latin typeface="Courier New" panose="02070309020205020404" pitchFamily="49" charset="0"/>
                        <a:ea typeface="Times New Roman" panose="02020603050405020304" pitchFamily="18" charset="0"/>
                        <a:cs typeface="Arial" panose="020B0604020202020204" pitchFamily="34" charset="0"/>
                      </a:endParaRPr>
                    </a:p>
                  </a:txBody>
                  <a:tcPr marL="0" marR="0" marT="0" marB="0"/>
                </a:tc>
                <a:extLst>
                  <a:ext uri="{0D108BD9-81ED-4DB2-BD59-A6C34878D82A}">
                    <a16:rowId xmlns:a16="http://schemas.microsoft.com/office/drawing/2014/main" xmlns="" val="4247143774"/>
                  </a:ext>
                </a:extLst>
              </a:tr>
            </a:tbl>
          </a:graphicData>
        </a:graphic>
      </p:graphicFrame>
      <p:sp>
        <p:nvSpPr>
          <p:cNvPr id="7" name="Rectangle 2"/>
          <p:cNvSpPr>
            <a:spLocks noChangeArrowheads="1"/>
          </p:cNvSpPr>
          <p:nvPr/>
        </p:nvSpPr>
        <p:spPr bwMode="auto">
          <a:xfrm>
            <a:off x="6021171" y="2092326"/>
            <a:ext cx="12597666"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8" name="Rectangle 7"/>
          <p:cNvSpPr/>
          <p:nvPr/>
        </p:nvSpPr>
        <p:spPr>
          <a:xfrm>
            <a:off x="247650" y="2226464"/>
            <a:ext cx="6096000" cy="1200329"/>
          </a:xfrm>
          <a:prstGeom prst="rect">
            <a:avLst/>
          </a:prstGeom>
        </p:spPr>
        <p:txBody>
          <a:bodyPr>
            <a:spAutoFit/>
          </a:bodyPr>
          <a:lstStyle/>
          <a:p>
            <a:pPr marL="285750" indent="-285750">
              <a:buFont typeface="Arial" panose="020B0604020202020204" pitchFamily="34" charset="0"/>
              <a:buChar char="•"/>
            </a:pPr>
            <a:r>
              <a:rPr lang="en-US" dirty="0" smtClean="0"/>
              <a:t>We will notice that, the model is Significant since its less than 5%, and the Person correlation is positive which means that there is a positive/strong relationship between the variables</a:t>
            </a:r>
            <a:endParaRPr lang="en-US" dirty="0"/>
          </a:p>
        </p:txBody>
      </p:sp>
    </p:spTree>
    <p:extLst>
      <p:ext uri="{BB962C8B-B14F-4D97-AF65-F5344CB8AC3E}">
        <p14:creationId xmlns:p14="http://schemas.microsoft.com/office/powerpoint/2010/main" val="404727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2424" y="158696"/>
            <a:ext cx="10772775" cy="1365304"/>
          </a:xfrm>
        </p:spPr>
        <p:txBody>
          <a:bodyPr/>
          <a:lstStyle/>
          <a:p>
            <a:r>
              <a:rPr lang="en-US" b="1" u="sng" dirty="0" smtClean="0"/>
              <a:t>R &amp; R2</a:t>
            </a:r>
            <a:endParaRPr lang="en-US" b="1" u="sng"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646198418"/>
              </p:ext>
            </p:extLst>
          </p:nvPr>
        </p:nvGraphicFramePr>
        <p:xfrm>
          <a:off x="5966689" y="2357942"/>
          <a:ext cx="6061363" cy="3325091"/>
        </p:xfrm>
        <a:graphic>
          <a:graphicData uri="http://schemas.openxmlformats.org/drawingml/2006/table">
            <a:tbl>
              <a:tblPr>
                <a:tableStyleId>{5C22544A-7EE6-4342-B048-85BDC9FD1C3A}</a:tableStyleId>
              </a:tblPr>
              <a:tblGrid>
                <a:gridCol w="879212">
                  <a:extLst>
                    <a:ext uri="{9D8B030D-6E8A-4147-A177-3AD203B41FA5}">
                      <a16:colId xmlns:a16="http://schemas.microsoft.com/office/drawing/2014/main" xmlns="" val="3526932317"/>
                    </a:ext>
                  </a:extLst>
                </a:gridCol>
                <a:gridCol w="613151">
                  <a:extLst>
                    <a:ext uri="{9D8B030D-6E8A-4147-A177-3AD203B41FA5}">
                      <a16:colId xmlns:a16="http://schemas.microsoft.com/office/drawing/2014/main" xmlns="" val="2721672475"/>
                    </a:ext>
                  </a:extLst>
                </a:gridCol>
                <a:gridCol w="650037">
                  <a:extLst>
                    <a:ext uri="{9D8B030D-6E8A-4147-A177-3AD203B41FA5}">
                      <a16:colId xmlns:a16="http://schemas.microsoft.com/office/drawing/2014/main" xmlns="" val="2692498542"/>
                    </a:ext>
                  </a:extLst>
                </a:gridCol>
                <a:gridCol w="879212">
                  <a:extLst>
                    <a:ext uri="{9D8B030D-6E8A-4147-A177-3AD203B41FA5}">
                      <a16:colId xmlns:a16="http://schemas.microsoft.com/office/drawing/2014/main" xmlns="" val="3974279693"/>
                    </a:ext>
                  </a:extLst>
                </a:gridCol>
                <a:gridCol w="879212">
                  <a:extLst>
                    <a:ext uri="{9D8B030D-6E8A-4147-A177-3AD203B41FA5}">
                      <a16:colId xmlns:a16="http://schemas.microsoft.com/office/drawing/2014/main" xmlns="" val="2279746866"/>
                    </a:ext>
                  </a:extLst>
                </a:gridCol>
                <a:gridCol w="879212">
                  <a:extLst>
                    <a:ext uri="{9D8B030D-6E8A-4147-A177-3AD203B41FA5}">
                      <a16:colId xmlns:a16="http://schemas.microsoft.com/office/drawing/2014/main" xmlns="" val="3659608920"/>
                    </a:ext>
                  </a:extLst>
                </a:gridCol>
                <a:gridCol w="668176">
                  <a:extLst>
                    <a:ext uri="{9D8B030D-6E8A-4147-A177-3AD203B41FA5}">
                      <a16:colId xmlns:a16="http://schemas.microsoft.com/office/drawing/2014/main" xmlns="" val="281476655"/>
                    </a:ext>
                  </a:extLst>
                </a:gridCol>
                <a:gridCol w="613151">
                  <a:extLst>
                    <a:ext uri="{9D8B030D-6E8A-4147-A177-3AD203B41FA5}">
                      <a16:colId xmlns:a16="http://schemas.microsoft.com/office/drawing/2014/main" xmlns="" val="3503831559"/>
                    </a:ext>
                  </a:extLst>
                </a:gridCol>
              </a:tblGrid>
              <a:tr h="838121">
                <a:tc gridSpan="8">
                  <a:txBody>
                    <a:bodyPr/>
                    <a:lstStyle/>
                    <a:p>
                      <a:pPr marL="38100" marR="38100" algn="ctr">
                        <a:lnSpc>
                          <a:spcPts val="1600"/>
                        </a:lnSpc>
                        <a:spcBef>
                          <a:spcPts val="0"/>
                        </a:spcBef>
                        <a:spcAft>
                          <a:spcPts val="0"/>
                        </a:spcAft>
                      </a:pPr>
                      <a:r>
                        <a:rPr lang="en-US" sz="1100" dirty="0">
                          <a:effectLst/>
                        </a:rPr>
                        <a:t>Model Summary</a:t>
                      </a:r>
                      <a:r>
                        <a:rPr lang="en-US" sz="1100" baseline="30000" dirty="0">
                          <a:effectLst/>
                        </a:rPr>
                        <a:t>b</a:t>
                      </a:r>
                      <a:endParaRPr lang="en-US" sz="900" dirty="0">
                        <a:solidFill>
                          <a:srgbClr val="000000"/>
                        </a:solidFill>
                        <a:effectLst/>
                        <a:latin typeface="Courier New" panose="02070309020205020404" pitchFamily="49" charset="0"/>
                        <a:ea typeface="Times New Roman" panose="02020603050405020304" pitchFamily="18" charset="0"/>
                        <a:cs typeface="Arial" panose="020B0604020202020204" pitchFamily="34" charset="0"/>
                      </a:endParaRPr>
                    </a:p>
                  </a:txBody>
                  <a:tcPr marL="0" marR="0" marT="0" marB="0"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251117236"/>
                  </a:ext>
                </a:extLst>
              </a:tr>
              <a:tr h="805252">
                <a:tc rowSpan="2">
                  <a:txBody>
                    <a:bodyPr/>
                    <a:lstStyle/>
                    <a:p>
                      <a:pPr marL="38100" marR="38100">
                        <a:lnSpc>
                          <a:spcPts val="1600"/>
                        </a:lnSpc>
                        <a:spcBef>
                          <a:spcPts val="0"/>
                        </a:spcBef>
                        <a:spcAft>
                          <a:spcPts val="0"/>
                        </a:spcAft>
                      </a:pPr>
                      <a:r>
                        <a:rPr lang="en-US" sz="900">
                          <a:effectLst/>
                        </a:rPr>
                        <a:t>Model</a:t>
                      </a:r>
                      <a:endParaRPr lang="en-US" sz="900">
                        <a:solidFill>
                          <a:srgbClr val="000000"/>
                        </a:solidFill>
                        <a:effectLst/>
                        <a:latin typeface="Courier New" panose="02070309020205020404" pitchFamily="49" charset="0"/>
                        <a:ea typeface="Times New Roman" panose="02020603050405020304" pitchFamily="18" charset="0"/>
                        <a:cs typeface="Arial" panose="020B0604020202020204" pitchFamily="34" charset="0"/>
                      </a:endParaRPr>
                    </a:p>
                  </a:txBody>
                  <a:tcPr marL="0" marR="0" marT="0" marB="0" anchor="b"/>
                </a:tc>
                <a:tc rowSpan="2">
                  <a:txBody>
                    <a:bodyPr/>
                    <a:lstStyle/>
                    <a:p>
                      <a:pPr marL="38100" marR="38100" algn="ctr">
                        <a:lnSpc>
                          <a:spcPts val="1600"/>
                        </a:lnSpc>
                        <a:spcBef>
                          <a:spcPts val="0"/>
                        </a:spcBef>
                        <a:spcAft>
                          <a:spcPts val="0"/>
                        </a:spcAft>
                      </a:pPr>
                      <a:r>
                        <a:rPr lang="en-US" sz="900">
                          <a:effectLst/>
                        </a:rPr>
                        <a:t>R</a:t>
                      </a:r>
                      <a:endParaRPr lang="en-US" sz="900">
                        <a:solidFill>
                          <a:srgbClr val="000000"/>
                        </a:solidFill>
                        <a:effectLst/>
                        <a:latin typeface="Courier New" panose="02070309020205020404" pitchFamily="49" charset="0"/>
                        <a:ea typeface="Times New Roman" panose="02020603050405020304" pitchFamily="18" charset="0"/>
                        <a:cs typeface="Arial" panose="020B0604020202020204" pitchFamily="34" charset="0"/>
                      </a:endParaRPr>
                    </a:p>
                  </a:txBody>
                  <a:tcPr marL="0" marR="0" marT="0" marB="0" anchor="b"/>
                </a:tc>
                <a:tc rowSpan="2">
                  <a:txBody>
                    <a:bodyPr/>
                    <a:lstStyle/>
                    <a:p>
                      <a:pPr marL="38100" marR="38100" algn="ctr">
                        <a:lnSpc>
                          <a:spcPts val="1600"/>
                        </a:lnSpc>
                        <a:spcBef>
                          <a:spcPts val="0"/>
                        </a:spcBef>
                        <a:spcAft>
                          <a:spcPts val="0"/>
                        </a:spcAft>
                      </a:pPr>
                      <a:r>
                        <a:rPr lang="en-US" sz="900" dirty="0">
                          <a:effectLst/>
                        </a:rPr>
                        <a:t>R Square</a:t>
                      </a:r>
                      <a:endParaRPr lang="en-US" sz="900" dirty="0">
                        <a:solidFill>
                          <a:srgbClr val="000000"/>
                        </a:solidFill>
                        <a:effectLst/>
                        <a:latin typeface="Courier New" panose="02070309020205020404" pitchFamily="49" charset="0"/>
                        <a:ea typeface="Times New Roman" panose="02020603050405020304" pitchFamily="18" charset="0"/>
                        <a:cs typeface="Arial" panose="020B0604020202020204" pitchFamily="34" charset="0"/>
                      </a:endParaRPr>
                    </a:p>
                  </a:txBody>
                  <a:tcPr marL="0" marR="0" marT="0" marB="0" anchor="b"/>
                </a:tc>
                <a:tc rowSpan="2">
                  <a:txBody>
                    <a:bodyPr/>
                    <a:lstStyle/>
                    <a:p>
                      <a:pPr marL="38100" marR="38100" algn="ctr">
                        <a:lnSpc>
                          <a:spcPts val="1600"/>
                        </a:lnSpc>
                        <a:spcBef>
                          <a:spcPts val="0"/>
                        </a:spcBef>
                        <a:spcAft>
                          <a:spcPts val="0"/>
                        </a:spcAft>
                      </a:pPr>
                      <a:r>
                        <a:rPr lang="en-US" sz="900" dirty="0">
                          <a:effectLst/>
                        </a:rPr>
                        <a:t>Adjusted R Square</a:t>
                      </a:r>
                      <a:endParaRPr lang="en-US" sz="900" dirty="0">
                        <a:solidFill>
                          <a:srgbClr val="000000"/>
                        </a:solidFill>
                        <a:effectLst/>
                        <a:latin typeface="Courier New" panose="02070309020205020404" pitchFamily="49" charset="0"/>
                        <a:ea typeface="Times New Roman" panose="02020603050405020304" pitchFamily="18" charset="0"/>
                        <a:cs typeface="Arial" panose="020B0604020202020204" pitchFamily="34" charset="0"/>
                      </a:endParaRPr>
                    </a:p>
                  </a:txBody>
                  <a:tcPr marL="0" marR="0" marT="0" marB="0" anchor="b"/>
                </a:tc>
                <a:tc rowSpan="2">
                  <a:txBody>
                    <a:bodyPr/>
                    <a:lstStyle/>
                    <a:p>
                      <a:pPr marL="38100" marR="38100" algn="ctr">
                        <a:lnSpc>
                          <a:spcPts val="1600"/>
                        </a:lnSpc>
                        <a:spcBef>
                          <a:spcPts val="0"/>
                        </a:spcBef>
                        <a:spcAft>
                          <a:spcPts val="0"/>
                        </a:spcAft>
                      </a:pPr>
                      <a:r>
                        <a:rPr lang="en-US" sz="900">
                          <a:effectLst/>
                        </a:rPr>
                        <a:t>Std. Error of the Estimate</a:t>
                      </a:r>
                      <a:endParaRPr lang="en-US" sz="900">
                        <a:solidFill>
                          <a:srgbClr val="000000"/>
                        </a:solidFill>
                        <a:effectLst/>
                        <a:latin typeface="Courier New" panose="02070309020205020404" pitchFamily="49" charset="0"/>
                        <a:ea typeface="Times New Roman" panose="02020603050405020304" pitchFamily="18" charset="0"/>
                        <a:cs typeface="Arial" panose="020B0604020202020204" pitchFamily="34" charset="0"/>
                      </a:endParaRPr>
                    </a:p>
                  </a:txBody>
                  <a:tcPr marL="0" marR="0" marT="0" marB="0" anchor="b"/>
                </a:tc>
                <a:tc gridSpan="3">
                  <a:txBody>
                    <a:bodyPr/>
                    <a:lstStyle/>
                    <a:p>
                      <a:pPr marL="38100" marR="38100" algn="ctr">
                        <a:lnSpc>
                          <a:spcPts val="1600"/>
                        </a:lnSpc>
                        <a:spcBef>
                          <a:spcPts val="0"/>
                        </a:spcBef>
                        <a:spcAft>
                          <a:spcPts val="0"/>
                        </a:spcAft>
                      </a:pPr>
                      <a:r>
                        <a:rPr lang="en-US" sz="900">
                          <a:effectLst/>
                        </a:rPr>
                        <a:t>Change Statistics</a:t>
                      </a:r>
                      <a:endParaRPr lang="en-US" sz="900">
                        <a:solidFill>
                          <a:srgbClr val="000000"/>
                        </a:solidFill>
                        <a:effectLst/>
                        <a:latin typeface="Courier New" panose="02070309020205020404" pitchFamily="49" charset="0"/>
                        <a:ea typeface="Times New Roman" panose="02020603050405020304" pitchFamily="18" charset="0"/>
                        <a:cs typeface="Arial" panose="020B0604020202020204" pitchFamily="34" charset="0"/>
                      </a:endParaRPr>
                    </a:p>
                  </a:txBody>
                  <a:tcPr marL="0" marR="0" marT="0" marB="0" anchor="b"/>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487791337"/>
                  </a:ext>
                </a:extLst>
              </a:tr>
              <a:tr h="876466">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38100" marR="38100" algn="ctr">
                        <a:lnSpc>
                          <a:spcPts val="1600"/>
                        </a:lnSpc>
                        <a:spcBef>
                          <a:spcPts val="0"/>
                        </a:spcBef>
                        <a:spcAft>
                          <a:spcPts val="0"/>
                        </a:spcAft>
                      </a:pPr>
                      <a:r>
                        <a:rPr lang="en-US" sz="900">
                          <a:effectLst/>
                        </a:rPr>
                        <a:t>R Square Change</a:t>
                      </a:r>
                      <a:endParaRPr lang="en-US" sz="900">
                        <a:solidFill>
                          <a:srgbClr val="000000"/>
                        </a:solidFill>
                        <a:effectLst/>
                        <a:latin typeface="Courier New" panose="02070309020205020404" pitchFamily="49" charset="0"/>
                        <a:ea typeface="Times New Roman" panose="02020603050405020304" pitchFamily="18" charset="0"/>
                        <a:cs typeface="Arial" panose="020B0604020202020204" pitchFamily="34" charset="0"/>
                      </a:endParaRPr>
                    </a:p>
                  </a:txBody>
                  <a:tcPr marL="0" marR="0" marT="0" marB="0" anchor="b"/>
                </a:tc>
                <a:tc>
                  <a:txBody>
                    <a:bodyPr/>
                    <a:lstStyle/>
                    <a:p>
                      <a:pPr marL="38100" marR="38100" algn="ctr">
                        <a:lnSpc>
                          <a:spcPts val="1600"/>
                        </a:lnSpc>
                        <a:spcBef>
                          <a:spcPts val="0"/>
                        </a:spcBef>
                        <a:spcAft>
                          <a:spcPts val="0"/>
                        </a:spcAft>
                      </a:pPr>
                      <a:r>
                        <a:rPr lang="en-US" sz="900">
                          <a:effectLst/>
                        </a:rPr>
                        <a:t>F Change</a:t>
                      </a:r>
                      <a:endParaRPr lang="en-US" sz="900">
                        <a:solidFill>
                          <a:srgbClr val="000000"/>
                        </a:solidFill>
                        <a:effectLst/>
                        <a:latin typeface="Courier New" panose="02070309020205020404" pitchFamily="49" charset="0"/>
                        <a:ea typeface="Times New Roman" panose="02020603050405020304" pitchFamily="18" charset="0"/>
                        <a:cs typeface="Arial" panose="020B0604020202020204" pitchFamily="34" charset="0"/>
                      </a:endParaRPr>
                    </a:p>
                  </a:txBody>
                  <a:tcPr marL="0" marR="0" marT="0" marB="0" anchor="b"/>
                </a:tc>
                <a:tc>
                  <a:txBody>
                    <a:bodyPr/>
                    <a:lstStyle/>
                    <a:p>
                      <a:pPr marL="38100" marR="38100" algn="ctr">
                        <a:lnSpc>
                          <a:spcPts val="1600"/>
                        </a:lnSpc>
                        <a:spcBef>
                          <a:spcPts val="0"/>
                        </a:spcBef>
                        <a:spcAft>
                          <a:spcPts val="0"/>
                        </a:spcAft>
                      </a:pPr>
                      <a:r>
                        <a:rPr lang="en-US" sz="900">
                          <a:effectLst/>
                        </a:rPr>
                        <a:t>df1</a:t>
                      </a:r>
                      <a:endParaRPr lang="en-US" sz="900">
                        <a:solidFill>
                          <a:srgbClr val="000000"/>
                        </a:solidFill>
                        <a:effectLst/>
                        <a:latin typeface="Courier New" panose="02070309020205020404" pitchFamily="49" charset="0"/>
                        <a:ea typeface="Times New Roman" panose="02020603050405020304" pitchFamily="18" charset="0"/>
                        <a:cs typeface="Arial" panose="020B0604020202020204" pitchFamily="34" charset="0"/>
                      </a:endParaRPr>
                    </a:p>
                  </a:txBody>
                  <a:tcPr marL="0" marR="0" marT="0" marB="0" anchor="b"/>
                </a:tc>
                <a:extLst>
                  <a:ext uri="{0D108BD9-81ED-4DB2-BD59-A6C34878D82A}">
                    <a16:rowId xmlns:a16="http://schemas.microsoft.com/office/drawing/2014/main" xmlns="" val="445682526"/>
                  </a:ext>
                </a:extLst>
              </a:tr>
              <a:tr h="805252">
                <a:tc>
                  <a:txBody>
                    <a:bodyPr/>
                    <a:lstStyle/>
                    <a:p>
                      <a:pPr marL="38100" marR="38100">
                        <a:lnSpc>
                          <a:spcPts val="1600"/>
                        </a:lnSpc>
                        <a:spcBef>
                          <a:spcPts val="0"/>
                        </a:spcBef>
                        <a:spcAft>
                          <a:spcPts val="0"/>
                        </a:spcAft>
                      </a:pPr>
                      <a:r>
                        <a:rPr lang="en-US" sz="900">
                          <a:effectLst/>
                        </a:rPr>
                        <a:t>1</a:t>
                      </a:r>
                      <a:endParaRPr lang="en-US" sz="900">
                        <a:solidFill>
                          <a:srgbClr val="000000"/>
                        </a:solidFill>
                        <a:effectLst/>
                        <a:latin typeface="Courier New" panose="02070309020205020404" pitchFamily="49" charset="0"/>
                        <a:ea typeface="Times New Roman" panose="02020603050405020304" pitchFamily="18" charset="0"/>
                        <a:cs typeface="Arial" panose="020B0604020202020204" pitchFamily="34" charset="0"/>
                      </a:endParaRPr>
                    </a:p>
                  </a:txBody>
                  <a:tcPr marL="0" marR="0" marT="0" marB="0"/>
                </a:tc>
                <a:tc>
                  <a:txBody>
                    <a:bodyPr/>
                    <a:lstStyle/>
                    <a:p>
                      <a:pPr marL="38100" marR="38100" algn="r">
                        <a:lnSpc>
                          <a:spcPts val="1600"/>
                        </a:lnSpc>
                        <a:spcBef>
                          <a:spcPts val="0"/>
                        </a:spcBef>
                        <a:spcAft>
                          <a:spcPts val="0"/>
                        </a:spcAft>
                      </a:pPr>
                      <a:r>
                        <a:rPr lang="en-US" sz="900">
                          <a:effectLst/>
                        </a:rPr>
                        <a:t>.971</a:t>
                      </a:r>
                      <a:r>
                        <a:rPr lang="en-US" sz="900" baseline="30000">
                          <a:effectLst/>
                        </a:rPr>
                        <a:t>a</a:t>
                      </a:r>
                      <a:endParaRPr lang="en-US" sz="900">
                        <a:solidFill>
                          <a:srgbClr val="000000"/>
                        </a:solidFill>
                        <a:effectLst/>
                        <a:latin typeface="Courier New" panose="02070309020205020404" pitchFamily="49" charset="0"/>
                        <a:ea typeface="Times New Roman" panose="02020603050405020304" pitchFamily="18" charset="0"/>
                        <a:cs typeface="Arial" panose="020B0604020202020204" pitchFamily="34" charset="0"/>
                      </a:endParaRPr>
                    </a:p>
                  </a:txBody>
                  <a:tcPr marL="0" marR="0" marT="0" marB="0"/>
                </a:tc>
                <a:tc>
                  <a:txBody>
                    <a:bodyPr/>
                    <a:lstStyle/>
                    <a:p>
                      <a:pPr marL="38100" marR="38100" algn="r">
                        <a:lnSpc>
                          <a:spcPts val="1600"/>
                        </a:lnSpc>
                        <a:spcBef>
                          <a:spcPts val="0"/>
                        </a:spcBef>
                        <a:spcAft>
                          <a:spcPts val="0"/>
                        </a:spcAft>
                      </a:pPr>
                      <a:r>
                        <a:rPr lang="en-US" sz="900">
                          <a:effectLst/>
                        </a:rPr>
                        <a:t>.943</a:t>
                      </a:r>
                      <a:endParaRPr lang="en-US" sz="900">
                        <a:solidFill>
                          <a:srgbClr val="000000"/>
                        </a:solidFill>
                        <a:effectLst/>
                        <a:latin typeface="Courier New" panose="02070309020205020404" pitchFamily="49" charset="0"/>
                        <a:ea typeface="Times New Roman" panose="02020603050405020304" pitchFamily="18" charset="0"/>
                        <a:cs typeface="Arial" panose="020B0604020202020204" pitchFamily="34" charset="0"/>
                      </a:endParaRPr>
                    </a:p>
                  </a:txBody>
                  <a:tcPr marL="0" marR="0" marT="0" marB="0"/>
                </a:tc>
                <a:tc>
                  <a:txBody>
                    <a:bodyPr/>
                    <a:lstStyle/>
                    <a:p>
                      <a:pPr marL="38100" marR="38100" algn="r">
                        <a:lnSpc>
                          <a:spcPts val="1600"/>
                        </a:lnSpc>
                        <a:spcBef>
                          <a:spcPts val="0"/>
                        </a:spcBef>
                        <a:spcAft>
                          <a:spcPts val="0"/>
                        </a:spcAft>
                      </a:pPr>
                      <a:r>
                        <a:rPr lang="en-US" sz="900">
                          <a:effectLst/>
                        </a:rPr>
                        <a:t>.918</a:t>
                      </a:r>
                      <a:endParaRPr lang="en-US" sz="900">
                        <a:solidFill>
                          <a:srgbClr val="000000"/>
                        </a:solidFill>
                        <a:effectLst/>
                        <a:latin typeface="Courier New" panose="02070309020205020404" pitchFamily="49" charset="0"/>
                        <a:ea typeface="Times New Roman" panose="02020603050405020304" pitchFamily="18" charset="0"/>
                        <a:cs typeface="Arial" panose="020B0604020202020204" pitchFamily="34" charset="0"/>
                      </a:endParaRPr>
                    </a:p>
                  </a:txBody>
                  <a:tcPr marL="0" marR="0" marT="0" marB="0"/>
                </a:tc>
                <a:tc>
                  <a:txBody>
                    <a:bodyPr/>
                    <a:lstStyle/>
                    <a:p>
                      <a:pPr marL="38100" marR="38100" algn="r">
                        <a:lnSpc>
                          <a:spcPts val="1600"/>
                        </a:lnSpc>
                        <a:spcBef>
                          <a:spcPts val="0"/>
                        </a:spcBef>
                        <a:spcAft>
                          <a:spcPts val="0"/>
                        </a:spcAft>
                      </a:pPr>
                      <a:r>
                        <a:rPr lang="en-US" sz="900">
                          <a:effectLst/>
                        </a:rPr>
                        <a:t>55.74046</a:t>
                      </a:r>
                      <a:endParaRPr lang="en-US" sz="900">
                        <a:solidFill>
                          <a:srgbClr val="000000"/>
                        </a:solidFill>
                        <a:effectLst/>
                        <a:latin typeface="Courier New" panose="02070309020205020404" pitchFamily="49" charset="0"/>
                        <a:ea typeface="Times New Roman" panose="02020603050405020304" pitchFamily="18" charset="0"/>
                        <a:cs typeface="Arial" panose="020B0604020202020204" pitchFamily="34" charset="0"/>
                      </a:endParaRPr>
                    </a:p>
                  </a:txBody>
                  <a:tcPr marL="0" marR="0" marT="0" marB="0"/>
                </a:tc>
                <a:tc>
                  <a:txBody>
                    <a:bodyPr/>
                    <a:lstStyle/>
                    <a:p>
                      <a:pPr marL="38100" marR="38100" algn="r">
                        <a:lnSpc>
                          <a:spcPts val="1600"/>
                        </a:lnSpc>
                        <a:spcBef>
                          <a:spcPts val="0"/>
                        </a:spcBef>
                        <a:spcAft>
                          <a:spcPts val="0"/>
                        </a:spcAft>
                      </a:pPr>
                      <a:r>
                        <a:rPr lang="en-US" sz="900">
                          <a:effectLst/>
                        </a:rPr>
                        <a:t>.943</a:t>
                      </a:r>
                      <a:endParaRPr lang="en-US" sz="900">
                        <a:solidFill>
                          <a:srgbClr val="000000"/>
                        </a:solidFill>
                        <a:effectLst/>
                        <a:latin typeface="Courier New" panose="02070309020205020404" pitchFamily="49" charset="0"/>
                        <a:ea typeface="Times New Roman" panose="02020603050405020304" pitchFamily="18" charset="0"/>
                        <a:cs typeface="Arial" panose="020B0604020202020204" pitchFamily="34" charset="0"/>
                      </a:endParaRPr>
                    </a:p>
                  </a:txBody>
                  <a:tcPr marL="0" marR="0" marT="0" marB="0"/>
                </a:tc>
                <a:tc>
                  <a:txBody>
                    <a:bodyPr/>
                    <a:lstStyle/>
                    <a:p>
                      <a:pPr marL="38100" marR="38100" algn="r">
                        <a:lnSpc>
                          <a:spcPts val="1600"/>
                        </a:lnSpc>
                        <a:spcBef>
                          <a:spcPts val="0"/>
                        </a:spcBef>
                        <a:spcAft>
                          <a:spcPts val="0"/>
                        </a:spcAft>
                      </a:pPr>
                      <a:r>
                        <a:rPr lang="en-US" sz="900">
                          <a:effectLst/>
                        </a:rPr>
                        <a:t>38.317</a:t>
                      </a:r>
                      <a:endParaRPr lang="en-US" sz="900">
                        <a:solidFill>
                          <a:srgbClr val="000000"/>
                        </a:solidFill>
                        <a:effectLst/>
                        <a:latin typeface="Courier New" panose="02070309020205020404" pitchFamily="49" charset="0"/>
                        <a:ea typeface="Times New Roman" panose="02020603050405020304" pitchFamily="18" charset="0"/>
                        <a:cs typeface="Arial" panose="020B0604020202020204" pitchFamily="34" charset="0"/>
                      </a:endParaRPr>
                    </a:p>
                  </a:txBody>
                  <a:tcPr marL="0" marR="0" marT="0" marB="0"/>
                </a:tc>
                <a:tc>
                  <a:txBody>
                    <a:bodyPr/>
                    <a:lstStyle/>
                    <a:p>
                      <a:pPr marL="38100" marR="38100" algn="r">
                        <a:lnSpc>
                          <a:spcPts val="1600"/>
                        </a:lnSpc>
                        <a:spcBef>
                          <a:spcPts val="0"/>
                        </a:spcBef>
                        <a:spcAft>
                          <a:spcPts val="0"/>
                        </a:spcAft>
                      </a:pPr>
                      <a:r>
                        <a:rPr lang="en-US" sz="900" dirty="0">
                          <a:effectLst/>
                        </a:rPr>
                        <a:t>3</a:t>
                      </a:r>
                      <a:endParaRPr lang="en-US" sz="900" dirty="0">
                        <a:solidFill>
                          <a:srgbClr val="000000"/>
                        </a:solidFill>
                        <a:effectLst/>
                        <a:latin typeface="Courier New" panose="02070309020205020404" pitchFamily="49" charset="0"/>
                        <a:ea typeface="Times New Roman" panose="02020603050405020304" pitchFamily="18" charset="0"/>
                        <a:cs typeface="Arial" panose="020B0604020202020204" pitchFamily="34" charset="0"/>
                      </a:endParaRPr>
                    </a:p>
                  </a:txBody>
                  <a:tcPr marL="0" marR="0" marT="0" marB="0"/>
                </a:tc>
                <a:extLst>
                  <a:ext uri="{0D108BD9-81ED-4DB2-BD59-A6C34878D82A}">
                    <a16:rowId xmlns:a16="http://schemas.microsoft.com/office/drawing/2014/main" xmlns="" val="1638905407"/>
                  </a:ext>
                </a:extLst>
              </a:tr>
            </a:tbl>
          </a:graphicData>
        </a:graphic>
      </p:graphicFrame>
      <p:sp>
        <p:nvSpPr>
          <p:cNvPr id="5" name="Rectangle 1"/>
          <p:cNvSpPr>
            <a:spLocks noChangeArrowheads="1"/>
          </p:cNvSpPr>
          <p:nvPr/>
        </p:nvSpPr>
        <p:spPr bwMode="auto">
          <a:xfrm>
            <a:off x="-314040" y="-1676400"/>
            <a:ext cx="1533236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6" name="Rectangle 5"/>
          <p:cNvSpPr/>
          <p:nvPr/>
        </p:nvSpPr>
        <p:spPr>
          <a:xfrm>
            <a:off x="152400" y="2357942"/>
            <a:ext cx="5814289" cy="1477328"/>
          </a:xfrm>
          <a:prstGeom prst="rect">
            <a:avLst/>
          </a:prstGeom>
        </p:spPr>
        <p:txBody>
          <a:bodyPr wrap="square">
            <a:spAutoFit/>
          </a:bodyPr>
          <a:lstStyle/>
          <a:p>
            <a:pPr marL="285750" indent="-285750">
              <a:buFont typeface="Arial" panose="020B0604020202020204" pitchFamily="34" charset="0"/>
              <a:buChar char="•"/>
            </a:pPr>
            <a:r>
              <a:rPr lang="en-US" dirty="0" smtClean="0"/>
              <a:t> This table indicate the value of R and R square and even the Adjusted are square, and as its shown in the table, the value of R square indicates that there is a strong positive relationship between the  success factors &amp; the performance of SMEs</a:t>
            </a:r>
            <a:endParaRPr lang="en-US" dirty="0"/>
          </a:p>
        </p:txBody>
      </p:sp>
    </p:spTree>
    <p:extLst>
      <p:ext uri="{BB962C8B-B14F-4D97-AF65-F5344CB8AC3E}">
        <p14:creationId xmlns:p14="http://schemas.microsoft.com/office/powerpoint/2010/main" val="223442950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9087" y="256717"/>
            <a:ext cx="10772775" cy="1433971"/>
          </a:xfrm>
        </p:spPr>
        <p:txBody>
          <a:bodyPr/>
          <a:lstStyle/>
          <a:p>
            <a:r>
              <a:rPr lang="en-US" b="1" u="sng" dirty="0" smtClean="0"/>
              <a:t>ANOVA Table</a:t>
            </a:r>
            <a:endParaRPr lang="en-US" b="1" u="sng"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637266162"/>
              </p:ext>
            </p:extLst>
          </p:nvPr>
        </p:nvGraphicFramePr>
        <p:xfrm>
          <a:off x="6323301" y="2249319"/>
          <a:ext cx="5114925" cy="1883784"/>
        </p:xfrm>
        <a:graphic>
          <a:graphicData uri="http://schemas.openxmlformats.org/drawingml/2006/table">
            <a:tbl>
              <a:tblPr>
                <a:tableStyleId>{5C22544A-7EE6-4342-B048-85BDC9FD1C3A}</a:tableStyleId>
              </a:tblPr>
              <a:tblGrid>
                <a:gridCol w="723227">
                  <a:extLst>
                    <a:ext uri="{9D8B030D-6E8A-4147-A177-3AD203B41FA5}">
                      <a16:colId xmlns:a16="http://schemas.microsoft.com/office/drawing/2014/main" xmlns="" val="3448239558"/>
                    </a:ext>
                  </a:extLst>
                </a:gridCol>
                <a:gridCol w="826784">
                  <a:extLst>
                    <a:ext uri="{9D8B030D-6E8A-4147-A177-3AD203B41FA5}">
                      <a16:colId xmlns:a16="http://schemas.microsoft.com/office/drawing/2014/main" xmlns="" val="3629375569"/>
                    </a:ext>
                  </a:extLst>
                </a:gridCol>
                <a:gridCol w="826784">
                  <a:extLst>
                    <a:ext uri="{9D8B030D-6E8A-4147-A177-3AD203B41FA5}">
                      <a16:colId xmlns:a16="http://schemas.microsoft.com/office/drawing/2014/main" xmlns="" val="1022525327"/>
                    </a:ext>
                  </a:extLst>
                </a:gridCol>
                <a:gridCol w="792265">
                  <a:extLst>
                    <a:ext uri="{9D8B030D-6E8A-4147-A177-3AD203B41FA5}">
                      <a16:colId xmlns:a16="http://schemas.microsoft.com/office/drawing/2014/main" xmlns="" val="1764404078"/>
                    </a:ext>
                  </a:extLst>
                </a:gridCol>
                <a:gridCol w="792265">
                  <a:extLst>
                    <a:ext uri="{9D8B030D-6E8A-4147-A177-3AD203B41FA5}">
                      <a16:colId xmlns:a16="http://schemas.microsoft.com/office/drawing/2014/main" xmlns="" val="2575784685"/>
                    </a:ext>
                  </a:extLst>
                </a:gridCol>
                <a:gridCol w="576800">
                  <a:extLst>
                    <a:ext uri="{9D8B030D-6E8A-4147-A177-3AD203B41FA5}">
                      <a16:colId xmlns:a16="http://schemas.microsoft.com/office/drawing/2014/main" xmlns="" val="3418547345"/>
                    </a:ext>
                  </a:extLst>
                </a:gridCol>
                <a:gridCol w="576800">
                  <a:extLst>
                    <a:ext uri="{9D8B030D-6E8A-4147-A177-3AD203B41FA5}">
                      <a16:colId xmlns:a16="http://schemas.microsoft.com/office/drawing/2014/main" xmlns="" val="1156393697"/>
                    </a:ext>
                  </a:extLst>
                </a:gridCol>
              </a:tblGrid>
              <a:tr h="384190">
                <a:tc gridSpan="7">
                  <a:txBody>
                    <a:bodyPr/>
                    <a:lstStyle/>
                    <a:p>
                      <a:pPr marL="38100" marR="38100" algn="ctr">
                        <a:lnSpc>
                          <a:spcPts val="1600"/>
                        </a:lnSpc>
                        <a:spcBef>
                          <a:spcPts val="0"/>
                        </a:spcBef>
                        <a:spcAft>
                          <a:spcPts val="0"/>
                        </a:spcAft>
                      </a:pPr>
                      <a:r>
                        <a:rPr lang="en-US" sz="1100" dirty="0" err="1">
                          <a:effectLst/>
                        </a:rPr>
                        <a:t>ANOVA</a:t>
                      </a:r>
                      <a:r>
                        <a:rPr lang="en-US" sz="1100" baseline="30000" dirty="0" err="1">
                          <a:effectLst/>
                        </a:rPr>
                        <a:t>a</a:t>
                      </a:r>
                      <a:endParaRPr lang="en-US" sz="900" dirty="0">
                        <a:solidFill>
                          <a:srgbClr val="000000"/>
                        </a:solidFill>
                        <a:effectLst/>
                        <a:latin typeface="Courier New" panose="02070309020205020404" pitchFamily="49" charset="0"/>
                        <a:ea typeface="Times New Roman" panose="02020603050405020304" pitchFamily="18" charset="0"/>
                        <a:cs typeface="Arial" panose="020B0604020202020204" pitchFamily="34" charset="0"/>
                      </a:endParaRPr>
                    </a:p>
                  </a:txBody>
                  <a:tcPr marL="0" marR="0" marT="0" marB="0"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2952716142"/>
                  </a:ext>
                </a:extLst>
              </a:tr>
              <a:tr h="369123">
                <a:tc gridSpan="2">
                  <a:txBody>
                    <a:bodyPr/>
                    <a:lstStyle/>
                    <a:p>
                      <a:pPr marL="38100" marR="38100">
                        <a:lnSpc>
                          <a:spcPts val="1600"/>
                        </a:lnSpc>
                        <a:spcBef>
                          <a:spcPts val="0"/>
                        </a:spcBef>
                        <a:spcAft>
                          <a:spcPts val="0"/>
                        </a:spcAft>
                      </a:pPr>
                      <a:r>
                        <a:rPr lang="en-US" sz="900">
                          <a:effectLst/>
                        </a:rPr>
                        <a:t>Model</a:t>
                      </a:r>
                      <a:endParaRPr lang="en-US" sz="900">
                        <a:solidFill>
                          <a:srgbClr val="000000"/>
                        </a:solidFill>
                        <a:effectLst/>
                        <a:latin typeface="Courier New" panose="02070309020205020404" pitchFamily="49" charset="0"/>
                        <a:ea typeface="Times New Roman" panose="02020603050405020304" pitchFamily="18" charset="0"/>
                        <a:cs typeface="Arial" panose="020B0604020202020204" pitchFamily="34" charset="0"/>
                      </a:endParaRPr>
                    </a:p>
                  </a:txBody>
                  <a:tcPr marL="0" marR="0" marT="0" marB="0" anchor="b"/>
                </a:tc>
                <a:tc hMerge="1">
                  <a:txBody>
                    <a:bodyPr/>
                    <a:lstStyle/>
                    <a:p>
                      <a:endParaRPr lang="en-US"/>
                    </a:p>
                  </a:txBody>
                  <a:tcPr/>
                </a:tc>
                <a:tc>
                  <a:txBody>
                    <a:bodyPr/>
                    <a:lstStyle/>
                    <a:p>
                      <a:pPr marL="38100" marR="38100" algn="ctr">
                        <a:lnSpc>
                          <a:spcPts val="1600"/>
                        </a:lnSpc>
                        <a:spcBef>
                          <a:spcPts val="0"/>
                        </a:spcBef>
                        <a:spcAft>
                          <a:spcPts val="0"/>
                        </a:spcAft>
                      </a:pPr>
                      <a:r>
                        <a:rPr lang="en-US" sz="900" dirty="0">
                          <a:effectLst/>
                        </a:rPr>
                        <a:t>Sum of Squares</a:t>
                      </a:r>
                      <a:endParaRPr lang="en-US" sz="900" dirty="0">
                        <a:solidFill>
                          <a:srgbClr val="000000"/>
                        </a:solidFill>
                        <a:effectLst/>
                        <a:latin typeface="Courier New" panose="02070309020205020404" pitchFamily="49" charset="0"/>
                        <a:ea typeface="Times New Roman" panose="02020603050405020304" pitchFamily="18" charset="0"/>
                        <a:cs typeface="Arial" panose="020B0604020202020204" pitchFamily="34" charset="0"/>
                      </a:endParaRPr>
                    </a:p>
                  </a:txBody>
                  <a:tcPr marL="0" marR="0" marT="0" marB="0" anchor="b"/>
                </a:tc>
                <a:tc>
                  <a:txBody>
                    <a:bodyPr/>
                    <a:lstStyle/>
                    <a:p>
                      <a:pPr marL="38100" marR="38100" algn="ctr">
                        <a:lnSpc>
                          <a:spcPts val="1600"/>
                        </a:lnSpc>
                        <a:spcBef>
                          <a:spcPts val="0"/>
                        </a:spcBef>
                        <a:spcAft>
                          <a:spcPts val="0"/>
                        </a:spcAft>
                      </a:pPr>
                      <a:r>
                        <a:rPr lang="en-US" sz="900">
                          <a:effectLst/>
                        </a:rPr>
                        <a:t>df</a:t>
                      </a:r>
                      <a:endParaRPr lang="en-US" sz="900">
                        <a:solidFill>
                          <a:srgbClr val="000000"/>
                        </a:solidFill>
                        <a:effectLst/>
                        <a:latin typeface="Courier New" panose="02070309020205020404" pitchFamily="49" charset="0"/>
                        <a:ea typeface="Times New Roman" panose="02020603050405020304" pitchFamily="18" charset="0"/>
                        <a:cs typeface="Arial" panose="020B0604020202020204" pitchFamily="34" charset="0"/>
                      </a:endParaRPr>
                    </a:p>
                  </a:txBody>
                  <a:tcPr marL="0" marR="0" marT="0" marB="0" anchor="b"/>
                </a:tc>
                <a:tc>
                  <a:txBody>
                    <a:bodyPr/>
                    <a:lstStyle/>
                    <a:p>
                      <a:pPr marL="38100" marR="38100" algn="ctr">
                        <a:lnSpc>
                          <a:spcPts val="1600"/>
                        </a:lnSpc>
                        <a:spcBef>
                          <a:spcPts val="0"/>
                        </a:spcBef>
                        <a:spcAft>
                          <a:spcPts val="0"/>
                        </a:spcAft>
                      </a:pPr>
                      <a:r>
                        <a:rPr lang="en-US" sz="900">
                          <a:effectLst/>
                        </a:rPr>
                        <a:t>Mean Square</a:t>
                      </a:r>
                      <a:endParaRPr lang="en-US" sz="900">
                        <a:solidFill>
                          <a:srgbClr val="000000"/>
                        </a:solidFill>
                        <a:effectLst/>
                        <a:latin typeface="Courier New" panose="02070309020205020404" pitchFamily="49" charset="0"/>
                        <a:ea typeface="Times New Roman" panose="02020603050405020304" pitchFamily="18" charset="0"/>
                        <a:cs typeface="Arial" panose="020B0604020202020204" pitchFamily="34" charset="0"/>
                      </a:endParaRPr>
                    </a:p>
                  </a:txBody>
                  <a:tcPr marL="0" marR="0" marT="0" marB="0" anchor="b"/>
                </a:tc>
                <a:tc>
                  <a:txBody>
                    <a:bodyPr/>
                    <a:lstStyle/>
                    <a:p>
                      <a:pPr marL="38100" marR="38100" algn="ctr">
                        <a:lnSpc>
                          <a:spcPts val="1600"/>
                        </a:lnSpc>
                        <a:spcBef>
                          <a:spcPts val="0"/>
                        </a:spcBef>
                        <a:spcAft>
                          <a:spcPts val="0"/>
                        </a:spcAft>
                      </a:pPr>
                      <a:r>
                        <a:rPr lang="en-US" sz="900">
                          <a:effectLst/>
                        </a:rPr>
                        <a:t>F</a:t>
                      </a:r>
                      <a:endParaRPr lang="en-US" sz="900">
                        <a:solidFill>
                          <a:srgbClr val="000000"/>
                        </a:solidFill>
                        <a:effectLst/>
                        <a:latin typeface="Courier New" panose="02070309020205020404" pitchFamily="49" charset="0"/>
                        <a:ea typeface="Times New Roman" panose="02020603050405020304" pitchFamily="18" charset="0"/>
                        <a:cs typeface="Arial" panose="020B0604020202020204" pitchFamily="34" charset="0"/>
                      </a:endParaRPr>
                    </a:p>
                  </a:txBody>
                  <a:tcPr marL="0" marR="0" marT="0" marB="0" anchor="b"/>
                </a:tc>
                <a:tc>
                  <a:txBody>
                    <a:bodyPr/>
                    <a:lstStyle/>
                    <a:p>
                      <a:pPr marL="38100" marR="38100" algn="ctr">
                        <a:lnSpc>
                          <a:spcPts val="1600"/>
                        </a:lnSpc>
                        <a:spcBef>
                          <a:spcPts val="0"/>
                        </a:spcBef>
                        <a:spcAft>
                          <a:spcPts val="0"/>
                        </a:spcAft>
                      </a:pPr>
                      <a:r>
                        <a:rPr lang="en-US" sz="900">
                          <a:effectLst/>
                        </a:rPr>
                        <a:t>Sig.</a:t>
                      </a:r>
                      <a:endParaRPr lang="en-US" sz="900">
                        <a:solidFill>
                          <a:srgbClr val="000000"/>
                        </a:solidFill>
                        <a:effectLst/>
                        <a:latin typeface="Courier New" panose="02070309020205020404" pitchFamily="49" charset="0"/>
                        <a:ea typeface="Times New Roman" panose="02020603050405020304" pitchFamily="18" charset="0"/>
                        <a:cs typeface="Arial" panose="020B0604020202020204" pitchFamily="34" charset="0"/>
                      </a:endParaRPr>
                    </a:p>
                  </a:txBody>
                  <a:tcPr marL="0" marR="0" marT="0" marB="0" anchor="b"/>
                </a:tc>
                <a:extLst>
                  <a:ext uri="{0D108BD9-81ED-4DB2-BD59-A6C34878D82A}">
                    <a16:rowId xmlns:a16="http://schemas.microsoft.com/office/drawing/2014/main" xmlns="" val="2749080632"/>
                  </a:ext>
                </a:extLst>
              </a:tr>
              <a:tr h="369123">
                <a:tc rowSpan="3">
                  <a:txBody>
                    <a:bodyPr/>
                    <a:lstStyle/>
                    <a:p>
                      <a:pPr marL="38100" marR="38100">
                        <a:lnSpc>
                          <a:spcPts val="1600"/>
                        </a:lnSpc>
                        <a:spcBef>
                          <a:spcPts val="0"/>
                        </a:spcBef>
                        <a:spcAft>
                          <a:spcPts val="0"/>
                        </a:spcAft>
                      </a:pPr>
                      <a:r>
                        <a:rPr lang="en-US" sz="900">
                          <a:effectLst/>
                        </a:rPr>
                        <a:t>1</a:t>
                      </a:r>
                      <a:endParaRPr lang="en-US" sz="900">
                        <a:solidFill>
                          <a:srgbClr val="000000"/>
                        </a:solidFill>
                        <a:effectLst/>
                        <a:latin typeface="Courier New" panose="02070309020205020404" pitchFamily="49" charset="0"/>
                        <a:ea typeface="Times New Roman" panose="02020603050405020304" pitchFamily="18" charset="0"/>
                        <a:cs typeface="Arial" panose="020B0604020202020204" pitchFamily="34" charset="0"/>
                      </a:endParaRPr>
                    </a:p>
                  </a:txBody>
                  <a:tcPr marL="0" marR="0" marT="0" marB="0"/>
                </a:tc>
                <a:tc>
                  <a:txBody>
                    <a:bodyPr/>
                    <a:lstStyle/>
                    <a:p>
                      <a:pPr marL="38100" marR="38100">
                        <a:lnSpc>
                          <a:spcPts val="1600"/>
                        </a:lnSpc>
                        <a:spcBef>
                          <a:spcPts val="0"/>
                        </a:spcBef>
                        <a:spcAft>
                          <a:spcPts val="0"/>
                        </a:spcAft>
                      </a:pPr>
                      <a:r>
                        <a:rPr lang="en-US" sz="900">
                          <a:effectLst/>
                        </a:rPr>
                        <a:t>Regression</a:t>
                      </a:r>
                      <a:endParaRPr lang="en-US" sz="900">
                        <a:solidFill>
                          <a:srgbClr val="000000"/>
                        </a:solidFill>
                        <a:effectLst/>
                        <a:latin typeface="Courier New" panose="02070309020205020404" pitchFamily="49" charset="0"/>
                        <a:ea typeface="Times New Roman" panose="02020603050405020304" pitchFamily="18" charset="0"/>
                        <a:cs typeface="Arial" panose="020B0604020202020204" pitchFamily="34" charset="0"/>
                      </a:endParaRPr>
                    </a:p>
                  </a:txBody>
                  <a:tcPr marL="0" marR="0" marT="0" marB="0"/>
                </a:tc>
                <a:tc>
                  <a:txBody>
                    <a:bodyPr/>
                    <a:lstStyle/>
                    <a:p>
                      <a:pPr marL="38100" marR="38100" algn="r">
                        <a:lnSpc>
                          <a:spcPts val="1600"/>
                        </a:lnSpc>
                        <a:spcBef>
                          <a:spcPts val="0"/>
                        </a:spcBef>
                        <a:spcAft>
                          <a:spcPts val="0"/>
                        </a:spcAft>
                      </a:pPr>
                      <a:r>
                        <a:rPr lang="en-US" sz="900" dirty="0">
                          <a:effectLst/>
                        </a:rPr>
                        <a:t>357155.551</a:t>
                      </a:r>
                      <a:endParaRPr lang="en-US" sz="900" dirty="0">
                        <a:solidFill>
                          <a:srgbClr val="000000"/>
                        </a:solidFill>
                        <a:effectLst/>
                        <a:latin typeface="Courier New" panose="02070309020205020404" pitchFamily="49" charset="0"/>
                        <a:ea typeface="Times New Roman" panose="02020603050405020304" pitchFamily="18" charset="0"/>
                        <a:cs typeface="Arial" panose="020B0604020202020204" pitchFamily="34" charset="0"/>
                      </a:endParaRPr>
                    </a:p>
                  </a:txBody>
                  <a:tcPr marL="0" marR="0" marT="0" marB="0"/>
                </a:tc>
                <a:tc>
                  <a:txBody>
                    <a:bodyPr/>
                    <a:lstStyle/>
                    <a:p>
                      <a:pPr marL="38100" marR="38100" algn="r">
                        <a:lnSpc>
                          <a:spcPts val="1600"/>
                        </a:lnSpc>
                        <a:spcBef>
                          <a:spcPts val="0"/>
                        </a:spcBef>
                        <a:spcAft>
                          <a:spcPts val="0"/>
                        </a:spcAft>
                      </a:pPr>
                      <a:r>
                        <a:rPr lang="en-US" sz="900">
                          <a:effectLst/>
                        </a:rPr>
                        <a:t>3</a:t>
                      </a:r>
                      <a:endParaRPr lang="en-US" sz="900">
                        <a:solidFill>
                          <a:srgbClr val="000000"/>
                        </a:solidFill>
                        <a:effectLst/>
                        <a:latin typeface="Courier New" panose="02070309020205020404" pitchFamily="49" charset="0"/>
                        <a:ea typeface="Times New Roman" panose="02020603050405020304" pitchFamily="18" charset="0"/>
                        <a:cs typeface="Arial" panose="020B0604020202020204" pitchFamily="34" charset="0"/>
                      </a:endParaRPr>
                    </a:p>
                  </a:txBody>
                  <a:tcPr marL="0" marR="0" marT="0" marB="0"/>
                </a:tc>
                <a:tc>
                  <a:txBody>
                    <a:bodyPr/>
                    <a:lstStyle/>
                    <a:p>
                      <a:pPr marL="38100" marR="38100" algn="r">
                        <a:lnSpc>
                          <a:spcPts val="1600"/>
                        </a:lnSpc>
                        <a:spcBef>
                          <a:spcPts val="0"/>
                        </a:spcBef>
                        <a:spcAft>
                          <a:spcPts val="0"/>
                        </a:spcAft>
                      </a:pPr>
                      <a:r>
                        <a:rPr lang="en-US" sz="900">
                          <a:effectLst/>
                        </a:rPr>
                        <a:t>119051.850</a:t>
                      </a:r>
                      <a:endParaRPr lang="en-US" sz="900">
                        <a:solidFill>
                          <a:srgbClr val="000000"/>
                        </a:solidFill>
                        <a:effectLst/>
                        <a:latin typeface="Courier New" panose="02070309020205020404" pitchFamily="49" charset="0"/>
                        <a:ea typeface="Times New Roman" panose="02020603050405020304" pitchFamily="18" charset="0"/>
                        <a:cs typeface="Arial" panose="020B0604020202020204" pitchFamily="34" charset="0"/>
                      </a:endParaRPr>
                    </a:p>
                  </a:txBody>
                  <a:tcPr marL="0" marR="0" marT="0" marB="0"/>
                </a:tc>
                <a:tc>
                  <a:txBody>
                    <a:bodyPr/>
                    <a:lstStyle/>
                    <a:p>
                      <a:pPr marL="38100" marR="38100" algn="r">
                        <a:lnSpc>
                          <a:spcPts val="1600"/>
                        </a:lnSpc>
                        <a:spcBef>
                          <a:spcPts val="0"/>
                        </a:spcBef>
                        <a:spcAft>
                          <a:spcPts val="0"/>
                        </a:spcAft>
                      </a:pPr>
                      <a:r>
                        <a:rPr lang="en-US" sz="900">
                          <a:effectLst/>
                        </a:rPr>
                        <a:t>38.317</a:t>
                      </a:r>
                      <a:endParaRPr lang="en-US" sz="900">
                        <a:solidFill>
                          <a:srgbClr val="000000"/>
                        </a:solidFill>
                        <a:effectLst/>
                        <a:latin typeface="Courier New" panose="02070309020205020404" pitchFamily="49" charset="0"/>
                        <a:ea typeface="Times New Roman" panose="02020603050405020304" pitchFamily="18" charset="0"/>
                        <a:cs typeface="Arial" panose="020B0604020202020204" pitchFamily="34" charset="0"/>
                      </a:endParaRPr>
                    </a:p>
                  </a:txBody>
                  <a:tcPr marL="0" marR="0" marT="0" marB="0"/>
                </a:tc>
                <a:tc>
                  <a:txBody>
                    <a:bodyPr/>
                    <a:lstStyle/>
                    <a:p>
                      <a:pPr marL="38100" marR="38100" algn="r">
                        <a:lnSpc>
                          <a:spcPts val="1600"/>
                        </a:lnSpc>
                        <a:spcBef>
                          <a:spcPts val="0"/>
                        </a:spcBef>
                        <a:spcAft>
                          <a:spcPts val="0"/>
                        </a:spcAft>
                      </a:pPr>
                      <a:r>
                        <a:rPr lang="en-US" sz="900">
                          <a:effectLst/>
                        </a:rPr>
                        <a:t>.000</a:t>
                      </a:r>
                      <a:r>
                        <a:rPr lang="en-US" sz="900" baseline="30000">
                          <a:effectLst/>
                        </a:rPr>
                        <a:t>b</a:t>
                      </a:r>
                      <a:endParaRPr lang="en-US" sz="900">
                        <a:solidFill>
                          <a:srgbClr val="000000"/>
                        </a:solidFill>
                        <a:effectLst/>
                        <a:latin typeface="Courier New" panose="02070309020205020404" pitchFamily="49" charset="0"/>
                        <a:ea typeface="Times New Roman" panose="02020603050405020304" pitchFamily="18" charset="0"/>
                        <a:cs typeface="Arial" panose="020B0604020202020204" pitchFamily="34" charset="0"/>
                      </a:endParaRPr>
                    </a:p>
                  </a:txBody>
                  <a:tcPr marL="0" marR="0" marT="0" marB="0"/>
                </a:tc>
                <a:extLst>
                  <a:ext uri="{0D108BD9-81ED-4DB2-BD59-A6C34878D82A}">
                    <a16:rowId xmlns:a16="http://schemas.microsoft.com/office/drawing/2014/main" xmlns="" val="3319566235"/>
                  </a:ext>
                </a:extLst>
              </a:tr>
              <a:tr h="380674">
                <a:tc vMerge="1">
                  <a:txBody>
                    <a:bodyPr/>
                    <a:lstStyle/>
                    <a:p>
                      <a:endParaRPr lang="en-US"/>
                    </a:p>
                  </a:txBody>
                  <a:tcPr/>
                </a:tc>
                <a:tc>
                  <a:txBody>
                    <a:bodyPr/>
                    <a:lstStyle/>
                    <a:p>
                      <a:pPr marL="38100" marR="38100">
                        <a:lnSpc>
                          <a:spcPts val="1600"/>
                        </a:lnSpc>
                        <a:spcBef>
                          <a:spcPts val="0"/>
                        </a:spcBef>
                        <a:spcAft>
                          <a:spcPts val="0"/>
                        </a:spcAft>
                      </a:pPr>
                      <a:r>
                        <a:rPr lang="en-US" sz="900">
                          <a:effectLst/>
                        </a:rPr>
                        <a:t>Residual</a:t>
                      </a:r>
                      <a:endParaRPr lang="en-US" sz="900">
                        <a:solidFill>
                          <a:srgbClr val="000000"/>
                        </a:solidFill>
                        <a:effectLst/>
                        <a:latin typeface="Courier New" panose="02070309020205020404" pitchFamily="49" charset="0"/>
                        <a:ea typeface="Times New Roman" panose="02020603050405020304" pitchFamily="18" charset="0"/>
                        <a:cs typeface="Arial" panose="020B0604020202020204" pitchFamily="34" charset="0"/>
                      </a:endParaRPr>
                    </a:p>
                  </a:txBody>
                  <a:tcPr marL="0" marR="0" marT="0" marB="0"/>
                </a:tc>
                <a:tc>
                  <a:txBody>
                    <a:bodyPr/>
                    <a:lstStyle/>
                    <a:p>
                      <a:pPr marL="38100" marR="38100" algn="r">
                        <a:lnSpc>
                          <a:spcPts val="1600"/>
                        </a:lnSpc>
                        <a:spcBef>
                          <a:spcPts val="0"/>
                        </a:spcBef>
                        <a:spcAft>
                          <a:spcPts val="0"/>
                        </a:spcAft>
                      </a:pPr>
                      <a:r>
                        <a:rPr lang="en-US" sz="900" dirty="0">
                          <a:effectLst/>
                        </a:rPr>
                        <a:t>21748.995</a:t>
                      </a:r>
                      <a:endParaRPr lang="en-US" sz="900" dirty="0">
                        <a:solidFill>
                          <a:srgbClr val="000000"/>
                        </a:solidFill>
                        <a:effectLst/>
                        <a:latin typeface="Courier New" panose="02070309020205020404" pitchFamily="49" charset="0"/>
                        <a:ea typeface="Times New Roman" panose="02020603050405020304" pitchFamily="18" charset="0"/>
                        <a:cs typeface="Arial" panose="020B0604020202020204" pitchFamily="34" charset="0"/>
                      </a:endParaRPr>
                    </a:p>
                  </a:txBody>
                  <a:tcPr marL="0" marR="0" marT="0" marB="0"/>
                </a:tc>
                <a:tc>
                  <a:txBody>
                    <a:bodyPr/>
                    <a:lstStyle/>
                    <a:p>
                      <a:pPr marL="38100" marR="38100" algn="r">
                        <a:lnSpc>
                          <a:spcPts val="1600"/>
                        </a:lnSpc>
                        <a:spcBef>
                          <a:spcPts val="0"/>
                        </a:spcBef>
                        <a:spcAft>
                          <a:spcPts val="0"/>
                        </a:spcAft>
                      </a:pPr>
                      <a:r>
                        <a:rPr lang="en-US" sz="900">
                          <a:effectLst/>
                        </a:rPr>
                        <a:t>7</a:t>
                      </a:r>
                      <a:endParaRPr lang="en-US" sz="900">
                        <a:solidFill>
                          <a:srgbClr val="000000"/>
                        </a:solidFill>
                        <a:effectLst/>
                        <a:latin typeface="Courier New" panose="02070309020205020404" pitchFamily="49" charset="0"/>
                        <a:ea typeface="Times New Roman" panose="02020603050405020304" pitchFamily="18" charset="0"/>
                        <a:cs typeface="Arial" panose="020B0604020202020204" pitchFamily="34" charset="0"/>
                      </a:endParaRPr>
                    </a:p>
                  </a:txBody>
                  <a:tcPr marL="0" marR="0" marT="0" marB="0"/>
                </a:tc>
                <a:tc>
                  <a:txBody>
                    <a:bodyPr/>
                    <a:lstStyle/>
                    <a:p>
                      <a:pPr marL="38100" marR="38100" algn="r">
                        <a:lnSpc>
                          <a:spcPts val="1600"/>
                        </a:lnSpc>
                        <a:spcBef>
                          <a:spcPts val="0"/>
                        </a:spcBef>
                        <a:spcAft>
                          <a:spcPts val="0"/>
                        </a:spcAft>
                      </a:pPr>
                      <a:r>
                        <a:rPr lang="en-US" sz="900">
                          <a:effectLst/>
                        </a:rPr>
                        <a:t>3106.999</a:t>
                      </a:r>
                      <a:endParaRPr lang="en-US" sz="900">
                        <a:solidFill>
                          <a:srgbClr val="000000"/>
                        </a:solidFill>
                        <a:effectLst/>
                        <a:latin typeface="Courier New" panose="02070309020205020404" pitchFamily="49" charset="0"/>
                        <a:ea typeface="Times New Roman" panose="02020603050405020304" pitchFamily="18" charset="0"/>
                        <a:cs typeface="Arial" panose="020B0604020202020204" pitchFamily="34" charset="0"/>
                      </a:endParaRPr>
                    </a:p>
                  </a:txBody>
                  <a:tcPr marL="0" marR="0" marT="0" marB="0"/>
                </a:tc>
                <a:tc>
                  <a:txBody>
                    <a:bodyPr/>
                    <a:lstStyle/>
                    <a:p>
                      <a:pPr marL="0" marR="0">
                        <a:lnSpc>
                          <a:spcPct val="107000"/>
                        </a:lnSpc>
                        <a:spcBef>
                          <a:spcPts val="0"/>
                        </a:spcBef>
                        <a:spcAft>
                          <a:spcPts val="0"/>
                        </a:spcAft>
                      </a:pPr>
                      <a:r>
                        <a:rPr lang="en-US" sz="1200">
                          <a:effectLst/>
                        </a:rPr>
                        <a:t> </a:t>
                      </a:r>
                      <a:endParaRPr lang="en-US" sz="900">
                        <a:solidFill>
                          <a:srgbClr val="000000"/>
                        </a:solidFill>
                        <a:effectLst/>
                        <a:latin typeface="Courier New" panose="02070309020205020404" pitchFamily="49" charset="0"/>
                        <a:ea typeface="Times New Roman" panose="02020603050405020304" pitchFamily="18" charset="0"/>
                        <a:cs typeface="Arial" panose="020B0604020202020204" pitchFamily="34" charset="0"/>
                      </a:endParaRPr>
                    </a:p>
                  </a:txBody>
                  <a:tcPr marL="0" marR="0" marT="0" marB="0" anchor="ctr"/>
                </a:tc>
                <a:tc>
                  <a:txBody>
                    <a:bodyPr/>
                    <a:lstStyle/>
                    <a:p>
                      <a:pPr marL="0" marR="0">
                        <a:lnSpc>
                          <a:spcPct val="107000"/>
                        </a:lnSpc>
                        <a:spcBef>
                          <a:spcPts val="0"/>
                        </a:spcBef>
                        <a:spcAft>
                          <a:spcPts val="0"/>
                        </a:spcAft>
                      </a:pPr>
                      <a:r>
                        <a:rPr lang="en-US" sz="1200">
                          <a:effectLst/>
                        </a:rPr>
                        <a:t> </a:t>
                      </a:r>
                      <a:endParaRPr lang="en-US" sz="900">
                        <a:solidFill>
                          <a:srgbClr val="000000"/>
                        </a:solidFill>
                        <a:effectLst/>
                        <a:latin typeface="Courier New" panose="02070309020205020404" pitchFamily="49" charset="0"/>
                        <a:ea typeface="Times New Roman" panose="02020603050405020304" pitchFamily="18" charset="0"/>
                        <a:cs typeface="Arial" panose="020B0604020202020204" pitchFamily="34" charset="0"/>
                      </a:endParaRPr>
                    </a:p>
                  </a:txBody>
                  <a:tcPr marL="0" marR="0" marT="0" marB="0" anchor="ctr"/>
                </a:tc>
                <a:extLst>
                  <a:ext uri="{0D108BD9-81ED-4DB2-BD59-A6C34878D82A}">
                    <a16:rowId xmlns:a16="http://schemas.microsoft.com/office/drawing/2014/main" xmlns="" val="1748019850"/>
                  </a:ext>
                </a:extLst>
              </a:tr>
              <a:tr h="380674">
                <a:tc vMerge="1">
                  <a:txBody>
                    <a:bodyPr/>
                    <a:lstStyle/>
                    <a:p>
                      <a:endParaRPr lang="en-US"/>
                    </a:p>
                  </a:txBody>
                  <a:tcPr/>
                </a:tc>
                <a:tc>
                  <a:txBody>
                    <a:bodyPr/>
                    <a:lstStyle/>
                    <a:p>
                      <a:pPr marL="38100" marR="38100">
                        <a:lnSpc>
                          <a:spcPts val="1600"/>
                        </a:lnSpc>
                        <a:spcBef>
                          <a:spcPts val="0"/>
                        </a:spcBef>
                        <a:spcAft>
                          <a:spcPts val="0"/>
                        </a:spcAft>
                      </a:pPr>
                      <a:r>
                        <a:rPr lang="en-US" sz="900">
                          <a:effectLst/>
                        </a:rPr>
                        <a:t>Total</a:t>
                      </a:r>
                      <a:endParaRPr lang="en-US" sz="900">
                        <a:solidFill>
                          <a:srgbClr val="000000"/>
                        </a:solidFill>
                        <a:effectLst/>
                        <a:latin typeface="Courier New" panose="02070309020205020404" pitchFamily="49" charset="0"/>
                        <a:ea typeface="Times New Roman" panose="02020603050405020304" pitchFamily="18" charset="0"/>
                        <a:cs typeface="Arial" panose="020B0604020202020204" pitchFamily="34" charset="0"/>
                      </a:endParaRPr>
                    </a:p>
                  </a:txBody>
                  <a:tcPr marL="0" marR="0" marT="0" marB="0"/>
                </a:tc>
                <a:tc>
                  <a:txBody>
                    <a:bodyPr/>
                    <a:lstStyle/>
                    <a:p>
                      <a:pPr marL="38100" marR="38100" algn="r">
                        <a:lnSpc>
                          <a:spcPts val="1600"/>
                        </a:lnSpc>
                        <a:spcBef>
                          <a:spcPts val="0"/>
                        </a:spcBef>
                        <a:spcAft>
                          <a:spcPts val="0"/>
                        </a:spcAft>
                      </a:pPr>
                      <a:r>
                        <a:rPr lang="en-US" sz="900">
                          <a:effectLst/>
                        </a:rPr>
                        <a:t>378904.545</a:t>
                      </a:r>
                      <a:endParaRPr lang="en-US" sz="900">
                        <a:solidFill>
                          <a:srgbClr val="000000"/>
                        </a:solidFill>
                        <a:effectLst/>
                        <a:latin typeface="Courier New" panose="02070309020205020404" pitchFamily="49" charset="0"/>
                        <a:ea typeface="Times New Roman" panose="02020603050405020304" pitchFamily="18" charset="0"/>
                        <a:cs typeface="Arial" panose="020B0604020202020204" pitchFamily="34" charset="0"/>
                      </a:endParaRPr>
                    </a:p>
                  </a:txBody>
                  <a:tcPr marL="0" marR="0" marT="0" marB="0"/>
                </a:tc>
                <a:tc>
                  <a:txBody>
                    <a:bodyPr/>
                    <a:lstStyle/>
                    <a:p>
                      <a:pPr marL="38100" marR="38100" algn="r">
                        <a:lnSpc>
                          <a:spcPts val="1600"/>
                        </a:lnSpc>
                        <a:spcBef>
                          <a:spcPts val="0"/>
                        </a:spcBef>
                        <a:spcAft>
                          <a:spcPts val="0"/>
                        </a:spcAft>
                      </a:pPr>
                      <a:r>
                        <a:rPr lang="en-US" sz="900">
                          <a:effectLst/>
                        </a:rPr>
                        <a:t>10</a:t>
                      </a:r>
                      <a:endParaRPr lang="en-US" sz="900">
                        <a:solidFill>
                          <a:srgbClr val="000000"/>
                        </a:solidFill>
                        <a:effectLst/>
                        <a:latin typeface="Courier New" panose="02070309020205020404" pitchFamily="49" charset="0"/>
                        <a:ea typeface="Times New Roman" panose="02020603050405020304" pitchFamily="18" charset="0"/>
                        <a:cs typeface="Arial" panose="020B0604020202020204" pitchFamily="34" charset="0"/>
                      </a:endParaRPr>
                    </a:p>
                  </a:txBody>
                  <a:tcPr marL="0" marR="0" marT="0" marB="0"/>
                </a:tc>
                <a:tc>
                  <a:txBody>
                    <a:bodyPr/>
                    <a:lstStyle/>
                    <a:p>
                      <a:pPr marL="0" marR="0">
                        <a:lnSpc>
                          <a:spcPct val="107000"/>
                        </a:lnSpc>
                        <a:spcBef>
                          <a:spcPts val="0"/>
                        </a:spcBef>
                        <a:spcAft>
                          <a:spcPts val="0"/>
                        </a:spcAft>
                      </a:pPr>
                      <a:r>
                        <a:rPr lang="en-US" sz="1200">
                          <a:effectLst/>
                        </a:rPr>
                        <a:t> </a:t>
                      </a:r>
                      <a:endParaRPr lang="en-US" sz="900">
                        <a:solidFill>
                          <a:srgbClr val="000000"/>
                        </a:solidFill>
                        <a:effectLst/>
                        <a:latin typeface="Courier New" panose="02070309020205020404" pitchFamily="49" charset="0"/>
                        <a:ea typeface="Times New Roman" panose="02020603050405020304" pitchFamily="18" charset="0"/>
                        <a:cs typeface="Arial" panose="020B0604020202020204" pitchFamily="34" charset="0"/>
                      </a:endParaRPr>
                    </a:p>
                  </a:txBody>
                  <a:tcPr marL="0" marR="0" marT="0" marB="0" anchor="ctr"/>
                </a:tc>
                <a:tc>
                  <a:txBody>
                    <a:bodyPr/>
                    <a:lstStyle/>
                    <a:p>
                      <a:pPr marL="0" marR="0">
                        <a:lnSpc>
                          <a:spcPct val="107000"/>
                        </a:lnSpc>
                        <a:spcBef>
                          <a:spcPts val="0"/>
                        </a:spcBef>
                        <a:spcAft>
                          <a:spcPts val="0"/>
                        </a:spcAft>
                      </a:pPr>
                      <a:r>
                        <a:rPr lang="en-US" sz="1200">
                          <a:effectLst/>
                        </a:rPr>
                        <a:t> </a:t>
                      </a:r>
                      <a:endParaRPr lang="en-US" sz="900">
                        <a:solidFill>
                          <a:srgbClr val="000000"/>
                        </a:solidFill>
                        <a:effectLst/>
                        <a:latin typeface="Courier New" panose="02070309020205020404" pitchFamily="49" charset="0"/>
                        <a:ea typeface="Times New Roman" panose="02020603050405020304" pitchFamily="18" charset="0"/>
                        <a:cs typeface="Arial" panose="020B0604020202020204" pitchFamily="34" charset="0"/>
                      </a:endParaRPr>
                    </a:p>
                  </a:txBody>
                  <a:tcPr marL="0" marR="0" marT="0" marB="0" anchor="ctr"/>
                </a:tc>
                <a:tc>
                  <a:txBody>
                    <a:bodyPr/>
                    <a:lstStyle/>
                    <a:p>
                      <a:pPr marL="0" marR="0">
                        <a:lnSpc>
                          <a:spcPct val="107000"/>
                        </a:lnSpc>
                        <a:spcBef>
                          <a:spcPts val="0"/>
                        </a:spcBef>
                        <a:spcAft>
                          <a:spcPts val="0"/>
                        </a:spcAft>
                      </a:pPr>
                      <a:r>
                        <a:rPr lang="en-US" sz="1200" dirty="0">
                          <a:effectLst/>
                        </a:rPr>
                        <a:t> </a:t>
                      </a:r>
                      <a:endParaRPr lang="en-US" sz="900" dirty="0">
                        <a:solidFill>
                          <a:srgbClr val="000000"/>
                        </a:solidFill>
                        <a:effectLst/>
                        <a:latin typeface="Courier New" panose="02070309020205020404" pitchFamily="49" charset="0"/>
                        <a:ea typeface="Times New Roman" panose="02020603050405020304" pitchFamily="18" charset="0"/>
                        <a:cs typeface="Arial" panose="020B0604020202020204" pitchFamily="34" charset="0"/>
                      </a:endParaRPr>
                    </a:p>
                  </a:txBody>
                  <a:tcPr marL="0" marR="0" marT="0" marB="0" anchor="ctr"/>
                </a:tc>
                <a:extLst>
                  <a:ext uri="{0D108BD9-81ED-4DB2-BD59-A6C34878D82A}">
                    <a16:rowId xmlns:a16="http://schemas.microsoft.com/office/drawing/2014/main" xmlns="" val="4099822820"/>
                  </a:ext>
                </a:extLst>
              </a:tr>
            </a:tbl>
          </a:graphicData>
        </a:graphic>
      </p:graphicFrame>
      <p:sp>
        <p:nvSpPr>
          <p:cNvPr id="5" name="Rectangle 1"/>
          <p:cNvSpPr>
            <a:spLocks noChangeArrowheads="1"/>
          </p:cNvSpPr>
          <p:nvPr/>
        </p:nvSpPr>
        <p:spPr bwMode="auto">
          <a:xfrm>
            <a:off x="2438400" y="-1701006"/>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6" name="Rectangle 5"/>
          <p:cNvSpPr/>
          <p:nvPr/>
        </p:nvSpPr>
        <p:spPr>
          <a:xfrm>
            <a:off x="131618" y="2452547"/>
            <a:ext cx="5956155" cy="1477328"/>
          </a:xfrm>
          <a:prstGeom prst="rect">
            <a:avLst/>
          </a:prstGeom>
        </p:spPr>
        <p:txBody>
          <a:bodyPr wrap="square">
            <a:spAutoFit/>
          </a:bodyPr>
          <a:lstStyle/>
          <a:p>
            <a:pPr marL="285750" indent="-285750">
              <a:buFont typeface="Arial" panose="020B0604020202020204" pitchFamily="34" charset="0"/>
              <a:buChar char="•"/>
            </a:pPr>
            <a:r>
              <a:rPr lang="en-US" dirty="0" smtClean="0"/>
              <a:t>As its shown in this table, the model is Sig which indicates that it follows Normal Distribution.  â€ , the model is Significant since its less than 5%. Therefore there is a significant relationship between the variables</a:t>
            </a:r>
          </a:p>
          <a:p>
            <a:endParaRPr lang="en-US" dirty="0"/>
          </a:p>
        </p:txBody>
      </p:sp>
    </p:spTree>
    <p:extLst>
      <p:ext uri="{BB962C8B-B14F-4D97-AF65-F5344CB8AC3E}">
        <p14:creationId xmlns:p14="http://schemas.microsoft.com/office/powerpoint/2010/main" val="114792703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36883"/>
            <a:ext cx="10772775" cy="1540382"/>
          </a:xfrm>
        </p:spPr>
        <p:txBody>
          <a:bodyPr/>
          <a:lstStyle/>
          <a:p>
            <a:r>
              <a:rPr lang="en-US" b="1" u="sng" dirty="0" smtClean="0"/>
              <a:t>Coefficients &amp; Equation</a:t>
            </a:r>
            <a:endParaRPr lang="en-US" b="1" u="sng"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102475740"/>
              </p:ext>
            </p:extLst>
          </p:nvPr>
        </p:nvGraphicFramePr>
        <p:xfrm>
          <a:off x="6096000" y="2161741"/>
          <a:ext cx="5767389" cy="2410257"/>
        </p:xfrm>
        <a:graphic>
          <a:graphicData uri="http://schemas.openxmlformats.org/drawingml/2006/table">
            <a:tbl>
              <a:tblPr>
                <a:tableStyleId>{5C22544A-7EE6-4342-B048-85BDC9FD1C3A}</a:tableStyleId>
              </a:tblPr>
              <a:tblGrid>
                <a:gridCol w="1129836">
                  <a:extLst>
                    <a:ext uri="{9D8B030D-6E8A-4147-A177-3AD203B41FA5}">
                      <a16:colId xmlns:a16="http://schemas.microsoft.com/office/drawing/2014/main" xmlns="" val="4169568694"/>
                    </a:ext>
                  </a:extLst>
                </a:gridCol>
                <a:gridCol w="1129836">
                  <a:extLst>
                    <a:ext uri="{9D8B030D-6E8A-4147-A177-3AD203B41FA5}">
                      <a16:colId xmlns:a16="http://schemas.microsoft.com/office/drawing/2014/main" xmlns="" val="787766338"/>
                    </a:ext>
                  </a:extLst>
                </a:gridCol>
                <a:gridCol w="738929">
                  <a:extLst>
                    <a:ext uri="{9D8B030D-6E8A-4147-A177-3AD203B41FA5}">
                      <a16:colId xmlns:a16="http://schemas.microsoft.com/office/drawing/2014/main" xmlns="" val="1030674649"/>
                    </a:ext>
                  </a:extLst>
                </a:gridCol>
                <a:gridCol w="815352">
                  <a:extLst>
                    <a:ext uri="{9D8B030D-6E8A-4147-A177-3AD203B41FA5}">
                      <a16:colId xmlns:a16="http://schemas.microsoft.com/office/drawing/2014/main" xmlns="" val="2895316289"/>
                    </a:ext>
                  </a:extLst>
                </a:gridCol>
                <a:gridCol w="815352">
                  <a:extLst>
                    <a:ext uri="{9D8B030D-6E8A-4147-A177-3AD203B41FA5}">
                      <a16:colId xmlns:a16="http://schemas.microsoft.com/office/drawing/2014/main" xmlns="" val="1878901357"/>
                    </a:ext>
                  </a:extLst>
                </a:gridCol>
                <a:gridCol w="569042">
                  <a:extLst>
                    <a:ext uri="{9D8B030D-6E8A-4147-A177-3AD203B41FA5}">
                      <a16:colId xmlns:a16="http://schemas.microsoft.com/office/drawing/2014/main" xmlns="" val="3870566856"/>
                    </a:ext>
                  </a:extLst>
                </a:gridCol>
                <a:gridCol w="569042">
                  <a:extLst>
                    <a:ext uri="{9D8B030D-6E8A-4147-A177-3AD203B41FA5}">
                      <a16:colId xmlns:a16="http://schemas.microsoft.com/office/drawing/2014/main" xmlns="" val="2091816283"/>
                    </a:ext>
                  </a:extLst>
                </a:gridCol>
              </a:tblGrid>
              <a:tr h="707003">
                <a:tc rowSpan="2" gridSpan="2">
                  <a:txBody>
                    <a:bodyPr/>
                    <a:lstStyle/>
                    <a:p>
                      <a:pPr marL="38100" marR="38100">
                        <a:lnSpc>
                          <a:spcPts val="1600"/>
                        </a:lnSpc>
                        <a:spcBef>
                          <a:spcPts val="0"/>
                        </a:spcBef>
                        <a:spcAft>
                          <a:spcPts val="0"/>
                        </a:spcAft>
                      </a:pPr>
                      <a:r>
                        <a:rPr lang="en-US" sz="900" dirty="0">
                          <a:effectLst/>
                        </a:rPr>
                        <a:t>Model</a:t>
                      </a:r>
                      <a:endParaRPr lang="en-US" sz="900" dirty="0">
                        <a:solidFill>
                          <a:srgbClr val="000000"/>
                        </a:solidFill>
                        <a:effectLst/>
                        <a:latin typeface="Courier New" panose="02070309020205020404" pitchFamily="49" charset="0"/>
                        <a:ea typeface="Times New Roman" panose="02020603050405020304" pitchFamily="18" charset="0"/>
                        <a:cs typeface="Arial" panose="020B0604020202020204" pitchFamily="34" charset="0"/>
                      </a:endParaRPr>
                    </a:p>
                  </a:txBody>
                  <a:tcPr marL="0" marR="0" marT="0" marB="0" anchor="b"/>
                </a:tc>
                <a:tc rowSpan="2" hMerge="1">
                  <a:txBody>
                    <a:bodyPr/>
                    <a:lstStyle/>
                    <a:p>
                      <a:endParaRPr lang="en-US"/>
                    </a:p>
                  </a:txBody>
                  <a:tcPr/>
                </a:tc>
                <a:tc gridSpan="2">
                  <a:txBody>
                    <a:bodyPr/>
                    <a:lstStyle/>
                    <a:p>
                      <a:pPr marL="38100" marR="38100" algn="ctr">
                        <a:lnSpc>
                          <a:spcPts val="1600"/>
                        </a:lnSpc>
                        <a:spcBef>
                          <a:spcPts val="0"/>
                        </a:spcBef>
                        <a:spcAft>
                          <a:spcPts val="0"/>
                        </a:spcAft>
                      </a:pPr>
                      <a:r>
                        <a:rPr lang="en-US" sz="900">
                          <a:effectLst/>
                        </a:rPr>
                        <a:t>Unstandardized Coefficients</a:t>
                      </a:r>
                      <a:endParaRPr lang="en-US" sz="900">
                        <a:solidFill>
                          <a:srgbClr val="000000"/>
                        </a:solidFill>
                        <a:effectLst/>
                        <a:latin typeface="Courier New" panose="02070309020205020404" pitchFamily="49" charset="0"/>
                        <a:ea typeface="Times New Roman" panose="02020603050405020304" pitchFamily="18" charset="0"/>
                        <a:cs typeface="Arial" panose="020B0604020202020204" pitchFamily="34" charset="0"/>
                      </a:endParaRPr>
                    </a:p>
                  </a:txBody>
                  <a:tcPr marL="0" marR="0" marT="0" marB="0" anchor="b"/>
                </a:tc>
                <a:tc hMerge="1">
                  <a:txBody>
                    <a:bodyPr/>
                    <a:lstStyle/>
                    <a:p>
                      <a:endParaRPr lang="en-US"/>
                    </a:p>
                  </a:txBody>
                  <a:tcPr/>
                </a:tc>
                <a:tc>
                  <a:txBody>
                    <a:bodyPr/>
                    <a:lstStyle/>
                    <a:p>
                      <a:pPr marL="38100" marR="38100" algn="ctr">
                        <a:lnSpc>
                          <a:spcPts val="1600"/>
                        </a:lnSpc>
                        <a:spcBef>
                          <a:spcPts val="0"/>
                        </a:spcBef>
                        <a:spcAft>
                          <a:spcPts val="0"/>
                        </a:spcAft>
                      </a:pPr>
                      <a:r>
                        <a:rPr lang="en-US" sz="900">
                          <a:effectLst/>
                        </a:rPr>
                        <a:t>Standardized Coefficients</a:t>
                      </a:r>
                      <a:endParaRPr lang="en-US" sz="900">
                        <a:solidFill>
                          <a:srgbClr val="000000"/>
                        </a:solidFill>
                        <a:effectLst/>
                        <a:latin typeface="Courier New" panose="02070309020205020404" pitchFamily="49" charset="0"/>
                        <a:ea typeface="Times New Roman" panose="02020603050405020304" pitchFamily="18" charset="0"/>
                        <a:cs typeface="Arial" panose="020B0604020202020204" pitchFamily="34" charset="0"/>
                      </a:endParaRPr>
                    </a:p>
                  </a:txBody>
                  <a:tcPr marL="0" marR="0" marT="0" marB="0" anchor="b"/>
                </a:tc>
                <a:tc rowSpan="2">
                  <a:txBody>
                    <a:bodyPr/>
                    <a:lstStyle/>
                    <a:p>
                      <a:pPr marL="38100" marR="38100" algn="ctr">
                        <a:lnSpc>
                          <a:spcPts val="1600"/>
                        </a:lnSpc>
                        <a:spcBef>
                          <a:spcPts val="0"/>
                        </a:spcBef>
                        <a:spcAft>
                          <a:spcPts val="0"/>
                        </a:spcAft>
                      </a:pPr>
                      <a:r>
                        <a:rPr lang="en-US" sz="900">
                          <a:effectLst/>
                        </a:rPr>
                        <a:t>t</a:t>
                      </a:r>
                      <a:endParaRPr lang="en-US" sz="900">
                        <a:solidFill>
                          <a:srgbClr val="000000"/>
                        </a:solidFill>
                        <a:effectLst/>
                        <a:latin typeface="Courier New" panose="02070309020205020404" pitchFamily="49" charset="0"/>
                        <a:ea typeface="Times New Roman" panose="02020603050405020304" pitchFamily="18" charset="0"/>
                        <a:cs typeface="Arial" panose="020B0604020202020204" pitchFamily="34" charset="0"/>
                      </a:endParaRPr>
                    </a:p>
                  </a:txBody>
                  <a:tcPr marL="0" marR="0" marT="0" marB="0" anchor="b"/>
                </a:tc>
                <a:tc rowSpan="2">
                  <a:txBody>
                    <a:bodyPr/>
                    <a:lstStyle/>
                    <a:p>
                      <a:pPr marL="38100" marR="38100" algn="ctr">
                        <a:lnSpc>
                          <a:spcPts val="1600"/>
                        </a:lnSpc>
                        <a:spcBef>
                          <a:spcPts val="0"/>
                        </a:spcBef>
                        <a:spcAft>
                          <a:spcPts val="0"/>
                        </a:spcAft>
                      </a:pPr>
                      <a:r>
                        <a:rPr lang="en-US" sz="900">
                          <a:effectLst/>
                        </a:rPr>
                        <a:t>Sig.</a:t>
                      </a:r>
                      <a:endParaRPr lang="en-US" sz="900">
                        <a:solidFill>
                          <a:srgbClr val="000000"/>
                        </a:solidFill>
                        <a:effectLst/>
                        <a:latin typeface="Courier New" panose="02070309020205020404" pitchFamily="49" charset="0"/>
                        <a:ea typeface="Times New Roman" panose="02020603050405020304" pitchFamily="18" charset="0"/>
                        <a:cs typeface="Arial" panose="020B0604020202020204" pitchFamily="34" charset="0"/>
                      </a:endParaRPr>
                    </a:p>
                  </a:txBody>
                  <a:tcPr marL="0" marR="0" marT="0" marB="0" anchor="b"/>
                </a:tc>
                <a:extLst>
                  <a:ext uri="{0D108BD9-81ED-4DB2-BD59-A6C34878D82A}">
                    <a16:rowId xmlns:a16="http://schemas.microsoft.com/office/drawing/2014/main" xmlns="" val="2414249249"/>
                  </a:ext>
                </a:extLst>
              </a:tr>
              <a:tr h="338532">
                <a:tc gridSpan="2" vMerge="1">
                  <a:txBody>
                    <a:bodyPr/>
                    <a:lstStyle/>
                    <a:p>
                      <a:endParaRPr lang="en-US"/>
                    </a:p>
                  </a:txBody>
                  <a:tcPr/>
                </a:tc>
                <a:tc hMerge="1" vMerge="1">
                  <a:txBody>
                    <a:bodyPr/>
                    <a:lstStyle/>
                    <a:p>
                      <a:endParaRPr lang="en-US"/>
                    </a:p>
                  </a:txBody>
                  <a:tcPr/>
                </a:tc>
                <a:tc>
                  <a:txBody>
                    <a:bodyPr/>
                    <a:lstStyle/>
                    <a:p>
                      <a:pPr marL="38100" marR="38100" algn="ctr">
                        <a:lnSpc>
                          <a:spcPts val="1600"/>
                        </a:lnSpc>
                        <a:spcBef>
                          <a:spcPts val="0"/>
                        </a:spcBef>
                        <a:spcAft>
                          <a:spcPts val="0"/>
                        </a:spcAft>
                      </a:pPr>
                      <a:r>
                        <a:rPr lang="en-US" sz="900">
                          <a:effectLst/>
                        </a:rPr>
                        <a:t>B</a:t>
                      </a:r>
                      <a:endParaRPr lang="en-US" sz="900">
                        <a:solidFill>
                          <a:srgbClr val="000000"/>
                        </a:solidFill>
                        <a:effectLst/>
                        <a:latin typeface="Courier New" panose="02070309020205020404" pitchFamily="49" charset="0"/>
                        <a:ea typeface="Times New Roman" panose="02020603050405020304" pitchFamily="18" charset="0"/>
                        <a:cs typeface="Arial" panose="020B0604020202020204" pitchFamily="34" charset="0"/>
                      </a:endParaRPr>
                    </a:p>
                  </a:txBody>
                  <a:tcPr marL="0" marR="0" marT="0" marB="0" anchor="b"/>
                </a:tc>
                <a:tc>
                  <a:txBody>
                    <a:bodyPr/>
                    <a:lstStyle/>
                    <a:p>
                      <a:pPr marL="38100" marR="38100" algn="ctr">
                        <a:lnSpc>
                          <a:spcPts val="1600"/>
                        </a:lnSpc>
                        <a:spcBef>
                          <a:spcPts val="0"/>
                        </a:spcBef>
                        <a:spcAft>
                          <a:spcPts val="0"/>
                        </a:spcAft>
                      </a:pPr>
                      <a:r>
                        <a:rPr lang="en-US" sz="900">
                          <a:effectLst/>
                        </a:rPr>
                        <a:t>Std. Error</a:t>
                      </a:r>
                      <a:endParaRPr lang="en-US" sz="900">
                        <a:solidFill>
                          <a:srgbClr val="000000"/>
                        </a:solidFill>
                        <a:effectLst/>
                        <a:latin typeface="Courier New" panose="02070309020205020404" pitchFamily="49" charset="0"/>
                        <a:ea typeface="Times New Roman" panose="02020603050405020304" pitchFamily="18" charset="0"/>
                        <a:cs typeface="Arial" panose="020B0604020202020204" pitchFamily="34" charset="0"/>
                      </a:endParaRPr>
                    </a:p>
                  </a:txBody>
                  <a:tcPr marL="0" marR="0" marT="0" marB="0" anchor="b"/>
                </a:tc>
                <a:tc>
                  <a:txBody>
                    <a:bodyPr/>
                    <a:lstStyle/>
                    <a:p>
                      <a:pPr marL="38100" marR="38100" algn="ctr">
                        <a:lnSpc>
                          <a:spcPts val="1600"/>
                        </a:lnSpc>
                        <a:spcBef>
                          <a:spcPts val="0"/>
                        </a:spcBef>
                        <a:spcAft>
                          <a:spcPts val="0"/>
                        </a:spcAft>
                      </a:pPr>
                      <a:r>
                        <a:rPr lang="en-US" sz="900">
                          <a:effectLst/>
                        </a:rPr>
                        <a:t>Beta</a:t>
                      </a:r>
                      <a:endParaRPr lang="en-US" sz="900">
                        <a:solidFill>
                          <a:srgbClr val="000000"/>
                        </a:solidFill>
                        <a:effectLst/>
                        <a:latin typeface="Courier New" panose="02070309020205020404" pitchFamily="49" charset="0"/>
                        <a:ea typeface="Times New Roman" panose="02020603050405020304" pitchFamily="18" charset="0"/>
                        <a:cs typeface="Arial" panose="020B0604020202020204" pitchFamily="34" charset="0"/>
                      </a:endParaRPr>
                    </a:p>
                  </a:txBody>
                  <a:tcPr marL="0" marR="0" marT="0" marB="0" anchor="b"/>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xmlns="" val="28124600"/>
                  </a:ext>
                </a:extLst>
              </a:tr>
              <a:tr h="349126">
                <a:tc rowSpan="4">
                  <a:txBody>
                    <a:bodyPr/>
                    <a:lstStyle/>
                    <a:p>
                      <a:pPr marL="38100" marR="38100">
                        <a:lnSpc>
                          <a:spcPts val="1600"/>
                        </a:lnSpc>
                        <a:spcBef>
                          <a:spcPts val="0"/>
                        </a:spcBef>
                        <a:spcAft>
                          <a:spcPts val="0"/>
                        </a:spcAft>
                      </a:pPr>
                      <a:r>
                        <a:rPr lang="en-US" sz="900">
                          <a:effectLst/>
                        </a:rPr>
                        <a:t>1</a:t>
                      </a:r>
                      <a:endParaRPr lang="en-US" sz="900">
                        <a:solidFill>
                          <a:srgbClr val="000000"/>
                        </a:solidFill>
                        <a:effectLst/>
                        <a:latin typeface="Courier New" panose="02070309020205020404" pitchFamily="49" charset="0"/>
                        <a:ea typeface="Times New Roman" panose="02020603050405020304" pitchFamily="18" charset="0"/>
                        <a:cs typeface="Arial" panose="020B0604020202020204" pitchFamily="34" charset="0"/>
                      </a:endParaRPr>
                    </a:p>
                  </a:txBody>
                  <a:tcPr marL="0" marR="0" marT="0" marB="0"/>
                </a:tc>
                <a:tc>
                  <a:txBody>
                    <a:bodyPr/>
                    <a:lstStyle/>
                    <a:p>
                      <a:pPr marL="38100" marR="38100">
                        <a:lnSpc>
                          <a:spcPts val="1600"/>
                        </a:lnSpc>
                        <a:spcBef>
                          <a:spcPts val="0"/>
                        </a:spcBef>
                        <a:spcAft>
                          <a:spcPts val="0"/>
                        </a:spcAft>
                      </a:pPr>
                      <a:r>
                        <a:rPr lang="en-US" sz="900">
                          <a:effectLst/>
                        </a:rPr>
                        <a:t>(Constant)</a:t>
                      </a:r>
                      <a:endParaRPr lang="en-US" sz="900">
                        <a:solidFill>
                          <a:srgbClr val="000000"/>
                        </a:solidFill>
                        <a:effectLst/>
                        <a:latin typeface="Courier New" panose="02070309020205020404" pitchFamily="49" charset="0"/>
                        <a:ea typeface="Times New Roman" panose="02020603050405020304" pitchFamily="18" charset="0"/>
                        <a:cs typeface="Arial" panose="020B0604020202020204" pitchFamily="34" charset="0"/>
                      </a:endParaRPr>
                    </a:p>
                  </a:txBody>
                  <a:tcPr marL="0" marR="0" marT="0" marB="0"/>
                </a:tc>
                <a:tc>
                  <a:txBody>
                    <a:bodyPr/>
                    <a:lstStyle/>
                    <a:p>
                      <a:pPr marL="38100" marR="38100" algn="r">
                        <a:lnSpc>
                          <a:spcPts val="1600"/>
                        </a:lnSpc>
                        <a:spcBef>
                          <a:spcPts val="0"/>
                        </a:spcBef>
                        <a:spcAft>
                          <a:spcPts val="0"/>
                        </a:spcAft>
                      </a:pPr>
                      <a:r>
                        <a:rPr lang="en-US" sz="900" dirty="0">
                          <a:effectLst/>
                        </a:rPr>
                        <a:t>-450.532</a:t>
                      </a:r>
                      <a:endParaRPr lang="en-US" sz="900" dirty="0">
                        <a:solidFill>
                          <a:srgbClr val="000000"/>
                        </a:solidFill>
                        <a:effectLst/>
                        <a:latin typeface="Courier New" panose="02070309020205020404" pitchFamily="49" charset="0"/>
                        <a:ea typeface="Times New Roman" panose="02020603050405020304" pitchFamily="18" charset="0"/>
                        <a:cs typeface="Arial" panose="020B0604020202020204" pitchFamily="34" charset="0"/>
                      </a:endParaRPr>
                    </a:p>
                  </a:txBody>
                  <a:tcPr marL="0" marR="0" marT="0" marB="0"/>
                </a:tc>
                <a:tc>
                  <a:txBody>
                    <a:bodyPr/>
                    <a:lstStyle/>
                    <a:p>
                      <a:pPr marL="38100" marR="38100" algn="r">
                        <a:lnSpc>
                          <a:spcPts val="1600"/>
                        </a:lnSpc>
                        <a:spcBef>
                          <a:spcPts val="0"/>
                        </a:spcBef>
                        <a:spcAft>
                          <a:spcPts val="0"/>
                        </a:spcAft>
                      </a:pPr>
                      <a:r>
                        <a:rPr lang="en-US" sz="900">
                          <a:effectLst/>
                        </a:rPr>
                        <a:t>185.720</a:t>
                      </a:r>
                      <a:endParaRPr lang="en-US" sz="900">
                        <a:solidFill>
                          <a:srgbClr val="000000"/>
                        </a:solidFill>
                        <a:effectLst/>
                        <a:latin typeface="Courier New" panose="02070309020205020404" pitchFamily="49" charset="0"/>
                        <a:ea typeface="Times New Roman" panose="02020603050405020304" pitchFamily="18" charset="0"/>
                        <a:cs typeface="Arial" panose="020B0604020202020204" pitchFamily="34" charset="0"/>
                      </a:endParaRPr>
                    </a:p>
                  </a:txBody>
                  <a:tcPr marL="0" marR="0" marT="0" marB="0"/>
                </a:tc>
                <a:tc>
                  <a:txBody>
                    <a:bodyPr/>
                    <a:lstStyle/>
                    <a:p>
                      <a:pPr marL="0" marR="0">
                        <a:lnSpc>
                          <a:spcPct val="107000"/>
                        </a:lnSpc>
                        <a:spcBef>
                          <a:spcPts val="0"/>
                        </a:spcBef>
                        <a:spcAft>
                          <a:spcPts val="0"/>
                        </a:spcAft>
                      </a:pPr>
                      <a:r>
                        <a:rPr lang="en-US" sz="1200">
                          <a:effectLst/>
                        </a:rPr>
                        <a:t> </a:t>
                      </a:r>
                      <a:endParaRPr lang="en-US" sz="900">
                        <a:solidFill>
                          <a:srgbClr val="000000"/>
                        </a:solidFill>
                        <a:effectLst/>
                        <a:latin typeface="Courier New" panose="02070309020205020404" pitchFamily="49" charset="0"/>
                        <a:ea typeface="Times New Roman" panose="02020603050405020304" pitchFamily="18" charset="0"/>
                        <a:cs typeface="Arial" panose="020B0604020202020204" pitchFamily="34" charset="0"/>
                      </a:endParaRPr>
                    </a:p>
                  </a:txBody>
                  <a:tcPr marL="0" marR="0" marT="0" marB="0" anchor="ctr"/>
                </a:tc>
                <a:tc>
                  <a:txBody>
                    <a:bodyPr/>
                    <a:lstStyle/>
                    <a:p>
                      <a:pPr marL="38100" marR="38100" algn="r">
                        <a:lnSpc>
                          <a:spcPts val="1600"/>
                        </a:lnSpc>
                        <a:spcBef>
                          <a:spcPts val="0"/>
                        </a:spcBef>
                        <a:spcAft>
                          <a:spcPts val="0"/>
                        </a:spcAft>
                      </a:pPr>
                      <a:r>
                        <a:rPr lang="en-US" sz="900">
                          <a:effectLst/>
                        </a:rPr>
                        <a:t>-2.426</a:t>
                      </a:r>
                      <a:endParaRPr lang="en-US" sz="900">
                        <a:solidFill>
                          <a:srgbClr val="000000"/>
                        </a:solidFill>
                        <a:effectLst/>
                        <a:latin typeface="Courier New" panose="02070309020205020404" pitchFamily="49" charset="0"/>
                        <a:ea typeface="Times New Roman" panose="02020603050405020304" pitchFamily="18" charset="0"/>
                        <a:cs typeface="Arial" panose="020B0604020202020204" pitchFamily="34" charset="0"/>
                      </a:endParaRPr>
                    </a:p>
                  </a:txBody>
                  <a:tcPr marL="0" marR="0" marT="0" marB="0"/>
                </a:tc>
                <a:tc>
                  <a:txBody>
                    <a:bodyPr/>
                    <a:lstStyle/>
                    <a:p>
                      <a:pPr marL="38100" marR="38100" algn="r">
                        <a:lnSpc>
                          <a:spcPts val="1600"/>
                        </a:lnSpc>
                        <a:spcBef>
                          <a:spcPts val="0"/>
                        </a:spcBef>
                        <a:spcAft>
                          <a:spcPts val="0"/>
                        </a:spcAft>
                      </a:pPr>
                      <a:r>
                        <a:rPr lang="en-US" sz="900">
                          <a:effectLst/>
                        </a:rPr>
                        <a:t>.046</a:t>
                      </a:r>
                      <a:endParaRPr lang="en-US" sz="900">
                        <a:solidFill>
                          <a:srgbClr val="000000"/>
                        </a:solidFill>
                        <a:effectLst/>
                        <a:latin typeface="Courier New" panose="02070309020205020404" pitchFamily="49" charset="0"/>
                        <a:ea typeface="Times New Roman" panose="02020603050405020304" pitchFamily="18" charset="0"/>
                        <a:cs typeface="Arial" panose="020B0604020202020204" pitchFamily="34" charset="0"/>
                      </a:endParaRPr>
                    </a:p>
                  </a:txBody>
                  <a:tcPr marL="0" marR="0" marT="0" marB="0"/>
                </a:tc>
                <a:extLst>
                  <a:ext uri="{0D108BD9-81ED-4DB2-BD59-A6C34878D82A}">
                    <a16:rowId xmlns:a16="http://schemas.microsoft.com/office/drawing/2014/main" xmlns="" val="1826052235"/>
                  </a:ext>
                </a:extLst>
              </a:tr>
              <a:tr h="338532">
                <a:tc vMerge="1">
                  <a:txBody>
                    <a:bodyPr/>
                    <a:lstStyle/>
                    <a:p>
                      <a:endParaRPr lang="en-US"/>
                    </a:p>
                  </a:txBody>
                  <a:tcPr/>
                </a:tc>
                <a:tc>
                  <a:txBody>
                    <a:bodyPr/>
                    <a:lstStyle/>
                    <a:p>
                      <a:pPr marL="38100" marR="38100">
                        <a:lnSpc>
                          <a:spcPts val="1600"/>
                        </a:lnSpc>
                        <a:spcBef>
                          <a:spcPts val="0"/>
                        </a:spcBef>
                        <a:spcAft>
                          <a:spcPts val="0"/>
                        </a:spcAft>
                      </a:pPr>
                      <a:r>
                        <a:rPr lang="en-US" sz="900">
                          <a:effectLst/>
                        </a:rPr>
                        <a:t>Control of Corruption</a:t>
                      </a:r>
                      <a:endParaRPr lang="en-US" sz="900">
                        <a:solidFill>
                          <a:srgbClr val="000000"/>
                        </a:solidFill>
                        <a:effectLst/>
                        <a:latin typeface="Courier New" panose="02070309020205020404" pitchFamily="49" charset="0"/>
                        <a:ea typeface="Times New Roman" panose="02020603050405020304" pitchFamily="18" charset="0"/>
                        <a:cs typeface="Arial" panose="020B0604020202020204" pitchFamily="34" charset="0"/>
                      </a:endParaRPr>
                    </a:p>
                  </a:txBody>
                  <a:tcPr marL="0" marR="0" marT="0" marB="0"/>
                </a:tc>
                <a:tc>
                  <a:txBody>
                    <a:bodyPr/>
                    <a:lstStyle/>
                    <a:p>
                      <a:pPr marL="38100" marR="38100" algn="r">
                        <a:lnSpc>
                          <a:spcPts val="1600"/>
                        </a:lnSpc>
                        <a:spcBef>
                          <a:spcPts val="0"/>
                        </a:spcBef>
                        <a:spcAft>
                          <a:spcPts val="0"/>
                        </a:spcAft>
                      </a:pPr>
                      <a:r>
                        <a:rPr lang="en-US" sz="900">
                          <a:effectLst/>
                        </a:rPr>
                        <a:t>70.695</a:t>
                      </a:r>
                      <a:endParaRPr lang="en-US" sz="900">
                        <a:solidFill>
                          <a:srgbClr val="000000"/>
                        </a:solidFill>
                        <a:effectLst/>
                        <a:latin typeface="Courier New" panose="02070309020205020404" pitchFamily="49" charset="0"/>
                        <a:ea typeface="Times New Roman" panose="02020603050405020304" pitchFamily="18" charset="0"/>
                        <a:cs typeface="Arial" panose="020B0604020202020204" pitchFamily="34" charset="0"/>
                      </a:endParaRPr>
                    </a:p>
                  </a:txBody>
                  <a:tcPr marL="0" marR="0" marT="0" marB="0"/>
                </a:tc>
                <a:tc>
                  <a:txBody>
                    <a:bodyPr/>
                    <a:lstStyle/>
                    <a:p>
                      <a:pPr marL="38100" marR="38100" algn="r">
                        <a:lnSpc>
                          <a:spcPts val="1600"/>
                        </a:lnSpc>
                        <a:spcBef>
                          <a:spcPts val="0"/>
                        </a:spcBef>
                        <a:spcAft>
                          <a:spcPts val="0"/>
                        </a:spcAft>
                      </a:pPr>
                      <a:r>
                        <a:rPr lang="en-US" sz="900">
                          <a:effectLst/>
                        </a:rPr>
                        <a:t>320.087</a:t>
                      </a:r>
                      <a:endParaRPr lang="en-US" sz="900">
                        <a:solidFill>
                          <a:srgbClr val="000000"/>
                        </a:solidFill>
                        <a:effectLst/>
                        <a:latin typeface="Courier New" panose="02070309020205020404" pitchFamily="49" charset="0"/>
                        <a:ea typeface="Times New Roman" panose="02020603050405020304" pitchFamily="18" charset="0"/>
                        <a:cs typeface="Arial" panose="020B0604020202020204" pitchFamily="34" charset="0"/>
                      </a:endParaRPr>
                    </a:p>
                  </a:txBody>
                  <a:tcPr marL="0" marR="0" marT="0" marB="0"/>
                </a:tc>
                <a:tc>
                  <a:txBody>
                    <a:bodyPr/>
                    <a:lstStyle/>
                    <a:p>
                      <a:pPr marL="38100" marR="38100" algn="r">
                        <a:lnSpc>
                          <a:spcPts val="1600"/>
                        </a:lnSpc>
                        <a:spcBef>
                          <a:spcPts val="0"/>
                        </a:spcBef>
                        <a:spcAft>
                          <a:spcPts val="0"/>
                        </a:spcAft>
                      </a:pPr>
                      <a:r>
                        <a:rPr lang="en-US" sz="900">
                          <a:effectLst/>
                        </a:rPr>
                        <a:t>.035</a:t>
                      </a:r>
                      <a:endParaRPr lang="en-US" sz="900">
                        <a:solidFill>
                          <a:srgbClr val="000000"/>
                        </a:solidFill>
                        <a:effectLst/>
                        <a:latin typeface="Courier New" panose="02070309020205020404" pitchFamily="49" charset="0"/>
                        <a:ea typeface="Times New Roman" panose="02020603050405020304" pitchFamily="18" charset="0"/>
                        <a:cs typeface="Arial" panose="020B0604020202020204" pitchFamily="34" charset="0"/>
                      </a:endParaRPr>
                    </a:p>
                  </a:txBody>
                  <a:tcPr marL="0" marR="0" marT="0" marB="0"/>
                </a:tc>
                <a:tc>
                  <a:txBody>
                    <a:bodyPr/>
                    <a:lstStyle/>
                    <a:p>
                      <a:pPr marL="38100" marR="38100" algn="r">
                        <a:lnSpc>
                          <a:spcPts val="1600"/>
                        </a:lnSpc>
                        <a:spcBef>
                          <a:spcPts val="0"/>
                        </a:spcBef>
                        <a:spcAft>
                          <a:spcPts val="0"/>
                        </a:spcAft>
                      </a:pPr>
                      <a:r>
                        <a:rPr lang="en-US" sz="900">
                          <a:effectLst/>
                        </a:rPr>
                        <a:t>.221</a:t>
                      </a:r>
                      <a:endParaRPr lang="en-US" sz="900">
                        <a:solidFill>
                          <a:srgbClr val="000000"/>
                        </a:solidFill>
                        <a:effectLst/>
                        <a:latin typeface="Courier New" panose="02070309020205020404" pitchFamily="49" charset="0"/>
                        <a:ea typeface="Times New Roman" panose="02020603050405020304" pitchFamily="18" charset="0"/>
                        <a:cs typeface="Arial" panose="020B0604020202020204" pitchFamily="34" charset="0"/>
                      </a:endParaRPr>
                    </a:p>
                  </a:txBody>
                  <a:tcPr marL="0" marR="0" marT="0" marB="0"/>
                </a:tc>
                <a:tc>
                  <a:txBody>
                    <a:bodyPr/>
                    <a:lstStyle/>
                    <a:p>
                      <a:pPr marL="38100" marR="38100" algn="r">
                        <a:lnSpc>
                          <a:spcPts val="1600"/>
                        </a:lnSpc>
                        <a:spcBef>
                          <a:spcPts val="0"/>
                        </a:spcBef>
                        <a:spcAft>
                          <a:spcPts val="0"/>
                        </a:spcAft>
                      </a:pPr>
                      <a:r>
                        <a:rPr lang="en-US" sz="900">
                          <a:effectLst/>
                        </a:rPr>
                        <a:t>.832</a:t>
                      </a:r>
                      <a:endParaRPr lang="en-US" sz="900">
                        <a:solidFill>
                          <a:srgbClr val="000000"/>
                        </a:solidFill>
                        <a:effectLst/>
                        <a:latin typeface="Courier New" panose="02070309020205020404" pitchFamily="49" charset="0"/>
                        <a:ea typeface="Times New Roman" panose="02020603050405020304" pitchFamily="18" charset="0"/>
                        <a:cs typeface="Arial" panose="020B0604020202020204" pitchFamily="34" charset="0"/>
                      </a:endParaRPr>
                    </a:p>
                  </a:txBody>
                  <a:tcPr marL="0" marR="0" marT="0" marB="0"/>
                </a:tc>
                <a:extLst>
                  <a:ext uri="{0D108BD9-81ED-4DB2-BD59-A6C34878D82A}">
                    <a16:rowId xmlns:a16="http://schemas.microsoft.com/office/drawing/2014/main" xmlns="" val="4232521546"/>
                  </a:ext>
                </a:extLst>
              </a:tr>
              <a:tr h="338532">
                <a:tc vMerge="1">
                  <a:txBody>
                    <a:bodyPr/>
                    <a:lstStyle/>
                    <a:p>
                      <a:endParaRPr lang="en-US"/>
                    </a:p>
                  </a:txBody>
                  <a:tcPr/>
                </a:tc>
                <a:tc>
                  <a:txBody>
                    <a:bodyPr/>
                    <a:lstStyle/>
                    <a:p>
                      <a:pPr marL="38100" marR="38100">
                        <a:lnSpc>
                          <a:spcPts val="1600"/>
                        </a:lnSpc>
                        <a:spcBef>
                          <a:spcPts val="0"/>
                        </a:spcBef>
                        <a:spcAft>
                          <a:spcPts val="0"/>
                        </a:spcAft>
                      </a:pPr>
                      <a:r>
                        <a:rPr lang="en-US" sz="900">
                          <a:effectLst/>
                        </a:rPr>
                        <a:t>Rule of Law</a:t>
                      </a:r>
                      <a:endParaRPr lang="en-US" sz="900">
                        <a:solidFill>
                          <a:srgbClr val="000000"/>
                        </a:solidFill>
                        <a:effectLst/>
                        <a:latin typeface="Courier New" panose="02070309020205020404" pitchFamily="49" charset="0"/>
                        <a:ea typeface="Times New Roman" panose="02020603050405020304" pitchFamily="18" charset="0"/>
                        <a:cs typeface="Arial" panose="020B0604020202020204" pitchFamily="34" charset="0"/>
                      </a:endParaRPr>
                    </a:p>
                  </a:txBody>
                  <a:tcPr marL="0" marR="0" marT="0" marB="0"/>
                </a:tc>
                <a:tc>
                  <a:txBody>
                    <a:bodyPr/>
                    <a:lstStyle/>
                    <a:p>
                      <a:pPr marL="38100" marR="38100" algn="r">
                        <a:lnSpc>
                          <a:spcPts val="1600"/>
                        </a:lnSpc>
                        <a:spcBef>
                          <a:spcPts val="0"/>
                        </a:spcBef>
                        <a:spcAft>
                          <a:spcPts val="0"/>
                        </a:spcAft>
                      </a:pPr>
                      <a:r>
                        <a:rPr lang="en-US" sz="900">
                          <a:effectLst/>
                        </a:rPr>
                        <a:t>872.021</a:t>
                      </a:r>
                      <a:endParaRPr lang="en-US" sz="900">
                        <a:solidFill>
                          <a:srgbClr val="000000"/>
                        </a:solidFill>
                        <a:effectLst/>
                        <a:latin typeface="Courier New" panose="02070309020205020404" pitchFamily="49" charset="0"/>
                        <a:ea typeface="Times New Roman" panose="02020603050405020304" pitchFamily="18" charset="0"/>
                        <a:cs typeface="Arial" panose="020B0604020202020204" pitchFamily="34" charset="0"/>
                      </a:endParaRPr>
                    </a:p>
                  </a:txBody>
                  <a:tcPr marL="0" marR="0" marT="0" marB="0"/>
                </a:tc>
                <a:tc>
                  <a:txBody>
                    <a:bodyPr/>
                    <a:lstStyle/>
                    <a:p>
                      <a:pPr marL="38100" marR="38100" algn="r">
                        <a:lnSpc>
                          <a:spcPts val="1600"/>
                        </a:lnSpc>
                        <a:spcBef>
                          <a:spcPts val="0"/>
                        </a:spcBef>
                        <a:spcAft>
                          <a:spcPts val="0"/>
                        </a:spcAft>
                      </a:pPr>
                      <a:r>
                        <a:rPr lang="en-US" sz="900">
                          <a:effectLst/>
                        </a:rPr>
                        <a:t>485.677</a:t>
                      </a:r>
                      <a:endParaRPr lang="en-US" sz="900">
                        <a:solidFill>
                          <a:srgbClr val="000000"/>
                        </a:solidFill>
                        <a:effectLst/>
                        <a:latin typeface="Courier New" panose="02070309020205020404" pitchFamily="49" charset="0"/>
                        <a:ea typeface="Times New Roman" panose="02020603050405020304" pitchFamily="18" charset="0"/>
                        <a:cs typeface="Arial" panose="020B0604020202020204" pitchFamily="34" charset="0"/>
                      </a:endParaRPr>
                    </a:p>
                  </a:txBody>
                  <a:tcPr marL="0" marR="0" marT="0" marB="0"/>
                </a:tc>
                <a:tc>
                  <a:txBody>
                    <a:bodyPr/>
                    <a:lstStyle/>
                    <a:p>
                      <a:pPr marL="38100" marR="38100" algn="r">
                        <a:lnSpc>
                          <a:spcPts val="1600"/>
                        </a:lnSpc>
                        <a:spcBef>
                          <a:spcPts val="0"/>
                        </a:spcBef>
                        <a:spcAft>
                          <a:spcPts val="0"/>
                        </a:spcAft>
                      </a:pPr>
                      <a:r>
                        <a:rPr lang="en-US" sz="900">
                          <a:effectLst/>
                        </a:rPr>
                        <a:t>.451</a:t>
                      </a:r>
                      <a:endParaRPr lang="en-US" sz="900">
                        <a:solidFill>
                          <a:srgbClr val="000000"/>
                        </a:solidFill>
                        <a:effectLst/>
                        <a:latin typeface="Courier New" panose="02070309020205020404" pitchFamily="49" charset="0"/>
                        <a:ea typeface="Times New Roman" panose="02020603050405020304" pitchFamily="18" charset="0"/>
                        <a:cs typeface="Arial" panose="020B0604020202020204" pitchFamily="34" charset="0"/>
                      </a:endParaRPr>
                    </a:p>
                  </a:txBody>
                  <a:tcPr marL="0" marR="0" marT="0" marB="0"/>
                </a:tc>
                <a:tc>
                  <a:txBody>
                    <a:bodyPr/>
                    <a:lstStyle/>
                    <a:p>
                      <a:pPr marL="38100" marR="38100" algn="r">
                        <a:lnSpc>
                          <a:spcPts val="1600"/>
                        </a:lnSpc>
                        <a:spcBef>
                          <a:spcPts val="0"/>
                        </a:spcBef>
                        <a:spcAft>
                          <a:spcPts val="0"/>
                        </a:spcAft>
                      </a:pPr>
                      <a:r>
                        <a:rPr lang="en-US" sz="900">
                          <a:effectLst/>
                        </a:rPr>
                        <a:t>1.795</a:t>
                      </a:r>
                      <a:endParaRPr lang="en-US" sz="900">
                        <a:solidFill>
                          <a:srgbClr val="000000"/>
                        </a:solidFill>
                        <a:effectLst/>
                        <a:latin typeface="Courier New" panose="02070309020205020404" pitchFamily="49" charset="0"/>
                        <a:ea typeface="Times New Roman" panose="02020603050405020304" pitchFamily="18" charset="0"/>
                        <a:cs typeface="Arial" panose="020B0604020202020204" pitchFamily="34" charset="0"/>
                      </a:endParaRPr>
                    </a:p>
                  </a:txBody>
                  <a:tcPr marL="0" marR="0" marT="0" marB="0"/>
                </a:tc>
                <a:tc>
                  <a:txBody>
                    <a:bodyPr/>
                    <a:lstStyle/>
                    <a:p>
                      <a:pPr marL="38100" marR="38100" algn="r">
                        <a:lnSpc>
                          <a:spcPts val="1600"/>
                        </a:lnSpc>
                        <a:spcBef>
                          <a:spcPts val="0"/>
                        </a:spcBef>
                        <a:spcAft>
                          <a:spcPts val="0"/>
                        </a:spcAft>
                      </a:pPr>
                      <a:r>
                        <a:rPr lang="en-US" sz="900">
                          <a:effectLst/>
                        </a:rPr>
                        <a:t>.116</a:t>
                      </a:r>
                      <a:endParaRPr lang="en-US" sz="900">
                        <a:solidFill>
                          <a:srgbClr val="000000"/>
                        </a:solidFill>
                        <a:effectLst/>
                        <a:latin typeface="Courier New" panose="02070309020205020404" pitchFamily="49" charset="0"/>
                        <a:ea typeface="Times New Roman" panose="02020603050405020304" pitchFamily="18" charset="0"/>
                        <a:cs typeface="Arial" panose="020B0604020202020204" pitchFamily="34" charset="0"/>
                      </a:endParaRPr>
                    </a:p>
                  </a:txBody>
                  <a:tcPr marL="0" marR="0" marT="0" marB="0"/>
                </a:tc>
                <a:extLst>
                  <a:ext uri="{0D108BD9-81ED-4DB2-BD59-A6C34878D82A}">
                    <a16:rowId xmlns:a16="http://schemas.microsoft.com/office/drawing/2014/main" xmlns="" val="2951148665"/>
                  </a:ext>
                </a:extLst>
              </a:tr>
              <a:tr h="338532">
                <a:tc vMerge="1">
                  <a:txBody>
                    <a:bodyPr/>
                    <a:lstStyle/>
                    <a:p>
                      <a:endParaRPr lang="en-US"/>
                    </a:p>
                  </a:txBody>
                  <a:tcPr/>
                </a:tc>
                <a:tc>
                  <a:txBody>
                    <a:bodyPr/>
                    <a:lstStyle/>
                    <a:p>
                      <a:pPr marL="38100" marR="38100">
                        <a:lnSpc>
                          <a:spcPts val="1600"/>
                        </a:lnSpc>
                        <a:spcBef>
                          <a:spcPts val="0"/>
                        </a:spcBef>
                        <a:spcAft>
                          <a:spcPts val="0"/>
                        </a:spcAft>
                      </a:pPr>
                      <a:r>
                        <a:rPr lang="en-US" sz="900">
                          <a:effectLst/>
                        </a:rPr>
                        <a:t>Political Stability</a:t>
                      </a:r>
                      <a:endParaRPr lang="en-US" sz="900">
                        <a:solidFill>
                          <a:srgbClr val="000000"/>
                        </a:solidFill>
                        <a:effectLst/>
                        <a:latin typeface="Courier New" panose="02070309020205020404" pitchFamily="49" charset="0"/>
                        <a:ea typeface="Times New Roman" panose="02020603050405020304" pitchFamily="18" charset="0"/>
                        <a:cs typeface="Arial" panose="020B0604020202020204" pitchFamily="34" charset="0"/>
                      </a:endParaRPr>
                    </a:p>
                  </a:txBody>
                  <a:tcPr marL="0" marR="0" marT="0" marB="0"/>
                </a:tc>
                <a:tc>
                  <a:txBody>
                    <a:bodyPr/>
                    <a:lstStyle/>
                    <a:p>
                      <a:pPr marL="38100" marR="38100" algn="r">
                        <a:lnSpc>
                          <a:spcPts val="1600"/>
                        </a:lnSpc>
                        <a:spcBef>
                          <a:spcPts val="0"/>
                        </a:spcBef>
                        <a:spcAft>
                          <a:spcPts val="0"/>
                        </a:spcAft>
                      </a:pPr>
                      <a:r>
                        <a:rPr lang="en-US" sz="900">
                          <a:effectLst/>
                        </a:rPr>
                        <a:t>712.559</a:t>
                      </a:r>
                      <a:endParaRPr lang="en-US" sz="900">
                        <a:solidFill>
                          <a:srgbClr val="000000"/>
                        </a:solidFill>
                        <a:effectLst/>
                        <a:latin typeface="Courier New" panose="02070309020205020404" pitchFamily="49" charset="0"/>
                        <a:ea typeface="Times New Roman" panose="02020603050405020304" pitchFamily="18" charset="0"/>
                        <a:cs typeface="Arial" panose="020B0604020202020204" pitchFamily="34" charset="0"/>
                      </a:endParaRPr>
                    </a:p>
                  </a:txBody>
                  <a:tcPr marL="0" marR="0" marT="0" marB="0"/>
                </a:tc>
                <a:tc>
                  <a:txBody>
                    <a:bodyPr/>
                    <a:lstStyle/>
                    <a:p>
                      <a:pPr marL="38100" marR="38100" algn="r">
                        <a:lnSpc>
                          <a:spcPts val="1600"/>
                        </a:lnSpc>
                        <a:spcBef>
                          <a:spcPts val="0"/>
                        </a:spcBef>
                        <a:spcAft>
                          <a:spcPts val="0"/>
                        </a:spcAft>
                      </a:pPr>
                      <a:r>
                        <a:rPr lang="en-US" sz="900">
                          <a:effectLst/>
                        </a:rPr>
                        <a:t>308.852</a:t>
                      </a:r>
                      <a:endParaRPr lang="en-US" sz="900">
                        <a:solidFill>
                          <a:srgbClr val="000000"/>
                        </a:solidFill>
                        <a:effectLst/>
                        <a:latin typeface="Courier New" panose="02070309020205020404" pitchFamily="49" charset="0"/>
                        <a:ea typeface="Times New Roman" panose="02020603050405020304" pitchFamily="18" charset="0"/>
                        <a:cs typeface="Arial" panose="020B0604020202020204" pitchFamily="34" charset="0"/>
                      </a:endParaRPr>
                    </a:p>
                  </a:txBody>
                  <a:tcPr marL="0" marR="0" marT="0" marB="0"/>
                </a:tc>
                <a:tc>
                  <a:txBody>
                    <a:bodyPr/>
                    <a:lstStyle/>
                    <a:p>
                      <a:pPr marL="38100" marR="38100" algn="r">
                        <a:lnSpc>
                          <a:spcPts val="1600"/>
                        </a:lnSpc>
                        <a:spcBef>
                          <a:spcPts val="0"/>
                        </a:spcBef>
                        <a:spcAft>
                          <a:spcPts val="0"/>
                        </a:spcAft>
                      </a:pPr>
                      <a:r>
                        <a:rPr lang="en-US" sz="900">
                          <a:effectLst/>
                        </a:rPr>
                        <a:t>.513</a:t>
                      </a:r>
                      <a:endParaRPr lang="en-US" sz="900">
                        <a:solidFill>
                          <a:srgbClr val="000000"/>
                        </a:solidFill>
                        <a:effectLst/>
                        <a:latin typeface="Courier New" panose="02070309020205020404" pitchFamily="49" charset="0"/>
                        <a:ea typeface="Times New Roman" panose="02020603050405020304" pitchFamily="18" charset="0"/>
                        <a:cs typeface="Arial" panose="020B0604020202020204" pitchFamily="34" charset="0"/>
                      </a:endParaRPr>
                    </a:p>
                  </a:txBody>
                  <a:tcPr marL="0" marR="0" marT="0" marB="0"/>
                </a:tc>
                <a:tc>
                  <a:txBody>
                    <a:bodyPr/>
                    <a:lstStyle/>
                    <a:p>
                      <a:pPr marL="38100" marR="38100" algn="r">
                        <a:lnSpc>
                          <a:spcPts val="1600"/>
                        </a:lnSpc>
                        <a:spcBef>
                          <a:spcPts val="0"/>
                        </a:spcBef>
                        <a:spcAft>
                          <a:spcPts val="0"/>
                        </a:spcAft>
                      </a:pPr>
                      <a:r>
                        <a:rPr lang="en-US" sz="900">
                          <a:effectLst/>
                        </a:rPr>
                        <a:t>2.307</a:t>
                      </a:r>
                      <a:endParaRPr lang="en-US" sz="900">
                        <a:solidFill>
                          <a:srgbClr val="000000"/>
                        </a:solidFill>
                        <a:effectLst/>
                        <a:latin typeface="Courier New" panose="02070309020205020404" pitchFamily="49" charset="0"/>
                        <a:ea typeface="Times New Roman" panose="02020603050405020304" pitchFamily="18" charset="0"/>
                        <a:cs typeface="Arial" panose="020B0604020202020204" pitchFamily="34" charset="0"/>
                      </a:endParaRPr>
                    </a:p>
                  </a:txBody>
                  <a:tcPr marL="0" marR="0" marT="0" marB="0"/>
                </a:tc>
                <a:tc>
                  <a:txBody>
                    <a:bodyPr/>
                    <a:lstStyle/>
                    <a:p>
                      <a:pPr marL="38100" marR="38100" algn="r">
                        <a:lnSpc>
                          <a:spcPts val="1600"/>
                        </a:lnSpc>
                        <a:spcBef>
                          <a:spcPts val="0"/>
                        </a:spcBef>
                        <a:spcAft>
                          <a:spcPts val="0"/>
                        </a:spcAft>
                      </a:pPr>
                      <a:r>
                        <a:rPr lang="en-US" sz="900" dirty="0">
                          <a:effectLst/>
                        </a:rPr>
                        <a:t>.054</a:t>
                      </a:r>
                      <a:endParaRPr lang="en-US" sz="900" dirty="0">
                        <a:solidFill>
                          <a:srgbClr val="000000"/>
                        </a:solidFill>
                        <a:effectLst/>
                        <a:latin typeface="Courier New" panose="02070309020205020404" pitchFamily="49" charset="0"/>
                        <a:ea typeface="Times New Roman" panose="02020603050405020304" pitchFamily="18" charset="0"/>
                        <a:cs typeface="Arial" panose="020B0604020202020204" pitchFamily="34" charset="0"/>
                      </a:endParaRPr>
                    </a:p>
                  </a:txBody>
                  <a:tcPr marL="0" marR="0" marT="0" marB="0"/>
                </a:tc>
                <a:extLst>
                  <a:ext uri="{0D108BD9-81ED-4DB2-BD59-A6C34878D82A}">
                    <a16:rowId xmlns:a16="http://schemas.microsoft.com/office/drawing/2014/main" xmlns="" val="12878672"/>
                  </a:ext>
                </a:extLst>
              </a:tr>
            </a:tbl>
          </a:graphicData>
        </a:graphic>
      </p:graphicFrame>
      <p:sp>
        <p:nvSpPr>
          <p:cNvPr id="5" name="Rectangle 1"/>
          <p:cNvSpPr>
            <a:spLocks noChangeArrowheads="1"/>
          </p:cNvSpPr>
          <p:nvPr/>
        </p:nvSpPr>
        <p:spPr bwMode="auto">
          <a:xfrm>
            <a:off x="2106166" y="-1274618"/>
            <a:ext cx="128013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6" name="Rectangle 5"/>
          <p:cNvSpPr/>
          <p:nvPr/>
        </p:nvSpPr>
        <p:spPr>
          <a:xfrm>
            <a:off x="0" y="1926319"/>
            <a:ext cx="6096000" cy="5078313"/>
          </a:xfrm>
          <a:prstGeom prst="rect">
            <a:avLst/>
          </a:prstGeom>
        </p:spPr>
        <p:txBody>
          <a:bodyPr>
            <a:spAutoFit/>
          </a:bodyPr>
          <a:lstStyle/>
          <a:p>
            <a:pPr marL="285750" indent="-285750">
              <a:buFont typeface="Arial" panose="020B0604020202020204" pitchFamily="34" charset="0"/>
              <a:buChar char="•"/>
            </a:pPr>
            <a:r>
              <a:rPr lang="en-US" dirty="0" smtClean="0"/>
              <a:t>‐ We could extract the predicated values from this table, it would be as following: - </a:t>
            </a:r>
          </a:p>
          <a:p>
            <a:pPr marL="285750" indent="-285750">
              <a:buFont typeface="Arial" panose="020B0604020202020204" pitchFamily="34" charset="0"/>
              <a:buChar char="•"/>
            </a:pPr>
            <a:r>
              <a:rPr lang="en-US" dirty="0" smtClean="0"/>
              <a:t>B0=</a:t>
            </a:r>
            <a:r>
              <a:rPr lang="en-US" dirty="0"/>
              <a:t>-</a:t>
            </a:r>
            <a:r>
              <a:rPr lang="en-US" dirty="0" smtClean="0"/>
              <a:t>450.532, B1 =70.695, B2=872.021, B3=712.559</a:t>
            </a:r>
          </a:p>
          <a:p>
            <a:endParaRPr lang="en-US" dirty="0"/>
          </a:p>
          <a:p>
            <a:pPr marL="285750" indent="-285750">
              <a:buFont typeface="Arial" panose="020B0604020202020204" pitchFamily="34" charset="0"/>
              <a:buChar char="•"/>
            </a:pPr>
            <a:r>
              <a:rPr lang="en-US" dirty="0" smtClean="0"/>
              <a:t>‐ So the equation will be:-</a:t>
            </a:r>
          </a:p>
          <a:p>
            <a:pPr marL="285750" indent="-285750">
              <a:buFont typeface="Arial" panose="020B0604020202020204" pitchFamily="34" charset="0"/>
              <a:buChar char="•"/>
            </a:pPr>
            <a:r>
              <a:rPr lang="en-US" b="1" dirty="0" smtClean="0"/>
              <a:t> Y^(SMEs performance)=-450.532+ 70.695(Control of corruption)^+872.021(Rule of Law)^+712.559 (political stability)^</a:t>
            </a:r>
          </a:p>
          <a:p>
            <a:pPr marL="285750" indent="-285750">
              <a:buFont typeface="Arial" panose="020B0604020202020204" pitchFamily="34" charset="0"/>
              <a:buChar char="•"/>
            </a:pPr>
            <a:endParaRPr lang="en-US" b="1" dirty="0" smtClean="0"/>
          </a:p>
          <a:p>
            <a:r>
              <a:rPr lang="en-US" dirty="0" smtClean="0"/>
              <a:t>  </a:t>
            </a:r>
            <a:r>
              <a:rPr lang="en-US" b="1" u="sng" dirty="0" smtClean="0"/>
              <a:t>‐ This means that:-</a:t>
            </a:r>
          </a:p>
          <a:p>
            <a:pPr marL="285750" indent="-285750">
              <a:buFont typeface="Arial" panose="020B0604020202020204" pitchFamily="34" charset="0"/>
              <a:buChar char="•"/>
            </a:pPr>
            <a:r>
              <a:rPr lang="en-US" dirty="0" smtClean="0"/>
              <a:t> once the control of corruption  increase by 1 unit, the SMEs performance will increase by 70.6</a:t>
            </a:r>
          </a:p>
          <a:p>
            <a:pPr marL="285750" indent="-285750">
              <a:buFont typeface="Arial" panose="020B0604020202020204" pitchFamily="34" charset="0"/>
              <a:buChar char="•"/>
            </a:pPr>
            <a:r>
              <a:rPr lang="en-US" dirty="0" smtClean="0"/>
              <a:t>once the Rule of Law increase by 1 unit, the SMEs performance will increase by 872</a:t>
            </a:r>
          </a:p>
          <a:p>
            <a:pPr marL="285750" indent="-285750">
              <a:buFont typeface="Arial" panose="020B0604020202020204" pitchFamily="34" charset="0"/>
              <a:buChar char="•"/>
            </a:pPr>
            <a:r>
              <a:rPr lang="en-US" dirty="0" smtClean="0"/>
              <a:t>once the political stability increase by 1 unit, the SMEs performance will increase by 712.5</a:t>
            </a:r>
          </a:p>
          <a:p>
            <a:endParaRPr lang="en-US" dirty="0" smtClean="0"/>
          </a:p>
          <a:p>
            <a:endParaRPr lang="en-US" dirty="0"/>
          </a:p>
        </p:txBody>
      </p:sp>
    </p:spTree>
    <p:extLst>
      <p:ext uri="{BB962C8B-B14F-4D97-AF65-F5344CB8AC3E}">
        <p14:creationId xmlns:p14="http://schemas.microsoft.com/office/powerpoint/2010/main" val="90663333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7224" y="499533"/>
            <a:ext cx="10772775" cy="1273849"/>
          </a:xfrm>
        </p:spPr>
        <p:txBody>
          <a:bodyPr/>
          <a:lstStyle/>
          <a:p>
            <a:r>
              <a:rPr lang="en-US" dirty="0" smtClean="0"/>
              <a:t>Conclusion :-</a:t>
            </a:r>
            <a:endParaRPr lang="en-US" dirty="0"/>
          </a:p>
        </p:txBody>
      </p:sp>
      <p:sp>
        <p:nvSpPr>
          <p:cNvPr id="4" name="Title 1"/>
          <p:cNvSpPr txBox="1">
            <a:spLocks/>
          </p:cNvSpPr>
          <p:nvPr/>
        </p:nvSpPr>
        <p:spPr>
          <a:xfrm>
            <a:off x="657223" y="2157730"/>
            <a:ext cx="10772775" cy="3578051"/>
          </a:xfrm>
          <a:prstGeom prst="rect">
            <a:avLst/>
          </a:prstGeom>
        </p:spPr>
        <p:txBody>
          <a:bodyPr vert="horz" lIns="91440" tIns="45720" rIns="91440" bIns="45720" rtlCol="0" anchor="ctr">
            <a:normAutofit fontScale="55000" lnSpcReduction="20000"/>
          </a:bodyPr>
          <a:lst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a:lstStyle>
          <a:p>
            <a:r>
              <a:rPr lang="en-US" sz="4400" b="1" u="sng" dirty="0">
                <a:solidFill>
                  <a:schemeClr val="tx1"/>
                </a:solidFill>
                <a:latin typeface="+mn-lt"/>
                <a:ea typeface="+mn-ea"/>
                <a:cs typeface="+mn-cs"/>
              </a:rPr>
              <a:t>We can end up with many important results, and we will try to sum them up in the below points</a:t>
            </a:r>
            <a:r>
              <a:rPr lang="en-US" sz="4400" b="1" u="sng" dirty="0" smtClean="0">
                <a:solidFill>
                  <a:schemeClr val="tx1"/>
                </a:solidFill>
                <a:latin typeface="+mn-lt"/>
                <a:ea typeface="+mn-ea"/>
                <a:cs typeface="+mn-cs"/>
              </a:rPr>
              <a:t>:</a:t>
            </a:r>
            <a:endParaRPr lang="en-US" sz="4400" b="1" u="sng" dirty="0">
              <a:solidFill>
                <a:schemeClr val="tx1"/>
              </a:solidFill>
              <a:latin typeface="+mn-lt"/>
              <a:ea typeface="+mn-ea"/>
              <a:cs typeface="+mn-cs"/>
            </a:endParaRPr>
          </a:p>
          <a:p>
            <a:r>
              <a:rPr lang="en-US" sz="4400" dirty="0">
                <a:solidFill>
                  <a:schemeClr val="tx1"/>
                </a:solidFill>
                <a:latin typeface="+mn-lt"/>
                <a:ea typeface="+mn-ea"/>
                <a:cs typeface="+mn-cs"/>
              </a:rPr>
              <a:t> </a:t>
            </a:r>
            <a:endParaRPr lang="en-US" sz="4400" dirty="0" smtClean="0">
              <a:solidFill>
                <a:schemeClr val="tx1"/>
              </a:solidFill>
              <a:latin typeface="+mn-lt"/>
              <a:ea typeface="+mn-ea"/>
              <a:cs typeface="+mn-cs"/>
            </a:endParaRPr>
          </a:p>
          <a:p>
            <a:pPr marL="571500" indent="-571500">
              <a:buFont typeface="Arial" panose="020B0604020202020204" pitchFamily="34" charset="0"/>
              <a:buChar char="•"/>
            </a:pPr>
            <a:endParaRPr lang="en-US" sz="4400" dirty="0">
              <a:solidFill>
                <a:schemeClr val="tx1"/>
              </a:solidFill>
              <a:latin typeface="+mn-lt"/>
              <a:ea typeface="+mn-ea"/>
              <a:cs typeface="+mn-cs"/>
            </a:endParaRPr>
          </a:p>
          <a:p>
            <a:pPr marL="571500" indent="-571500">
              <a:buFont typeface="Arial" panose="020B0604020202020204" pitchFamily="34" charset="0"/>
              <a:buChar char="•"/>
            </a:pPr>
            <a:r>
              <a:rPr lang="en-US" sz="4400" dirty="0" smtClean="0">
                <a:solidFill>
                  <a:schemeClr val="tx1"/>
                </a:solidFill>
                <a:latin typeface="+mn-lt"/>
                <a:ea typeface="+mn-ea"/>
                <a:cs typeface="+mn-cs"/>
              </a:rPr>
              <a:t>There </a:t>
            </a:r>
            <a:r>
              <a:rPr lang="en-US" sz="4400" dirty="0">
                <a:solidFill>
                  <a:schemeClr val="tx1"/>
                </a:solidFill>
                <a:latin typeface="+mn-lt"/>
                <a:ea typeface="+mn-ea"/>
                <a:cs typeface="+mn-cs"/>
              </a:rPr>
              <a:t>is a strong positive relationship between the variables, its sig relationship as the Independent variable (success factors) affects the Dependent variable (SMEs performance)</a:t>
            </a:r>
          </a:p>
          <a:p>
            <a:endParaRPr lang="en-US" dirty="0" smtClean="0"/>
          </a:p>
          <a:p>
            <a:pPr marL="685800" indent="-685800">
              <a:buFont typeface="Arial" panose="020B0604020202020204" pitchFamily="34" charset="0"/>
              <a:buChar char="•"/>
            </a:pPr>
            <a:r>
              <a:rPr lang="en-US" sz="4500" dirty="0">
                <a:solidFill>
                  <a:schemeClr val="tx1"/>
                </a:solidFill>
                <a:latin typeface="+mn-lt"/>
                <a:ea typeface="+mn-ea"/>
                <a:cs typeface="+mn-cs"/>
              </a:rPr>
              <a:t>some economical, legal, cultural and educational problems. The research suggests the significance of developing SMEs skills and takes necessary actions based on promoting of entrepreneurial thought. Along with allowing small credits and developing suitable conditions to encourage entrepreneurship it should not be overestimated the importance of education cannot be overestimated. Absence of necessary SMEs skills and education in this field can minimize the efforts made by the government to develop entrepreneurship. </a:t>
            </a:r>
          </a:p>
        </p:txBody>
      </p:sp>
    </p:spTree>
    <p:extLst>
      <p:ext uri="{BB962C8B-B14F-4D97-AF65-F5344CB8AC3E}">
        <p14:creationId xmlns:p14="http://schemas.microsoft.com/office/powerpoint/2010/main" val="3355442881"/>
      </p:ext>
    </p:extLst>
  </p:cSld>
  <p:clrMapOvr>
    <a:masterClrMapping/>
  </p:clrMapOvr>
  <p:timing>
    <p:tnLst>
      <p:par>
        <p:cTn id="1" dur="indefinite" restart="never" nodeType="tmRoot"/>
      </p:par>
    </p:tnLst>
  </p:timing>
</p:sld>
</file>

<file path=ppt/theme/theme1.xml><?xml version="1.0" encoding="utf-8"?>
<a:theme xmlns:a="http://schemas.openxmlformats.org/drawingml/2006/main" name="Metropolitan">
  <a:themeElements>
    <a:clrScheme name="Metropolitan">
      <a:dk1>
        <a:sysClr val="windowText" lastClr="000000"/>
      </a:dk1>
      <a:lt1>
        <a:sysClr val="window" lastClr="FFFFFF"/>
      </a:lt1>
      <a:dk2>
        <a:srgbClr val="162F33"/>
      </a:dk2>
      <a:lt2>
        <a:srgbClr val="EAF0E0"/>
      </a:lt2>
      <a:accent1>
        <a:srgbClr val="50B4C8"/>
      </a:accent1>
      <a:accent2>
        <a:srgbClr val="A8B97F"/>
      </a:accent2>
      <a:accent3>
        <a:srgbClr val="9B9256"/>
      </a:accent3>
      <a:accent4>
        <a:srgbClr val="657689"/>
      </a:accent4>
      <a:accent5>
        <a:srgbClr val="7A855D"/>
      </a:accent5>
      <a:accent6>
        <a:srgbClr val="84AC9D"/>
      </a:accent6>
      <a:hlink>
        <a:srgbClr val="2370CD"/>
      </a:hlink>
      <a:folHlink>
        <a:srgbClr val="877589"/>
      </a:folHlink>
    </a:clrScheme>
    <a:fontScheme name="Metropolitan">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xmlns="" name="Metropolitan" id="{4C5440D6-04D2-4954-96CF-F251137069B2}" vid="{79CFCA13-9412-4290-BB4B-85112F88857B}"/>
    </a:ext>
  </a:extLst>
</a:theme>
</file>

<file path=docProps/app.xml><?xml version="1.0" encoding="utf-8"?>
<Properties xmlns="http://schemas.openxmlformats.org/officeDocument/2006/extended-properties" xmlns:vt="http://schemas.openxmlformats.org/officeDocument/2006/docPropsVTypes">
  <Template>TM03457491[[fn=Metropolitan]]</Template>
  <TotalTime>57</TotalTime>
  <Words>659</Words>
  <Application>Microsoft Office PowerPoint</Application>
  <PresentationFormat>Custom</PresentationFormat>
  <Paragraphs>166</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Metropolitan</vt:lpstr>
      <vt:lpstr>Success Factors in relation with  SMEs performance</vt:lpstr>
      <vt:lpstr>Chart</vt:lpstr>
      <vt:lpstr>Histogram</vt:lpstr>
      <vt:lpstr>Correlations:-</vt:lpstr>
      <vt:lpstr>R &amp; R2</vt:lpstr>
      <vt:lpstr>ANOVA Table</vt:lpstr>
      <vt:lpstr>Coefficients &amp; Equation</vt:lpstr>
      <vt:lpstr>Conclusion :-</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Success Factors in relation with  SMEs</dc:title>
  <dc:creator>Shimaa Hafeez</dc:creator>
  <cp:lastModifiedBy>yassmin shawki ali</cp:lastModifiedBy>
  <cp:revision>18</cp:revision>
  <dcterms:created xsi:type="dcterms:W3CDTF">2021-03-18T22:07:51Z</dcterms:created>
  <dcterms:modified xsi:type="dcterms:W3CDTF">2021-03-19T00:03:04Z</dcterms:modified>
</cp:coreProperties>
</file>