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sldIdLst>
    <p:sldId id="256" r:id="rId2"/>
    <p:sldId id="257" r:id="rId3"/>
    <p:sldId id="264" r:id="rId4"/>
    <p:sldId id="265" r:id="rId5"/>
    <p:sldId id="259" r:id="rId6"/>
    <p:sldId id="260"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7B569FD-F6CE-4F97-94D0-A30398291B37}" type="datetimeFigureOut">
              <a:rPr lang="en-US" smtClean="0"/>
              <a:t>4/16/2021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BA24B5B-CEE4-46C0-ADAE-81D960FAC52A}" type="slidenum">
              <a:rPr lang="en-US" smtClean="0"/>
              <a:t>‹#›</a:t>
            </a:fld>
            <a:endParaRPr lang="en-US"/>
          </a:p>
        </p:txBody>
      </p:sp>
    </p:spTree>
    <p:extLst>
      <p:ext uri="{BB962C8B-B14F-4D97-AF65-F5344CB8AC3E}">
        <p14:creationId xmlns:p14="http://schemas.microsoft.com/office/powerpoint/2010/main" val="2576735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B569FD-F6CE-4F97-94D0-A30398291B37}"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1227019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B569FD-F6CE-4F97-94D0-A30398291B37}"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330767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B569FD-F6CE-4F97-94D0-A30398291B37}"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6263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B569FD-F6CE-4F97-94D0-A30398291B37}"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267344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B569FD-F6CE-4F97-94D0-A30398291B37}"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275232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B569FD-F6CE-4F97-94D0-A30398291B37}" type="datetimeFigureOut">
              <a:rPr lang="en-US" smtClean="0"/>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448646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B569FD-F6CE-4F97-94D0-A30398291B37}" type="datetimeFigureOut">
              <a:rPr lang="en-US" smtClean="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3006413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569FD-F6CE-4F97-94D0-A30398291B37}" type="datetimeFigureOut">
              <a:rPr lang="en-US" smtClean="0"/>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372405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07B569FD-F6CE-4F97-94D0-A30398291B37}"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BA24B5B-CEE4-46C0-ADAE-81D960FAC52A}" type="slidenum">
              <a:rPr lang="en-US" smtClean="0"/>
              <a:t>‹#›</a:t>
            </a:fld>
            <a:endParaRPr lang="en-US"/>
          </a:p>
        </p:txBody>
      </p:sp>
    </p:spTree>
    <p:extLst>
      <p:ext uri="{BB962C8B-B14F-4D97-AF65-F5344CB8AC3E}">
        <p14:creationId xmlns:p14="http://schemas.microsoft.com/office/powerpoint/2010/main" val="203248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7B569FD-F6CE-4F97-94D0-A30398291B37}" type="datetimeFigureOut">
              <a:rPr lang="en-US" smtClean="0"/>
              <a:t>4/16/2021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BA24B5B-CEE4-46C0-ADAE-81D960FAC52A}" type="slidenum">
              <a:rPr lang="en-US" smtClean="0"/>
              <a:t>‹#›</a:t>
            </a:fld>
            <a:endParaRPr lang="en-US"/>
          </a:p>
        </p:txBody>
      </p:sp>
    </p:spTree>
    <p:extLst>
      <p:ext uri="{BB962C8B-B14F-4D97-AF65-F5344CB8AC3E}">
        <p14:creationId xmlns:p14="http://schemas.microsoft.com/office/powerpoint/2010/main" val="22770733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7B569FD-F6CE-4F97-94D0-A30398291B37}" type="datetimeFigureOut">
              <a:rPr lang="en-US" smtClean="0"/>
              <a:t>4/16/2021</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BA24B5B-CEE4-46C0-ADAE-81D960FAC52A}" type="slidenum">
              <a:rPr lang="en-US" smtClean="0"/>
              <a:t>‹#›</a:t>
            </a:fld>
            <a:endParaRPr lang="en-US"/>
          </a:p>
        </p:txBody>
      </p:sp>
    </p:spTree>
    <p:extLst>
      <p:ext uri="{BB962C8B-B14F-4D97-AF65-F5344CB8AC3E}">
        <p14:creationId xmlns:p14="http://schemas.microsoft.com/office/powerpoint/2010/main" val="3229594282"/>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7018" y="1773527"/>
            <a:ext cx="9144000" cy="2387600"/>
          </a:xfrm>
        </p:spPr>
        <p:txBody>
          <a:bodyPr>
            <a:normAutofit fontScale="90000"/>
          </a:bodyPr>
          <a:lstStyle/>
          <a:p>
            <a:r>
              <a:rPr lang="en-US" dirty="0" smtClean="0"/>
              <a:t>Success Factors in relation with</a:t>
            </a:r>
            <a:br>
              <a:rPr lang="en-US" dirty="0" smtClean="0"/>
            </a:br>
            <a:r>
              <a:rPr lang="en-US" dirty="0" smtClean="0"/>
              <a:t> SMEs performance</a:t>
            </a:r>
            <a:endParaRPr lang="en-US" dirty="0"/>
          </a:p>
        </p:txBody>
      </p:sp>
    </p:spTree>
    <p:extLst>
      <p:ext uri="{BB962C8B-B14F-4D97-AF65-F5344CB8AC3E}">
        <p14:creationId xmlns:p14="http://schemas.microsoft.com/office/powerpoint/2010/main" val="3391859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7" y="360987"/>
            <a:ext cx="10772775" cy="1190722"/>
          </a:xfrm>
        </p:spPr>
        <p:txBody>
          <a:bodyPr>
            <a:normAutofit fontScale="90000"/>
          </a:bodyPr>
          <a:lstStyle/>
          <a:p>
            <a:r>
              <a:rPr lang="en-US" b="1" u="sng" dirty="0" smtClean="0"/>
              <a:t/>
            </a:r>
            <a:br>
              <a:rPr lang="en-US" b="1" u="sng" dirty="0" smtClean="0"/>
            </a:br>
            <a:r>
              <a:rPr lang="en-US" b="1" u="sng" dirty="0"/>
              <a:t/>
            </a:r>
            <a:br>
              <a:rPr lang="en-US" b="1" u="sng" dirty="0"/>
            </a:br>
            <a:r>
              <a:rPr lang="en-US" b="1" u="sng" dirty="0" smtClean="0"/>
              <a:t>Applying Logistic Regression Model</a:t>
            </a:r>
            <a:br>
              <a:rPr lang="en-US" b="1" u="sng" dirty="0" smtClean="0"/>
            </a:br>
            <a:r>
              <a:rPr lang="en-US" b="1" u="sng" dirty="0" smtClean="0"/>
              <a:t/>
            </a:r>
            <a:br>
              <a:rPr lang="en-US" b="1" u="sng" dirty="0" smtClean="0"/>
            </a:br>
            <a:endParaRPr lang="en-US" sz="3600" dirty="0">
              <a:solidFill>
                <a:schemeClr val="tx2"/>
              </a:solidFill>
            </a:endParaRPr>
          </a:p>
        </p:txBody>
      </p:sp>
      <p:sp>
        <p:nvSpPr>
          <p:cNvPr id="4" name="Rectangle 3"/>
          <p:cNvSpPr/>
          <p:nvPr/>
        </p:nvSpPr>
        <p:spPr>
          <a:xfrm>
            <a:off x="263237" y="2302592"/>
            <a:ext cx="6096000" cy="646331"/>
          </a:xfrm>
          <a:prstGeom prst="rect">
            <a:avLst/>
          </a:prstGeom>
        </p:spPr>
        <p:txBody>
          <a:bodyPr>
            <a:spAutoFit/>
          </a:bodyPr>
          <a:lstStyle/>
          <a:p>
            <a:endParaRPr lang="en-US" dirty="0" smtClean="0"/>
          </a:p>
          <a:p>
            <a:endParaRPr lang="en-US" dirty="0"/>
          </a:p>
        </p:txBody>
      </p:sp>
      <p:sp>
        <p:nvSpPr>
          <p:cNvPr id="5" name="Title 1"/>
          <p:cNvSpPr txBox="1">
            <a:spLocks/>
          </p:cNvSpPr>
          <p:nvPr/>
        </p:nvSpPr>
        <p:spPr>
          <a:xfrm>
            <a:off x="263236" y="1857277"/>
            <a:ext cx="10772775" cy="3615267"/>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b="1" u="sng" dirty="0" smtClean="0"/>
              <a:t>Assumption </a:t>
            </a:r>
            <a:r>
              <a:rPr lang="en-US" b="1" u="sng" dirty="0"/>
              <a:t>:- </a:t>
            </a:r>
            <a:endParaRPr lang="en-US" sz="3600" dirty="0" smtClean="0">
              <a:solidFill>
                <a:schemeClr val="tx2"/>
              </a:solidFill>
            </a:endParaRPr>
          </a:p>
          <a:p>
            <a:endParaRPr lang="en-US" sz="3600" dirty="0">
              <a:solidFill>
                <a:schemeClr val="tx2"/>
              </a:solidFill>
            </a:endParaRPr>
          </a:p>
          <a:p>
            <a:r>
              <a:rPr lang="en-US" sz="3600" dirty="0" smtClean="0">
                <a:solidFill>
                  <a:schemeClr val="tx2"/>
                </a:solidFill>
              </a:rPr>
              <a:t>Assuming </a:t>
            </a:r>
            <a:r>
              <a:rPr lang="en-US" sz="3600" dirty="0">
                <a:solidFill>
                  <a:schemeClr val="tx2"/>
                </a:solidFill>
              </a:rPr>
              <a:t>that the MAX performance indicator is 1500</a:t>
            </a:r>
            <a:br>
              <a:rPr lang="en-US" sz="3600" dirty="0">
                <a:solidFill>
                  <a:schemeClr val="tx2"/>
                </a:solidFill>
              </a:rPr>
            </a:br>
            <a:r>
              <a:rPr lang="en-US" sz="3600" dirty="0">
                <a:solidFill>
                  <a:schemeClr val="tx2"/>
                </a:solidFill>
              </a:rPr>
              <a:t>T</a:t>
            </a:r>
            <a:r>
              <a:rPr lang="en-US" sz="3600" dirty="0" smtClean="0">
                <a:solidFill>
                  <a:schemeClr val="tx2"/>
                </a:solidFill>
              </a:rPr>
              <a:t>hen, </a:t>
            </a:r>
          </a:p>
          <a:p>
            <a:pPr marL="571500" indent="-571500">
              <a:buFontTx/>
              <a:buChar char="-"/>
            </a:pPr>
            <a:r>
              <a:rPr lang="en-US" sz="3600" dirty="0" smtClean="0">
                <a:solidFill>
                  <a:schemeClr val="tx2"/>
                </a:solidFill>
              </a:rPr>
              <a:t>For the percentages more than 50%, it will be accepted &amp; succeed will give it (code=1)</a:t>
            </a:r>
          </a:p>
          <a:p>
            <a:pPr marL="571500" indent="-571500">
              <a:buFontTx/>
              <a:buChar char="-"/>
            </a:pPr>
            <a:r>
              <a:rPr lang="en-US" sz="3600" dirty="0" smtClean="0">
                <a:solidFill>
                  <a:schemeClr val="tx2"/>
                </a:solidFill>
              </a:rPr>
              <a:t>For the percentages less than 50%, it will be failed &amp; rejected </a:t>
            </a:r>
          </a:p>
          <a:p>
            <a:pPr marL="571500" indent="-571500">
              <a:buFontTx/>
              <a:buChar char="-"/>
            </a:pPr>
            <a:r>
              <a:rPr lang="en-US" sz="3600" dirty="0" smtClean="0">
                <a:solidFill>
                  <a:schemeClr val="tx2"/>
                </a:solidFill>
              </a:rPr>
              <a:t>will give it (code=0)</a:t>
            </a:r>
          </a:p>
          <a:p>
            <a:r>
              <a:rPr lang="en-US" sz="3600" dirty="0" smtClean="0">
                <a:solidFill>
                  <a:schemeClr val="tx2"/>
                </a:solidFill>
              </a:rPr>
              <a:t> </a:t>
            </a:r>
            <a:endParaRPr lang="en-US" sz="3600" dirty="0">
              <a:solidFill>
                <a:schemeClr val="tx2"/>
              </a:solidFill>
            </a:endParaRPr>
          </a:p>
        </p:txBody>
      </p:sp>
    </p:spTree>
    <p:extLst>
      <p:ext uri="{BB962C8B-B14F-4D97-AF65-F5344CB8AC3E}">
        <p14:creationId xmlns:p14="http://schemas.microsoft.com/office/powerpoint/2010/main" val="1931847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310130"/>
            <a:ext cx="4219576" cy="4049105"/>
          </a:xfrm>
        </p:spPr>
        <p:txBody>
          <a:bodyPr>
            <a:normAutofit/>
          </a:bodyPr>
          <a:lstStyle/>
          <a:p>
            <a:r>
              <a:rPr lang="en-US" dirty="0" smtClean="0"/>
              <a:t>Analysis:-</a:t>
            </a:r>
            <a:br>
              <a:rPr lang="en-US" dirty="0" smtClean="0"/>
            </a:br>
            <a:r>
              <a:rPr lang="en-US" sz="2400" dirty="0" smtClean="0">
                <a:solidFill>
                  <a:schemeClr val="tx2"/>
                </a:solidFill>
              </a:rPr>
              <a:t>we will notice that, there are 7 years has passed the desired performance indicator since it exceeds 50%</a:t>
            </a:r>
            <a:br>
              <a:rPr lang="en-US" sz="2400" dirty="0" smtClean="0">
                <a:solidFill>
                  <a:schemeClr val="tx2"/>
                </a:solidFill>
              </a:rPr>
            </a:br>
            <a:r>
              <a:rPr lang="en-US" sz="2400" dirty="0" smtClean="0">
                <a:solidFill>
                  <a:schemeClr val="tx2"/>
                </a:solidFill>
              </a:rPr>
              <a:t/>
            </a:r>
            <a:br>
              <a:rPr lang="en-US" sz="2400" dirty="0" smtClean="0">
                <a:solidFill>
                  <a:schemeClr val="tx2"/>
                </a:solidFill>
              </a:rPr>
            </a:br>
            <a:r>
              <a:rPr lang="en-US" sz="2400" dirty="0">
                <a:solidFill>
                  <a:schemeClr val="tx2"/>
                </a:solidFill>
              </a:rPr>
              <a:t>T</a:t>
            </a:r>
            <a:r>
              <a:rPr lang="en-US" sz="2400" dirty="0" smtClean="0">
                <a:solidFill>
                  <a:schemeClr val="tx2"/>
                </a:solidFill>
              </a:rPr>
              <a:t>here are 4 years are under expectations and didn’t achieve the desired percentage.</a:t>
            </a:r>
            <a:endParaRPr lang="en-US" sz="2400" dirty="0">
              <a:solidFill>
                <a:schemeClr val="tx2"/>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9700783"/>
              </p:ext>
            </p:extLst>
          </p:nvPr>
        </p:nvGraphicFramePr>
        <p:xfrm>
          <a:off x="7162798" y="3498043"/>
          <a:ext cx="4293611" cy="2040193"/>
        </p:xfrm>
        <a:graphic>
          <a:graphicData uri="http://schemas.openxmlformats.org/drawingml/2006/table">
            <a:tbl>
              <a:tblPr>
                <a:tableStyleId>{5C22544A-7EE6-4342-B048-85BDC9FD1C3A}</a:tableStyleId>
              </a:tblPr>
              <a:tblGrid>
                <a:gridCol w="585156">
                  <a:extLst>
                    <a:ext uri="{9D8B030D-6E8A-4147-A177-3AD203B41FA5}">
                      <a16:colId xmlns:a16="http://schemas.microsoft.com/office/drawing/2014/main" val="2978888545"/>
                    </a:ext>
                  </a:extLst>
                </a:gridCol>
                <a:gridCol w="632067">
                  <a:extLst>
                    <a:ext uri="{9D8B030D-6E8A-4147-A177-3AD203B41FA5}">
                      <a16:colId xmlns:a16="http://schemas.microsoft.com/office/drawing/2014/main" val="2666145280"/>
                    </a:ext>
                  </a:extLst>
                </a:gridCol>
                <a:gridCol w="632067">
                  <a:extLst>
                    <a:ext uri="{9D8B030D-6E8A-4147-A177-3AD203B41FA5}">
                      <a16:colId xmlns:a16="http://schemas.microsoft.com/office/drawing/2014/main" val="2910019014"/>
                    </a:ext>
                  </a:extLst>
                </a:gridCol>
                <a:gridCol w="632067">
                  <a:extLst>
                    <a:ext uri="{9D8B030D-6E8A-4147-A177-3AD203B41FA5}">
                      <a16:colId xmlns:a16="http://schemas.microsoft.com/office/drawing/2014/main" val="430596437"/>
                    </a:ext>
                  </a:extLst>
                </a:gridCol>
                <a:gridCol w="906127">
                  <a:extLst>
                    <a:ext uri="{9D8B030D-6E8A-4147-A177-3AD203B41FA5}">
                      <a16:colId xmlns:a16="http://schemas.microsoft.com/office/drawing/2014/main" val="736090783"/>
                    </a:ext>
                  </a:extLst>
                </a:gridCol>
                <a:gridCol w="906127">
                  <a:extLst>
                    <a:ext uri="{9D8B030D-6E8A-4147-A177-3AD203B41FA5}">
                      <a16:colId xmlns:a16="http://schemas.microsoft.com/office/drawing/2014/main" val="929329617"/>
                    </a:ext>
                  </a:extLst>
                </a:gridCol>
              </a:tblGrid>
              <a:tr h="230573">
                <a:tc gridSpan="6">
                  <a:txBody>
                    <a:bodyPr/>
                    <a:lstStyle/>
                    <a:p>
                      <a:pPr marL="38100" marR="38100" algn="ctr">
                        <a:lnSpc>
                          <a:spcPts val="1600"/>
                        </a:lnSpc>
                        <a:spcBef>
                          <a:spcPts val="0"/>
                        </a:spcBef>
                        <a:spcAft>
                          <a:spcPts val="0"/>
                        </a:spcAft>
                      </a:pPr>
                      <a:r>
                        <a:rPr lang="en-US" sz="1100" b="1" u="sng" dirty="0">
                          <a:effectLst/>
                        </a:rPr>
                        <a:t>Classification </a:t>
                      </a:r>
                      <a:r>
                        <a:rPr lang="en-US" sz="1100" b="1" u="sng" dirty="0" err="1">
                          <a:effectLst/>
                        </a:rPr>
                        <a:t>Table</a:t>
                      </a:r>
                      <a:r>
                        <a:rPr lang="en-US" sz="1100" b="1" u="sng" baseline="30000" dirty="0" err="1">
                          <a:effectLst/>
                        </a:rPr>
                        <a:t>a,b</a:t>
                      </a:r>
                      <a:endParaRPr lang="en-US" sz="1100" b="1" u="sng"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45821647"/>
                  </a:ext>
                </a:extLst>
              </a:tr>
              <a:tr h="222374">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rowSpan="3" gridSpan="2">
                  <a:txBody>
                    <a:bodyPr/>
                    <a:lstStyle/>
                    <a:p>
                      <a:pPr marL="38100" marR="38100">
                        <a:lnSpc>
                          <a:spcPts val="1600"/>
                        </a:lnSpc>
                        <a:spcBef>
                          <a:spcPts val="0"/>
                        </a:spcBef>
                        <a:spcAft>
                          <a:spcPts val="0"/>
                        </a:spcAft>
                      </a:pPr>
                      <a:r>
                        <a:rPr lang="en-US" sz="900" dirty="0">
                          <a:effectLst/>
                        </a:rPr>
                        <a:t>Observed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3" hMerge="1">
                  <a:txBody>
                    <a:bodyPr/>
                    <a:lstStyle/>
                    <a:p>
                      <a:endParaRPr lang="en-US"/>
                    </a:p>
                  </a:txBody>
                  <a:tcPr/>
                </a:tc>
                <a:tc gridSpan="3">
                  <a:txBody>
                    <a:bodyPr/>
                    <a:lstStyle/>
                    <a:p>
                      <a:pPr marL="38100" marR="38100" algn="ctr">
                        <a:lnSpc>
                          <a:spcPts val="1600"/>
                        </a:lnSpc>
                        <a:spcBef>
                          <a:spcPts val="0"/>
                        </a:spcBef>
                        <a:spcAft>
                          <a:spcPts val="0"/>
                        </a:spcAft>
                      </a:pPr>
                      <a:r>
                        <a:rPr lang="en-US" sz="900" dirty="0">
                          <a:effectLst/>
                        </a:rPr>
                        <a:t>Predicted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7854488"/>
                  </a:ext>
                </a:extLst>
              </a:tr>
              <a:tr h="222374">
                <a:tc>
                  <a:txBody>
                    <a:bodyPr/>
                    <a:lstStyle/>
                    <a:p>
                      <a:pPr marL="0" marR="0">
                        <a:lnSpc>
                          <a:spcPct val="107000"/>
                        </a:lnSpc>
                        <a:spcBef>
                          <a:spcPts val="0"/>
                        </a:spcBef>
                        <a:spcAft>
                          <a:spcPts val="0"/>
                        </a:spcAft>
                      </a:pPr>
                      <a:r>
                        <a:rPr lang="en-US" sz="9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gridSpan="2" vMerge="1">
                  <a:txBody>
                    <a:bodyPr/>
                    <a:lstStyle/>
                    <a:p>
                      <a:endParaRPr lang="en-US"/>
                    </a:p>
                  </a:txBody>
                  <a:tcPr/>
                </a:tc>
                <a:tc hMerge="1" vMerge="1">
                  <a:txBody>
                    <a:bodyPr/>
                    <a:lstStyle/>
                    <a:p>
                      <a:endParaRPr lang="en-US"/>
                    </a:p>
                  </a:txBody>
                  <a:tcPr/>
                </a:tc>
                <a:tc gridSpan="2">
                  <a:txBody>
                    <a:bodyPr/>
                    <a:lstStyle/>
                    <a:p>
                      <a:pPr marL="38100" marR="38100" algn="ctr">
                        <a:lnSpc>
                          <a:spcPts val="1600"/>
                        </a:lnSpc>
                        <a:spcBef>
                          <a:spcPts val="0"/>
                        </a:spcBef>
                        <a:spcAft>
                          <a:spcPts val="0"/>
                        </a:spcAft>
                      </a:pPr>
                      <a:r>
                        <a:rPr lang="en-US" sz="900" b="1" u="sng" dirty="0">
                          <a:effectLst/>
                        </a:rPr>
                        <a:t>Admit</a:t>
                      </a:r>
                      <a:endParaRPr lang="en-US" sz="1100" b="1" u="sng"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hMerge="1">
                  <a:txBody>
                    <a:bodyPr/>
                    <a:lstStyle/>
                    <a:p>
                      <a:endParaRPr lang="en-US"/>
                    </a:p>
                  </a:txBody>
                  <a:tcPr/>
                </a:tc>
                <a:tc rowSpan="2">
                  <a:txBody>
                    <a:bodyPr/>
                    <a:lstStyle/>
                    <a:p>
                      <a:pPr marL="38100" marR="38100" algn="ctr">
                        <a:lnSpc>
                          <a:spcPts val="1600"/>
                        </a:lnSpc>
                        <a:spcBef>
                          <a:spcPts val="0"/>
                        </a:spcBef>
                        <a:spcAft>
                          <a:spcPts val="0"/>
                        </a:spcAft>
                      </a:pPr>
                      <a:r>
                        <a:rPr lang="en-US" sz="900">
                          <a:effectLst/>
                        </a:rPr>
                        <a:t>Percentage Correct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567795730"/>
                  </a:ext>
                </a:extLst>
              </a:tr>
              <a:tr h="247511">
                <a:tc>
                  <a:txBody>
                    <a:bodyPr/>
                    <a:lstStyle/>
                    <a:p>
                      <a:pPr marL="0" marR="0">
                        <a:lnSpc>
                          <a:spcPct val="107000"/>
                        </a:lnSpc>
                        <a:spcBef>
                          <a:spcPts val="0"/>
                        </a:spcBef>
                        <a:spcAft>
                          <a:spcPts val="0"/>
                        </a:spcAft>
                      </a:pPr>
                      <a:r>
                        <a:rPr lang="en-US" sz="9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gridSpan="2" vMerge="1">
                  <a:txBody>
                    <a:bodyPr/>
                    <a:lstStyle/>
                    <a:p>
                      <a:endParaRPr lang="en-US"/>
                    </a:p>
                  </a:txBody>
                  <a:tcPr/>
                </a:tc>
                <a:tc hMerge="1" vMerge="1">
                  <a:txBody>
                    <a:bodyPr/>
                    <a:lstStyle/>
                    <a:p>
                      <a:endParaRPr lang="en-US"/>
                    </a:p>
                  </a:txBody>
                  <a:tcPr/>
                </a:tc>
                <a:tc>
                  <a:txBody>
                    <a:bodyPr/>
                    <a:lstStyle/>
                    <a:p>
                      <a:pPr marL="38100" marR="38100" algn="ctr">
                        <a:lnSpc>
                          <a:spcPts val="1600"/>
                        </a:lnSpc>
                        <a:spcBef>
                          <a:spcPts val="0"/>
                        </a:spcBef>
                        <a:spcAft>
                          <a:spcPts val="0"/>
                        </a:spcAft>
                      </a:pPr>
                      <a:r>
                        <a:rPr lang="en-US" sz="9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38100" marR="38100" algn="ctr">
                        <a:lnSpc>
                          <a:spcPts val="1600"/>
                        </a:lnSpc>
                        <a:spcBef>
                          <a:spcPts val="0"/>
                        </a:spcBef>
                        <a:spcAft>
                          <a:spcPts val="0"/>
                        </a:spcAft>
                      </a:pPr>
                      <a:r>
                        <a:rPr lang="en-US" sz="9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vMerge="1">
                  <a:txBody>
                    <a:bodyPr/>
                    <a:lstStyle/>
                    <a:p>
                      <a:endParaRPr lang="en-US"/>
                    </a:p>
                  </a:txBody>
                  <a:tcPr/>
                </a:tc>
                <a:extLst>
                  <a:ext uri="{0D108BD9-81ED-4DB2-BD59-A6C34878D82A}">
                    <a16:rowId xmlns:a16="http://schemas.microsoft.com/office/drawing/2014/main" val="1051702826"/>
                  </a:ext>
                </a:extLst>
              </a:tr>
              <a:tr h="222374">
                <a:tc rowSpan="3">
                  <a:txBody>
                    <a:bodyPr/>
                    <a:lstStyle/>
                    <a:p>
                      <a:pPr marL="38100" marR="38100">
                        <a:lnSpc>
                          <a:spcPts val="1600"/>
                        </a:lnSpc>
                        <a:spcBef>
                          <a:spcPts val="0"/>
                        </a:spcBef>
                        <a:spcAft>
                          <a:spcPts val="0"/>
                        </a:spcAft>
                      </a:pPr>
                      <a:r>
                        <a:rPr lang="en-US" sz="900" dirty="0">
                          <a:effectLst/>
                        </a:rPr>
                        <a:t>Step 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rowSpan="2">
                  <a:txBody>
                    <a:bodyPr/>
                    <a:lstStyle/>
                    <a:p>
                      <a:pPr marL="38100" marR="38100">
                        <a:lnSpc>
                          <a:spcPts val="1600"/>
                        </a:lnSpc>
                        <a:spcBef>
                          <a:spcPts val="0"/>
                        </a:spcBef>
                        <a:spcAft>
                          <a:spcPts val="0"/>
                        </a:spcAft>
                      </a:pPr>
                      <a:r>
                        <a:rPr lang="en-US" sz="900" dirty="0">
                          <a:effectLst/>
                        </a:rPr>
                        <a:t>Admit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nSpc>
                          <a:spcPts val="1600"/>
                        </a:lnSpc>
                        <a:spcBef>
                          <a:spcPts val="0"/>
                        </a:spcBef>
                        <a:spcAft>
                          <a:spcPts val="0"/>
                        </a:spcAft>
                      </a:pPr>
                      <a:r>
                        <a:rPr lang="en-US" sz="9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dirty="0">
                          <a:effectLst/>
                        </a:rPr>
                        <a:t>.0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481727463"/>
                  </a:ext>
                </a:extLst>
              </a:tr>
              <a:tr h="222374">
                <a:tc vMerge="1">
                  <a:txBody>
                    <a:bodyPr/>
                    <a:lstStyle/>
                    <a:p>
                      <a:endParaRPr lang="en-US"/>
                    </a:p>
                  </a:txBody>
                  <a:tcPr/>
                </a:tc>
                <a:tc vMerge="1">
                  <a:txBody>
                    <a:bodyPr/>
                    <a:lstStyle/>
                    <a:p>
                      <a:endParaRPr lang="en-US"/>
                    </a:p>
                  </a:txBody>
                  <a:tcPr/>
                </a:tc>
                <a:tc>
                  <a:txBody>
                    <a:bodyPr/>
                    <a:lstStyle/>
                    <a:p>
                      <a:pPr marL="38100" marR="38100">
                        <a:lnSpc>
                          <a:spcPts val="1600"/>
                        </a:lnSpc>
                        <a:spcBef>
                          <a:spcPts val="0"/>
                        </a:spcBef>
                        <a:spcAft>
                          <a:spcPts val="0"/>
                        </a:spcAft>
                      </a:pPr>
                      <a:r>
                        <a:rPr lang="en-US" sz="9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100.0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149318152"/>
                  </a:ext>
                </a:extLst>
              </a:tr>
              <a:tr h="227865">
                <a:tc vMerge="1">
                  <a:txBody>
                    <a:bodyPr/>
                    <a:lstStyle/>
                    <a:p>
                      <a:endParaRPr lang="en-US"/>
                    </a:p>
                  </a:txBody>
                  <a:tcPr/>
                </a:tc>
                <a:tc gridSpan="2">
                  <a:txBody>
                    <a:bodyPr/>
                    <a:lstStyle/>
                    <a:p>
                      <a:pPr marL="38100" marR="38100">
                        <a:lnSpc>
                          <a:spcPts val="1600"/>
                        </a:lnSpc>
                        <a:spcBef>
                          <a:spcPts val="0"/>
                        </a:spcBef>
                        <a:spcAft>
                          <a:spcPts val="0"/>
                        </a:spcAft>
                      </a:pPr>
                      <a:r>
                        <a:rPr lang="en-US" sz="900">
                          <a:effectLst/>
                        </a:rPr>
                        <a:t>Overall Percentage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hMerge="1">
                  <a:txBody>
                    <a:bodyPr/>
                    <a:lstStyle/>
                    <a:p>
                      <a:endParaRPr lang="en-US"/>
                    </a:p>
                  </a:txBody>
                  <a:tcPr/>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38100" marR="38100" algn="r">
                        <a:lnSpc>
                          <a:spcPts val="1600"/>
                        </a:lnSpc>
                        <a:spcBef>
                          <a:spcPts val="0"/>
                        </a:spcBef>
                        <a:spcAft>
                          <a:spcPts val="0"/>
                        </a:spcAft>
                      </a:pPr>
                      <a:r>
                        <a:rPr lang="en-US" sz="900">
                          <a:effectLst/>
                        </a:rPr>
                        <a:t>63.6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2788987563"/>
                  </a:ext>
                </a:extLst>
              </a:tr>
              <a:tr h="222374">
                <a:tc gridSpan="6">
                  <a:txBody>
                    <a:bodyPr/>
                    <a:lstStyle/>
                    <a:p>
                      <a:pPr marL="38100" marR="38100">
                        <a:lnSpc>
                          <a:spcPts val="1600"/>
                        </a:lnSpc>
                        <a:spcBef>
                          <a:spcPts val="0"/>
                        </a:spcBef>
                        <a:spcAft>
                          <a:spcPts val="0"/>
                        </a:spcAft>
                      </a:pPr>
                      <a:r>
                        <a:rPr lang="en-US" sz="900">
                          <a:effectLst/>
                        </a:rPr>
                        <a:t>a. Constant is included in the model.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62287579"/>
                  </a:ext>
                </a:extLst>
              </a:tr>
              <a:tr h="222374">
                <a:tc gridSpan="6">
                  <a:txBody>
                    <a:bodyPr/>
                    <a:lstStyle/>
                    <a:p>
                      <a:pPr marL="38100" marR="38100">
                        <a:lnSpc>
                          <a:spcPts val="1600"/>
                        </a:lnSpc>
                        <a:spcBef>
                          <a:spcPts val="0"/>
                        </a:spcBef>
                        <a:spcAft>
                          <a:spcPts val="0"/>
                        </a:spcAft>
                      </a:pPr>
                      <a:r>
                        <a:rPr lang="en-US" sz="900" dirty="0">
                          <a:effectLst/>
                        </a:rPr>
                        <a:t>b. The cut value is .500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59223552"/>
                  </a:ext>
                </a:extLst>
              </a:tr>
            </a:tbl>
          </a:graphicData>
        </a:graphic>
      </p:graphicFrame>
      <p:sp>
        <p:nvSpPr>
          <p:cNvPr id="5" name="Title 1"/>
          <p:cNvSpPr txBox="1">
            <a:spLocks/>
          </p:cNvSpPr>
          <p:nvPr/>
        </p:nvSpPr>
        <p:spPr>
          <a:xfrm>
            <a:off x="809624" y="651933"/>
            <a:ext cx="10772775"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b="1" u="sng" dirty="0" smtClean="0"/>
              <a:t>The result will be as following :-</a:t>
            </a:r>
            <a:endParaRPr lang="en-US" b="1" u="sng" dirty="0"/>
          </a:p>
        </p:txBody>
      </p:sp>
    </p:spTree>
    <p:extLst>
      <p:ext uri="{BB962C8B-B14F-4D97-AF65-F5344CB8AC3E}">
        <p14:creationId xmlns:p14="http://schemas.microsoft.com/office/powerpoint/2010/main" val="294079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Equations</a:t>
            </a:r>
            <a:endParaRPr lang="en-US" dirty="0"/>
          </a:p>
        </p:txBody>
      </p:sp>
      <p:sp>
        <p:nvSpPr>
          <p:cNvPr id="3" name="Content Placeholder 2"/>
          <p:cNvSpPr>
            <a:spLocks noGrp="1"/>
          </p:cNvSpPr>
          <p:nvPr>
            <p:ph idx="1"/>
          </p:nvPr>
        </p:nvSpPr>
        <p:spPr>
          <a:xfrm>
            <a:off x="676656" y="2011680"/>
            <a:ext cx="11158157" cy="3766185"/>
          </a:xfrm>
        </p:spPr>
        <p:txBody>
          <a:bodyPr/>
          <a:lstStyle/>
          <a:p>
            <a:r>
              <a:rPr lang="en-US" b="1" u="sng" dirty="0" smtClean="0"/>
              <a:t>We can extract the equation to be as following :-</a:t>
            </a:r>
          </a:p>
          <a:p>
            <a:r>
              <a:rPr lang="en-US" dirty="0" smtClean="0"/>
              <a:t>Log(p/1-p)=</a:t>
            </a:r>
            <a:r>
              <a:rPr lang="en-US" dirty="0"/>
              <a:t>.</a:t>
            </a:r>
            <a:r>
              <a:rPr lang="en-US" dirty="0" smtClean="0"/>
              <a:t>560+7.438 (Rule of law)+</a:t>
            </a:r>
          </a:p>
          <a:p>
            <a:r>
              <a:rPr lang="en-US" dirty="0" smtClean="0"/>
              <a:t>5.349(control of corruption)+4.158 (political stability)+</a:t>
            </a:r>
          </a:p>
          <a:p>
            <a:r>
              <a:rPr lang="en-US" dirty="0" smtClean="0"/>
              <a:t>5.651(Government Effectiveness)+3.350 (Regularity Quality)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03648394"/>
              </p:ext>
            </p:extLst>
          </p:nvPr>
        </p:nvGraphicFramePr>
        <p:xfrm>
          <a:off x="7700966" y="2680129"/>
          <a:ext cx="4133847" cy="558928"/>
        </p:xfrm>
        <a:graphic>
          <a:graphicData uri="http://schemas.openxmlformats.org/drawingml/2006/table">
            <a:tbl>
              <a:tblPr>
                <a:tableStyleId>{5C22544A-7EE6-4342-B048-85BDC9FD1C3A}</a:tableStyleId>
              </a:tblPr>
              <a:tblGrid>
                <a:gridCol w="425490">
                  <a:extLst>
                    <a:ext uri="{9D8B030D-6E8A-4147-A177-3AD203B41FA5}">
                      <a16:colId xmlns:a16="http://schemas.microsoft.com/office/drawing/2014/main" val="2691566512"/>
                    </a:ext>
                  </a:extLst>
                </a:gridCol>
                <a:gridCol w="543453">
                  <a:extLst>
                    <a:ext uri="{9D8B030D-6E8A-4147-A177-3AD203B41FA5}">
                      <a16:colId xmlns:a16="http://schemas.microsoft.com/office/drawing/2014/main" val="4286059682"/>
                    </a:ext>
                  </a:extLst>
                </a:gridCol>
                <a:gridCol w="527484">
                  <a:extLst>
                    <a:ext uri="{9D8B030D-6E8A-4147-A177-3AD203B41FA5}">
                      <a16:colId xmlns:a16="http://schemas.microsoft.com/office/drawing/2014/main" val="4107499289"/>
                    </a:ext>
                  </a:extLst>
                </a:gridCol>
                <a:gridCol w="527484">
                  <a:extLst>
                    <a:ext uri="{9D8B030D-6E8A-4147-A177-3AD203B41FA5}">
                      <a16:colId xmlns:a16="http://schemas.microsoft.com/office/drawing/2014/main" val="830719009"/>
                    </a:ext>
                  </a:extLst>
                </a:gridCol>
                <a:gridCol w="527484">
                  <a:extLst>
                    <a:ext uri="{9D8B030D-6E8A-4147-A177-3AD203B41FA5}">
                      <a16:colId xmlns:a16="http://schemas.microsoft.com/office/drawing/2014/main" val="600356359"/>
                    </a:ext>
                  </a:extLst>
                </a:gridCol>
                <a:gridCol w="527484">
                  <a:extLst>
                    <a:ext uri="{9D8B030D-6E8A-4147-A177-3AD203B41FA5}">
                      <a16:colId xmlns:a16="http://schemas.microsoft.com/office/drawing/2014/main" val="3885226593"/>
                    </a:ext>
                  </a:extLst>
                </a:gridCol>
                <a:gridCol w="527484">
                  <a:extLst>
                    <a:ext uri="{9D8B030D-6E8A-4147-A177-3AD203B41FA5}">
                      <a16:colId xmlns:a16="http://schemas.microsoft.com/office/drawing/2014/main" val="2918317545"/>
                    </a:ext>
                  </a:extLst>
                </a:gridCol>
                <a:gridCol w="527484">
                  <a:extLst>
                    <a:ext uri="{9D8B030D-6E8A-4147-A177-3AD203B41FA5}">
                      <a16:colId xmlns:a16="http://schemas.microsoft.com/office/drawing/2014/main" val="3054388162"/>
                    </a:ext>
                  </a:extLst>
                </a:gridCol>
              </a:tblGrid>
              <a:tr h="0">
                <a:tc gridSpan="8">
                  <a:txBody>
                    <a:bodyPr/>
                    <a:lstStyle/>
                    <a:p>
                      <a:pPr marL="38100" marR="38100" algn="ctr">
                        <a:lnSpc>
                          <a:spcPts val="1600"/>
                        </a:lnSpc>
                        <a:spcBef>
                          <a:spcPts val="0"/>
                        </a:spcBef>
                        <a:spcAft>
                          <a:spcPts val="0"/>
                        </a:spcAft>
                      </a:pPr>
                      <a:r>
                        <a:rPr lang="en-US" sz="1100" dirty="0">
                          <a:effectLst/>
                        </a:rPr>
                        <a:t>Variables in the Equation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09722619"/>
                  </a:ext>
                </a:extLst>
              </a:tr>
              <a:tr h="0">
                <a:tc gridSpan="2">
                  <a:txBody>
                    <a:bodyPr/>
                    <a:lstStyle/>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hMerge="1">
                  <a:txBody>
                    <a:bodyPr/>
                    <a:lstStyle/>
                    <a:p>
                      <a:endParaRPr lang="en-US"/>
                    </a:p>
                  </a:txBody>
                  <a:tcPr/>
                </a:tc>
                <a:tc>
                  <a:txBody>
                    <a:bodyPr/>
                    <a:lstStyle/>
                    <a:p>
                      <a:pPr marL="38100" marR="38100" algn="ctr">
                        <a:lnSpc>
                          <a:spcPts val="1600"/>
                        </a:lnSpc>
                        <a:spcBef>
                          <a:spcPts val="0"/>
                        </a:spcBef>
                        <a:spcAft>
                          <a:spcPts val="0"/>
                        </a:spcAft>
                      </a:pPr>
                      <a:r>
                        <a:rPr lang="en-US" sz="900" dirty="0">
                          <a:effectLst/>
                        </a:rPr>
                        <a:t>B</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38100" marR="38100" algn="ctr">
                        <a:lnSpc>
                          <a:spcPts val="1600"/>
                        </a:lnSpc>
                        <a:spcBef>
                          <a:spcPts val="0"/>
                        </a:spcBef>
                        <a:spcAft>
                          <a:spcPts val="0"/>
                        </a:spcAft>
                      </a:pPr>
                      <a:r>
                        <a:rPr lang="en-US" sz="900">
                          <a:effectLst/>
                        </a:rPr>
                        <a:t>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38100" marR="38100" algn="ctr">
                        <a:lnSpc>
                          <a:spcPts val="1600"/>
                        </a:lnSpc>
                        <a:spcBef>
                          <a:spcPts val="0"/>
                        </a:spcBef>
                        <a:spcAft>
                          <a:spcPts val="0"/>
                        </a:spcAft>
                      </a:pPr>
                      <a:r>
                        <a:rPr lang="en-US" sz="900">
                          <a:effectLst/>
                        </a:rPr>
                        <a:t>Wald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38100" marR="38100" algn="ctr">
                        <a:lnSpc>
                          <a:spcPts val="1600"/>
                        </a:lnSpc>
                        <a:spcBef>
                          <a:spcPts val="0"/>
                        </a:spcBef>
                        <a:spcAft>
                          <a:spcPts val="0"/>
                        </a:spcAft>
                      </a:pPr>
                      <a:r>
                        <a:rPr lang="en-US" sz="900">
                          <a:effectLst/>
                        </a:rPr>
                        <a:t>df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38100" marR="38100" algn="ctr">
                        <a:lnSpc>
                          <a:spcPts val="1600"/>
                        </a:lnSpc>
                        <a:spcBef>
                          <a:spcPts val="0"/>
                        </a:spcBef>
                        <a:spcAft>
                          <a:spcPts val="0"/>
                        </a:spcAft>
                      </a:pPr>
                      <a:r>
                        <a:rPr lang="en-US" sz="900">
                          <a:effectLst/>
                        </a:rPr>
                        <a:t>Sig.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38100" marR="38100" algn="ctr">
                        <a:lnSpc>
                          <a:spcPts val="1600"/>
                        </a:lnSpc>
                        <a:spcBef>
                          <a:spcPts val="0"/>
                        </a:spcBef>
                        <a:spcAft>
                          <a:spcPts val="0"/>
                        </a:spcAft>
                      </a:pPr>
                      <a:r>
                        <a:rPr lang="en-US" sz="900">
                          <a:effectLst/>
                        </a:rPr>
                        <a:t>Exp(B)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732424142"/>
                  </a:ext>
                </a:extLst>
              </a:tr>
              <a:tr h="0">
                <a:tc>
                  <a:txBody>
                    <a:bodyPr/>
                    <a:lstStyle/>
                    <a:p>
                      <a:pPr marL="38100" marR="38100">
                        <a:lnSpc>
                          <a:spcPts val="1600"/>
                        </a:lnSpc>
                        <a:spcBef>
                          <a:spcPts val="0"/>
                        </a:spcBef>
                        <a:spcAft>
                          <a:spcPts val="0"/>
                        </a:spcAft>
                      </a:pPr>
                      <a:r>
                        <a:rPr lang="en-US" sz="900">
                          <a:effectLst/>
                        </a:rPr>
                        <a:t>Step 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nSpc>
                          <a:spcPts val="1600"/>
                        </a:lnSpc>
                        <a:spcBef>
                          <a:spcPts val="0"/>
                        </a:spcBef>
                        <a:spcAft>
                          <a:spcPts val="0"/>
                        </a:spcAft>
                      </a:pPr>
                      <a:r>
                        <a:rPr lang="en-US" sz="900">
                          <a:effectLst/>
                        </a:rPr>
                        <a:t>Constant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.560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.627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.797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.372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dirty="0">
                          <a:effectLst/>
                        </a:rPr>
                        <a:t>1.750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249456070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35482173"/>
              </p:ext>
            </p:extLst>
          </p:nvPr>
        </p:nvGraphicFramePr>
        <p:xfrm>
          <a:off x="7429501" y="3974723"/>
          <a:ext cx="4676776" cy="1654306"/>
        </p:xfrm>
        <a:graphic>
          <a:graphicData uri="http://schemas.openxmlformats.org/drawingml/2006/table">
            <a:tbl>
              <a:tblPr>
                <a:tableStyleId>{5C22544A-7EE6-4342-B048-85BDC9FD1C3A}</a:tableStyleId>
              </a:tblPr>
              <a:tblGrid>
                <a:gridCol w="1245914">
                  <a:extLst>
                    <a:ext uri="{9D8B030D-6E8A-4147-A177-3AD203B41FA5}">
                      <a16:colId xmlns:a16="http://schemas.microsoft.com/office/drawing/2014/main" val="278668670"/>
                    </a:ext>
                  </a:extLst>
                </a:gridCol>
                <a:gridCol w="570672">
                  <a:extLst>
                    <a:ext uri="{9D8B030D-6E8A-4147-A177-3AD203B41FA5}">
                      <a16:colId xmlns:a16="http://schemas.microsoft.com/office/drawing/2014/main" val="3079729669"/>
                    </a:ext>
                  </a:extLst>
                </a:gridCol>
                <a:gridCol w="1245914">
                  <a:extLst>
                    <a:ext uri="{9D8B030D-6E8A-4147-A177-3AD203B41FA5}">
                      <a16:colId xmlns:a16="http://schemas.microsoft.com/office/drawing/2014/main" val="2991906584"/>
                    </a:ext>
                  </a:extLst>
                </a:gridCol>
                <a:gridCol w="538092">
                  <a:extLst>
                    <a:ext uri="{9D8B030D-6E8A-4147-A177-3AD203B41FA5}">
                      <a16:colId xmlns:a16="http://schemas.microsoft.com/office/drawing/2014/main" val="3800903465"/>
                    </a:ext>
                  </a:extLst>
                </a:gridCol>
                <a:gridCol w="538092">
                  <a:extLst>
                    <a:ext uri="{9D8B030D-6E8A-4147-A177-3AD203B41FA5}">
                      <a16:colId xmlns:a16="http://schemas.microsoft.com/office/drawing/2014/main" val="1103499819"/>
                    </a:ext>
                  </a:extLst>
                </a:gridCol>
                <a:gridCol w="538092">
                  <a:extLst>
                    <a:ext uri="{9D8B030D-6E8A-4147-A177-3AD203B41FA5}">
                      <a16:colId xmlns:a16="http://schemas.microsoft.com/office/drawing/2014/main" val="1287569720"/>
                    </a:ext>
                  </a:extLst>
                </a:gridCol>
              </a:tblGrid>
              <a:tr h="0">
                <a:tc gridSpan="6">
                  <a:txBody>
                    <a:bodyPr/>
                    <a:lstStyle/>
                    <a:p>
                      <a:pPr marL="38100" marR="38100" algn="ctr">
                        <a:lnSpc>
                          <a:spcPts val="1600"/>
                        </a:lnSpc>
                        <a:spcBef>
                          <a:spcPts val="0"/>
                        </a:spcBef>
                        <a:spcAft>
                          <a:spcPts val="0"/>
                        </a:spcAft>
                      </a:pPr>
                      <a:r>
                        <a:rPr lang="en-US" sz="1100">
                          <a:effectLst/>
                        </a:rPr>
                        <a:t>Variables not in the Equation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47206517"/>
                  </a:ext>
                </a:extLst>
              </a:tr>
              <a:tr h="0">
                <a:tc gridSpan="3">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hMerge="1">
                  <a:txBody>
                    <a:bodyPr/>
                    <a:lstStyle/>
                    <a:p>
                      <a:endParaRPr lang="en-US"/>
                    </a:p>
                  </a:txBody>
                  <a:tcPr/>
                </a:tc>
                <a:tc hMerge="1">
                  <a:txBody>
                    <a:bodyPr/>
                    <a:lstStyle/>
                    <a:p>
                      <a:endParaRPr lang="en-US"/>
                    </a:p>
                  </a:txBody>
                  <a:tcPr/>
                </a:tc>
                <a:tc>
                  <a:txBody>
                    <a:bodyPr/>
                    <a:lstStyle/>
                    <a:p>
                      <a:pPr marL="38100" marR="38100" algn="ctr">
                        <a:lnSpc>
                          <a:spcPts val="1600"/>
                        </a:lnSpc>
                        <a:spcBef>
                          <a:spcPts val="0"/>
                        </a:spcBef>
                        <a:spcAft>
                          <a:spcPts val="0"/>
                        </a:spcAft>
                      </a:pPr>
                      <a:r>
                        <a:rPr lang="en-US" sz="900">
                          <a:effectLst/>
                        </a:rPr>
                        <a:t>Score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38100" marR="38100" algn="ctr">
                        <a:lnSpc>
                          <a:spcPts val="1600"/>
                        </a:lnSpc>
                        <a:spcBef>
                          <a:spcPts val="0"/>
                        </a:spcBef>
                        <a:spcAft>
                          <a:spcPts val="0"/>
                        </a:spcAft>
                      </a:pPr>
                      <a:r>
                        <a:rPr lang="en-US" sz="900">
                          <a:effectLst/>
                        </a:rPr>
                        <a:t>df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38100" marR="38100" algn="ctr">
                        <a:lnSpc>
                          <a:spcPts val="1600"/>
                        </a:lnSpc>
                        <a:spcBef>
                          <a:spcPts val="0"/>
                        </a:spcBef>
                        <a:spcAft>
                          <a:spcPts val="0"/>
                        </a:spcAft>
                      </a:pPr>
                      <a:r>
                        <a:rPr lang="en-US" sz="900">
                          <a:effectLst/>
                        </a:rPr>
                        <a:t>Sig.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489167743"/>
                  </a:ext>
                </a:extLst>
              </a:tr>
              <a:tr h="0">
                <a:tc rowSpan="7">
                  <a:txBody>
                    <a:bodyPr/>
                    <a:lstStyle/>
                    <a:p>
                      <a:pPr marL="38100" marR="38100">
                        <a:lnSpc>
                          <a:spcPts val="1600"/>
                        </a:lnSpc>
                        <a:spcBef>
                          <a:spcPts val="0"/>
                        </a:spcBef>
                        <a:spcAft>
                          <a:spcPts val="0"/>
                        </a:spcAft>
                      </a:pPr>
                      <a:r>
                        <a:rPr lang="en-US" sz="900">
                          <a:effectLst/>
                        </a:rPr>
                        <a:t>Step 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rowSpan="6">
                  <a:txBody>
                    <a:bodyPr/>
                    <a:lstStyle/>
                    <a:p>
                      <a:pPr marL="38100" marR="38100">
                        <a:lnSpc>
                          <a:spcPts val="1600"/>
                        </a:lnSpc>
                        <a:spcBef>
                          <a:spcPts val="0"/>
                        </a:spcBef>
                        <a:spcAft>
                          <a:spcPts val="0"/>
                        </a:spcAft>
                      </a:pPr>
                      <a:r>
                        <a:rPr lang="en-US" sz="900">
                          <a:effectLst/>
                        </a:rPr>
                        <a:t>Variables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nSpc>
                          <a:spcPts val="1600"/>
                        </a:lnSpc>
                        <a:spcBef>
                          <a:spcPts val="0"/>
                        </a:spcBef>
                        <a:spcAft>
                          <a:spcPts val="0"/>
                        </a:spcAft>
                      </a:pPr>
                      <a:r>
                        <a:rPr lang="en-US" sz="900">
                          <a:effectLst/>
                        </a:rPr>
                        <a:t>Rule of Law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7.438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.006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652678780"/>
                  </a:ext>
                </a:extLst>
              </a:tr>
              <a:tr h="0">
                <a:tc vMerge="1">
                  <a:txBody>
                    <a:bodyPr/>
                    <a:lstStyle/>
                    <a:p>
                      <a:endParaRPr lang="en-US"/>
                    </a:p>
                  </a:txBody>
                  <a:tcPr/>
                </a:tc>
                <a:tc vMerge="1">
                  <a:txBody>
                    <a:bodyPr/>
                    <a:lstStyle/>
                    <a:p>
                      <a:endParaRPr lang="en-US"/>
                    </a:p>
                  </a:txBody>
                  <a:tcPr/>
                </a:tc>
                <a:tc>
                  <a:txBody>
                    <a:bodyPr/>
                    <a:lstStyle/>
                    <a:p>
                      <a:pPr marL="38100" marR="38100">
                        <a:lnSpc>
                          <a:spcPts val="1600"/>
                        </a:lnSpc>
                        <a:spcBef>
                          <a:spcPts val="0"/>
                        </a:spcBef>
                        <a:spcAft>
                          <a:spcPts val="0"/>
                        </a:spcAft>
                      </a:pPr>
                      <a:r>
                        <a:rPr lang="en-US" sz="900">
                          <a:effectLst/>
                        </a:rPr>
                        <a:t>Control of Corruption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5.349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326620875"/>
                  </a:ext>
                </a:extLst>
              </a:tr>
              <a:tr h="0">
                <a:tc vMerge="1">
                  <a:txBody>
                    <a:bodyPr/>
                    <a:lstStyle/>
                    <a:p>
                      <a:endParaRPr lang="en-US"/>
                    </a:p>
                  </a:txBody>
                  <a:tcPr/>
                </a:tc>
                <a:tc vMerge="1">
                  <a:txBody>
                    <a:bodyPr/>
                    <a:lstStyle/>
                    <a:p>
                      <a:endParaRPr lang="en-US"/>
                    </a:p>
                  </a:txBody>
                  <a:tcPr/>
                </a:tc>
                <a:tc>
                  <a:txBody>
                    <a:bodyPr/>
                    <a:lstStyle/>
                    <a:p>
                      <a:pPr marL="38100" marR="38100">
                        <a:lnSpc>
                          <a:spcPts val="1600"/>
                        </a:lnSpc>
                        <a:spcBef>
                          <a:spcPts val="0"/>
                        </a:spcBef>
                        <a:spcAft>
                          <a:spcPts val="0"/>
                        </a:spcAft>
                      </a:pPr>
                      <a:r>
                        <a:rPr lang="en-US" sz="900">
                          <a:effectLst/>
                        </a:rPr>
                        <a:t>Political Stability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4.158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.041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187867748"/>
                  </a:ext>
                </a:extLst>
              </a:tr>
              <a:tr h="0">
                <a:tc vMerge="1">
                  <a:txBody>
                    <a:bodyPr/>
                    <a:lstStyle/>
                    <a:p>
                      <a:endParaRPr lang="en-US"/>
                    </a:p>
                  </a:txBody>
                  <a:tcPr/>
                </a:tc>
                <a:tc vMerge="1">
                  <a:txBody>
                    <a:bodyPr/>
                    <a:lstStyle/>
                    <a:p>
                      <a:endParaRPr lang="en-US"/>
                    </a:p>
                  </a:txBody>
                  <a:tcPr/>
                </a:tc>
                <a:tc>
                  <a:txBody>
                    <a:bodyPr/>
                    <a:lstStyle/>
                    <a:p>
                      <a:pPr marL="38100" marR="38100">
                        <a:lnSpc>
                          <a:spcPts val="1600"/>
                        </a:lnSpc>
                        <a:spcBef>
                          <a:spcPts val="0"/>
                        </a:spcBef>
                        <a:spcAft>
                          <a:spcPts val="0"/>
                        </a:spcAft>
                      </a:pPr>
                      <a:r>
                        <a:rPr lang="en-US" sz="900">
                          <a:effectLst/>
                        </a:rPr>
                        <a:t>Government Effectivness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5.651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.017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3659766972"/>
                  </a:ext>
                </a:extLst>
              </a:tr>
              <a:tr h="0">
                <a:tc vMerge="1">
                  <a:txBody>
                    <a:bodyPr/>
                    <a:lstStyle/>
                    <a:p>
                      <a:endParaRPr lang="en-US"/>
                    </a:p>
                  </a:txBody>
                  <a:tcPr/>
                </a:tc>
                <a:tc vMerge="1">
                  <a:txBody>
                    <a:bodyPr/>
                    <a:lstStyle/>
                    <a:p>
                      <a:endParaRPr lang="en-US"/>
                    </a:p>
                  </a:txBody>
                  <a:tcPr/>
                </a:tc>
                <a:tc>
                  <a:txBody>
                    <a:bodyPr/>
                    <a:lstStyle/>
                    <a:p>
                      <a:pPr marL="38100" marR="38100">
                        <a:lnSpc>
                          <a:spcPts val="1600"/>
                        </a:lnSpc>
                        <a:spcBef>
                          <a:spcPts val="0"/>
                        </a:spcBef>
                        <a:spcAft>
                          <a:spcPts val="0"/>
                        </a:spcAft>
                      </a:pPr>
                      <a:r>
                        <a:rPr lang="en-US" sz="900">
                          <a:effectLst/>
                        </a:rPr>
                        <a:t>Regulatory Quality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3.350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.067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966565193"/>
                  </a:ext>
                </a:extLst>
              </a:tr>
              <a:tr h="0">
                <a:tc vMerge="1">
                  <a:txBody>
                    <a:bodyPr/>
                    <a:lstStyle/>
                    <a:p>
                      <a:endParaRPr lang="en-US"/>
                    </a:p>
                  </a:txBody>
                  <a:tcPr/>
                </a:tc>
                <a:tc vMerge="1">
                  <a:txBody>
                    <a:bodyPr/>
                    <a:lstStyle/>
                    <a:p>
                      <a:endParaRPr lang="en-US"/>
                    </a:p>
                  </a:txBody>
                  <a:tcPr/>
                </a:tc>
                <a:tc>
                  <a:txBody>
                    <a:bodyPr/>
                    <a:lstStyle/>
                    <a:p>
                      <a:pPr marL="38100" marR="38100">
                        <a:lnSpc>
                          <a:spcPts val="1600"/>
                        </a:lnSpc>
                        <a:spcBef>
                          <a:spcPts val="0"/>
                        </a:spcBef>
                        <a:spcAft>
                          <a:spcPts val="0"/>
                        </a:spcAft>
                      </a:pPr>
                      <a:r>
                        <a:rPr lang="en-US" sz="900">
                          <a:effectLst/>
                        </a:rPr>
                        <a:t>Year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7.700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.006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2876034161"/>
                  </a:ext>
                </a:extLst>
              </a:tr>
              <a:tr h="0">
                <a:tc vMerge="1">
                  <a:txBody>
                    <a:bodyPr/>
                    <a:lstStyle/>
                    <a:p>
                      <a:endParaRPr lang="en-US"/>
                    </a:p>
                  </a:txBody>
                  <a:tcPr/>
                </a:tc>
                <a:tc gridSpan="2">
                  <a:txBody>
                    <a:bodyPr/>
                    <a:lstStyle/>
                    <a:p>
                      <a:pPr marL="38100" marR="38100">
                        <a:lnSpc>
                          <a:spcPts val="1600"/>
                        </a:lnSpc>
                        <a:spcBef>
                          <a:spcPts val="0"/>
                        </a:spcBef>
                        <a:spcAft>
                          <a:spcPts val="0"/>
                        </a:spcAft>
                      </a:pPr>
                      <a:r>
                        <a:rPr lang="en-US" sz="900">
                          <a:effectLst/>
                        </a:rPr>
                        <a:t>Overall Statistics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hMerge="1">
                  <a:txBody>
                    <a:bodyPr/>
                    <a:lstStyle/>
                    <a:p>
                      <a:endParaRPr lang="en-US"/>
                    </a:p>
                  </a:txBody>
                  <a:tcPr/>
                </a:tc>
                <a:tc>
                  <a:txBody>
                    <a:bodyPr/>
                    <a:lstStyle/>
                    <a:p>
                      <a:pPr marL="38100" marR="38100" algn="r">
                        <a:lnSpc>
                          <a:spcPts val="1600"/>
                        </a:lnSpc>
                        <a:spcBef>
                          <a:spcPts val="0"/>
                        </a:spcBef>
                        <a:spcAft>
                          <a:spcPts val="0"/>
                        </a:spcAft>
                      </a:pPr>
                      <a:r>
                        <a:rPr lang="en-US" sz="900">
                          <a:effectLst/>
                        </a:rPr>
                        <a:t>10.047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dirty="0">
                          <a:effectLst/>
                        </a:rPr>
                        <a:t>.123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737313568"/>
                  </a:ext>
                </a:extLst>
              </a:tr>
            </a:tbl>
          </a:graphicData>
        </a:graphic>
      </p:graphicFrame>
      <p:sp>
        <p:nvSpPr>
          <p:cNvPr id="6" name="Rectangle 1"/>
          <p:cNvSpPr>
            <a:spLocks noChangeArrowheads="1"/>
          </p:cNvSpPr>
          <p:nvPr/>
        </p:nvSpPr>
        <p:spPr bwMode="auto">
          <a:xfrm>
            <a:off x="7158038" y="43211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6512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385264"/>
            <a:ext cx="10772775" cy="1586411"/>
          </a:xfrm>
        </p:spPr>
        <p:txBody>
          <a:bodyPr/>
          <a:lstStyle/>
          <a:p>
            <a:r>
              <a:rPr lang="en-US" b="1" u="sng" dirty="0" smtClean="0"/>
              <a:t>Correlations:-</a:t>
            </a:r>
            <a:endParaRPr lang="en-US" b="1" u="sng" dirty="0"/>
          </a:p>
        </p:txBody>
      </p:sp>
      <p:graphicFrame>
        <p:nvGraphicFramePr>
          <p:cNvPr id="6" name="Table 5"/>
          <p:cNvGraphicFramePr>
            <a:graphicFrameLocks noGrp="1"/>
          </p:cNvGraphicFramePr>
          <p:nvPr>
            <p:extLst>
              <p:ext uri="{D42A27DB-BD31-4B8C-83A1-F6EECF244321}">
                <p14:modId xmlns:p14="http://schemas.microsoft.com/office/powerpoint/2010/main" val="2447442444"/>
              </p:ext>
            </p:extLst>
          </p:nvPr>
        </p:nvGraphicFramePr>
        <p:xfrm>
          <a:off x="6343650" y="2091526"/>
          <a:ext cx="5472112" cy="3652048"/>
        </p:xfrm>
        <a:graphic>
          <a:graphicData uri="http://schemas.openxmlformats.org/drawingml/2006/table">
            <a:tbl>
              <a:tblPr>
                <a:tableStyleId>{5C22544A-7EE6-4342-B048-85BDC9FD1C3A}</a:tableStyleId>
              </a:tblPr>
              <a:tblGrid>
                <a:gridCol w="1343053">
                  <a:extLst>
                    <a:ext uri="{9D8B030D-6E8A-4147-A177-3AD203B41FA5}">
                      <a16:colId xmlns:a16="http://schemas.microsoft.com/office/drawing/2014/main" val="876906261"/>
                    </a:ext>
                  </a:extLst>
                </a:gridCol>
                <a:gridCol w="1343053">
                  <a:extLst>
                    <a:ext uri="{9D8B030D-6E8A-4147-A177-3AD203B41FA5}">
                      <a16:colId xmlns:a16="http://schemas.microsoft.com/office/drawing/2014/main" val="4000109905"/>
                    </a:ext>
                  </a:extLst>
                </a:gridCol>
                <a:gridCol w="968932">
                  <a:extLst>
                    <a:ext uri="{9D8B030D-6E8A-4147-A177-3AD203B41FA5}">
                      <a16:colId xmlns:a16="http://schemas.microsoft.com/office/drawing/2014/main" val="707267066"/>
                    </a:ext>
                  </a:extLst>
                </a:gridCol>
                <a:gridCol w="968932">
                  <a:extLst>
                    <a:ext uri="{9D8B030D-6E8A-4147-A177-3AD203B41FA5}">
                      <a16:colId xmlns:a16="http://schemas.microsoft.com/office/drawing/2014/main" val="4253952101"/>
                    </a:ext>
                  </a:extLst>
                </a:gridCol>
                <a:gridCol w="848142">
                  <a:extLst>
                    <a:ext uri="{9D8B030D-6E8A-4147-A177-3AD203B41FA5}">
                      <a16:colId xmlns:a16="http://schemas.microsoft.com/office/drawing/2014/main" val="4258442853"/>
                    </a:ext>
                  </a:extLst>
                </a:gridCol>
              </a:tblGrid>
              <a:tr h="251242">
                <a:tc gridSpan="5">
                  <a:txBody>
                    <a:bodyPr/>
                    <a:lstStyle/>
                    <a:p>
                      <a:pPr marL="38100" marR="38100" algn="ctr">
                        <a:lnSpc>
                          <a:spcPts val="1600"/>
                        </a:lnSpc>
                        <a:spcBef>
                          <a:spcPts val="0"/>
                        </a:spcBef>
                        <a:spcAft>
                          <a:spcPts val="0"/>
                        </a:spcAft>
                      </a:pPr>
                      <a:r>
                        <a:rPr lang="en-US" sz="1100">
                          <a:effectLst/>
                        </a:rPr>
                        <a:t>Correlations</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81619364"/>
                  </a:ext>
                </a:extLst>
              </a:tr>
              <a:tr h="504126">
                <a:tc gridSpan="2">
                  <a:txBody>
                    <a:bodyPr/>
                    <a:lstStyle/>
                    <a:p>
                      <a:pPr marL="0" marR="0">
                        <a:lnSpc>
                          <a:spcPct val="107000"/>
                        </a:lnSpc>
                        <a:spcBef>
                          <a:spcPts val="0"/>
                        </a:spcBef>
                        <a:spcAft>
                          <a:spcPts val="0"/>
                        </a:spcAft>
                      </a:pPr>
                      <a:r>
                        <a:rPr lang="en-US" sz="1200">
                          <a:effectLst/>
                        </a:rPr>
                        <a:t> </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hMerge="1">
                  <a:txBody>
                    <a:bodyPr/>
                    <a:lstStyle/>
                    <a:p>
                      <a:endParaRPr lang="en-US"/>
                    </a:p>
                  </a:txBody>
                  <a:tcPr/>
                </a:tc>
                <a:tc>
                  <a:txBody>
                    <a:bodyPr/>
                    <a:lstStyle/>
                    <a:p>
                      <a:pPr marL="38100" marR="38100" algn="ctr">
                        <a:lnSpc>
                          <a:spcPts val="1600"/>
                        </a:lnSpc>
                        <a:spcBef>
                          <a:spcPts val="0"/>
                        </a:spcBef>
                        <a:spcAft>
                          <a:spcPts val="0"/>
                        </a:spcAft>
                      </a:pPr>
                      <a:r>
                        <a:rPr lang="en-US" sz="900">
                          <a:effectLst/>
                        </a:rPr>
                        <a:t>SMEs Performance</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a:txBody>
                    <a:bodyPr/>
                    <a:lstStyle/>
                    <a:p>
                      <a:pPr marL="38100" marR="38100" algn="ctr">
                        <a:lnSpc>
                          <a:spcPts val="1600"/>
                        </a:lnSpc>
                        <a:spcBef>
                          <a:spcPts val="0"/>
                        </a:spcBef>
                        <a:spcAft>
                          <a:spcPts val="0"/>
                        </a:spcAft>
                      </a:pPr>
                      <a:r>
                        <a:rPr lang="en-US" sz="900">
                          <a:effectLst/>
                        </a:rPr>
                        <a:t>Control of Corruption</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a:txBody>
                    <a:bodyPr/>
                    <a:lstStyle/>
                    <a:p>
                      <a:pPr marL="38100" marR="38100" algn="ctr">
                        <a:lnSpc>
                          <a:spcPts val="1600"/>
                        </a:lnSpc>
                        <a:spcBef>
                          <a:spcPts val="0"/>
                        </a:spcBef>
                        <a:spcAft>
                          <a:spcPts val="0"/>
                        </a:spcAft>
                      </a:pPr>
                      <a:r>
                        <a:rPr lang="en-US" sz="900">
                          <a:effectLst/>
                        </a:rPr>
                        <a:t>Rule of Law</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extLst>
                  <a:ext uri="{0D108BD9-81ED-4DB2-BD59-A6C34878D82A}">
                    <a16:rowId xmlns:a16="http://schemas.microsoft.com/office/drawing/2014/main" val="4197400647"/>
                  </a:ext>
                </a:extLst>
              </a:tr>
              <a:tr h="241390">
                <a:tc rowSpan="4">
                  <a:txBody>
                    <a:bodyPr/>
                    <a:lstStyle/>
                    <a:p>
                      <a:pPr marL="38100" marR="38100">
                        <a:lnSpc>
                          <a:spcPts val="1600"/>
                        </a:lnSpc>
                        <a:spcBef>
                          <a:spcPts val="0"/>
                        </a:spcBef>
                        <a:spcAft>
                          <a:spcPts val="0"/>
                        </a:spcAft>
                      </a:pPr>
                      <a:r>
                        <a:rPr lang="en-US" sz="900">
                          <a:effectLst/>
                        </a:rPr>
                        <a:t>Pearson Correlation</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nSpc>
                          <a:spcPts val="1600"/>
                        </a:lnSpc>
                        <a:spcBef>
                          <a:spcPts val="0"/>
                        </a:spcBef>
                        <a:spcAft>
                          <a:spcPts val="0"/>
                        </a:spcAft>
                      </a:pPr>
                      <a:r>
                        <a:rPr lang="en-US" sz="900">
                          <a:effectLst/>
                        </a:rPr>
                        <a:t>SMEs Performance</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1.000</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.797</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.948</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2711154707"/>
                  </a:ext>
                </a:extLst>
              </a:tr>
              <a:tr h="241390">
                <a:tc vMerge="1">
                  <a:txBody>
                    <a:bodyPr/>
                    <a:lstStyle/>
                    <a:p>
                      <a:endParaRPr lang="en-US"/>
                    </a:p>
                  </a:txBody>
                  <a:tcPr/>
                </a:tc>
                <a:tc>
                  <a:txBody>
                    <a:bodyPr/>
                    <a:lstStyle/>
                    <a:p>
                      <a:pPr marL="38100" marR="38100">
                        <a:lnSpc>
                          <a:spcPts val="1600"/>
                        </a:lnSpc>
                        <a:spcBef>
                          <a:spcPts val="0"/>
                        </a:spcBef>
                        <a:spcAft>
                          <a:spcPts val="0"/>
                        </a:spcAft>
                      </a:pPr>
                      <a:r>
                        <a:rPr lang="en-US" sz="900">
                          <a:effectLst/>
                        </a:rPr>
                        <a:t>Control of Corruption</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.797</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1.000</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.821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2151601021"/>
                  </a:ext>
                </a:extLst>
              </a:tr>
              <a:tr h="241390">
                <a:tc vMerge="1">
                  <a:txBody>
                    <a:bodyPr/>
                    <a:lstStyle/>
                    <a:p>
                      <a:endParaRPr lang="en-US"/>
                    </a:p>
                  </a:txBody>
                  <a:tcPr/>
                </a:tc>
                <a:tc>
                  <a:txBody>
                    <a:bodyPr/>
                    <a:lstStyle/>
                    <a:p>
                      <a:pPr marL="38100" marR="38100">
                        <a:lnSpc>
                          <a:spcPts val="1600"/>
                        </a:lnSpc>
                        <a:spcBef>
                          <a:spcPts val="0"/>
                        </a:spcBef>
                        <a:spcAft>
                          <a:spcPts val="0"/>
                        </a:spcAft>
                      </a:pPr>
                      <a:r>
                        <a:rPr lang="en-US" sz="900">
                          <a:effectLst/>
                        </a:rPr>
                        <a:t>Rule of Law</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.948</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.821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1.000</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2107971381"/>
                  </a:ext>
                </a:extLst>
              </a:tr>
              <a:tr h="241390">
                <a:tc vMerge="1">
                  <a:txBody>
                    <a:bodyPr/>
                    <a:lstStyle/>
                    <a:p>
                      <a:endParaRPr lang="en-US"/>
                    </a:p>
                  </a:txBody>
                  <a:tcPr/>
                </a:tc>
                <a:tc>
                  <a:txBody>
                    <a:bodyPr/>
                    <a:lstStyle/>
                    <a:p>
                      <a:pPr marL="38100" marR="38100">
                        <a:lnSpc>
                          <a:spcPts val="1600"/>
                        </a:lnSpc>
                        <a:spcBef>
                          <a:spcPts val="0"/>
                        </a:spcBef>
                        <a:spcAft>
                          <a:spcPts val="0"/>
                        </a:spcAft>
                      </a:pPr>
                      <a:r>
                        <a:rPr lang="en-US" sz="900">
                          <a:effectLst/>
                        </a:rPr>
                        <a:t>Political Stability</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.951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.764</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.913</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23151459"/>
                  </a:ext>
                </a:extLst>
              </a:tr>
              <a:tr h="241390">
                <a:tc rowSpan="4">
                  <a:txBody>
                    <a:bodyPr/>
                    <a:lstStyle/>
                    <a:p>
                      <a:pPr marL="38100" marR="38100">
                        <a:lnSpc>
                          <a:spcPts val="1600"/>
                        </a:lnSpc>
                        <a:spcBef>
                          <a:spcPts val="0"/>
                        </a:spcBef>
                        <a:spcAft>
                          <a:spcPts val="0"/>
                        </a:spcAft>
                      </a:pPr>
                      <a:r>
                        <a:rPr lang="en-US" sz="900">
                          <a:effectLst/>
                        </a:rPr>
                        <a:t>Sig. (1-tailed)</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nSpc>
                          <a:spcPts val="1600"/>
                        </a:lnSpc>
                        <a:spcBef>
                          <a:spcPts val="0"/>
                        </a:spcBef>
                        <a:spcAft>
                          <a:spcPts val="0"/>
                        </a:spcAft>
                      </a:pPr>
                      <a:r>
                        <a:rPr lang="en-US" sz="900">
                          <a:effectLst/>
                        </a:rPr>
                        <a:t>SMEs Performance</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.002</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.000</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2527716649"/>
                  </a:ext>
                </a:extLst>
              </a:tr>
              <a:tr h="241390">
                <a:tc vMerge="1">
                  <a:txBody>
                    <a:bodyPr/>
                    <a:lstStyle/>
                    <a:p>
                      <a:endParaRPr lang="en-US"/>
                    </a:p>
                  </a:txBody>
                  <a:tcPr/>
                </a:tc>
                <a:tc>
                  <a:txBody>
                    <a:bodyPr/>
                    <a:lstStyle/>
                    <a:p>
                      <a:pPr marL="38100" marR="38100">
                        <a:lnSpc>
                          <a:spcPts val="1600"/>
                        </a:lnSpc>
                        <a:spcBef>
                          <a:spcPts val="0"/>
                        </a:spcBef>
                        <a:spcAft>
                          <a:spcPts val="0"/>
                        </a:spcAft>
                      </a:pPr>
                      <a:r>
                        <a:rPr lang="en-US" sz="900">
                          <a:effectLst/>
                        </a:rPr>
                        <a:t>Control of Corruption</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.002</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.001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3160288774"/>
                  </a:ext>
                </a:extLst>
              </a:tr>
              <a:tr h="241390">
                <a:tc vMerge="1">
                  <a:txBody>
                    <a:bodyPr/>
                    <a:lstStyle/>
                    <a:p>
                      <a:endParaRPr lang="en-US"/>
                    </a:p>
                  </a:txBody>
                  <a:tcPr/>
                </a:tc>
                <a:tc>
                  <a:txBody>
                    <a:bodyPr/>
                    <a:lstStyle/>
                    <a:p>
                      <a:pPr marL="38100" marR="38100">
                        <a:lnSpc>
                          <a:spcPts val="1600"/>
                        </a:lnSpc>
                        <a:spcBef>
                          <a:spcPts val="0"/>
                        </a:spcBef>
                        <a:spcAft>
                          <a:spcPts val="0"/>
                        </a:spcAft>
                      </a:pPr>
                      <a:r>
                        <a:rPr lang="en-US" sz="900">
                          <a:effectLst/>
                        </a:rPr>
                        <a:t>Rule of Law</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.000</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.001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3086499703"/>
                  </a:ext>
                </a:extLst>
              </a:tr>
              <a:tr h="241390">
                <a:tc vMerge="1">
                  <a:txBody>
                    <a:bodyPr/>
                    <a:lstStyle/>
                    <a:p>
                      <a:endParaRPr lang="en-US"/>
                    </a:p>
                  </a:txBody>
                  <a:tcPr/>
                </a:tc>
                <a:tc>
                  <a:txBody>
                    <a:bodyPr/>
                    <a:lstStyle/>
                    <a:p>
                      <a:pPr marL="38100" marR="38100">
                        <a:lnSpc>
                          <a:spcPts val="1600"/>
                        </a:lnSpc>
                        <a:spcBef>
                          <a:spcPts val="0"/>
                        </a:spcBef>
                        <a:spcAft>
                          <a:spcPts val="0"/>
                        </a:spcAft>
                      </a:pPr>
                      <a:r>
                        <a:rPr lang="en-US" sz="900">
                          <a:effectLst/>
                        </a:rPr>
                        <a:t>Political Stability</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.000</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.003</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.000</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4004113"/>
                  </a:ext>
                </a:extLst>
              </a:tr>
              <a:tr h="241390">
                <a:tc rowSpan="4">
                  <a:txBody>
                    <a:bodyPr/>
                    <a:lstStyle/>
                    <a:p>
                      <a:pPr marL="38100" marR="38100">
                        <a:lnSpc>
                          <a:spcPts val="1600"/>
                        </a:lnSpc>
                        <a:spcBef>
                          <a:spcPts val="0"/>
                        </a:spcBef>
                        <a:spcAft>
                          <a:spcPts val="0"/>
                        </a:spcAft>
                      </a:pPr>
                      <a:r>
                        <a:rPr lang="en-US" sz="900">
                          <a:effectLst/>
                        </a:rPr>
                        <a:t>N</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nSpc>
                          <a:spcPts val="1600"/>
                        </a:lnSpc>
                        <a:spcBef>
                          <a:spcPts val="0"/>
                        </a:spcBef>
                        <a:spcAft>
                          <a:spcPts val="0"/>
                        </a:spcAft>
                      </a:pPr>
                      <a:r>
                        <a:rPr lang="en-US" sz="900">
                          <a:effectLst/>
                        </a:rPr>
                        <a:t>SMEs Performance</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52822879"/>
                  </a:ext>
                </a:extLst>
              </a:tr>
              <a:tr h="241390">
                <a:tc vMerge="1">
                  <a:txBody>
                    <a:bodyPr/>
                    <a:lstStyle/>
                    <a:p>
                      <a:endParaRPr lang="en-US"/>
                    </a:p>
                  </a:txBody>
                  <a:tcPr/>
                </a:tc>
                <a:tc>
                  <a:txBody>
                    <a:bodyPr/>
                    <a:lstStyle/>
                    <a:p>
                      <a:pPr marL="38100" marR="38100">
                        <a:lnSpc>
                          <a:spcPts val="1600"/>
                        </a:lnSpc>
                        <a:spcBef>
                          <a:spcPts val="0"/>
                        </a:spcBef>
                        <a:spcAft>
                          <a:spcPts val="0"/>
                        </a:spcAft>
                      </a:pPr>
                      <a:r>
                        <a:rPr lang="en-US" sz="900">
                          <a:effectLst/>
                        </a:rPr>
                        <a:t>Control of Corruption</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2065240935"/>
                  </a:ext>
                </a:extLst>
              </a:tr>
              <a:tr h="241390">
                <a:tc vMerge="1">
                  <a:txBody>
                    <a:bodyPr/>
                    <a:lstStyle/>
                    <a:p>
                      <a:endParaRPr lang="en-US"/>
                    </a:p>
                  </a:txBody>
                  <a:tcPr/>
                </a:tc>
                <a:tc>
                  <a:txBody>
                    <a:bodyPr/>
                    <a:lstStyle/>
                    <a:p>
                      <a:pPr marL="38100" marR="38100">
                        <a:lnSpc>
                          <a:spcPts val="1600"/>
                        </a:lnSpc>
                        <a:spcBef>
                          <a:spcPts val="0"/>
                        </a:spcBef>
                        <a:spcAft>
                          <a:spcPts val="0"/>
                        </a:spcAft>
                      </a:pPr>
                      <a:r>
                        <a:rPr lang="en-US" sz="900">
                          <a:effectLst/>
                        </a:rPr>
                        <a:t>Rule of Law</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2347845193"/>
                  </a:ext>
                </a:extLst>
              </a:tr>
              <a:tr h="241390">
                <a:tc vMerge="1">
                  <a:txBody>
                    <a:bodyPr/>
                    <a:lstStyle/>
                    <a:p>
                      <a:endParaRPr lang="en-US"/>
                    </a:p>
                  </a:txBody>
                  <a:tcPr/>
                </a:tc>
                <a:tc>
                  <a:txBody>
                    <a:bodyPr/>
                    <a:lstStyle/>
                    <a:p>
                      <a:pPr marL="38100" marR="38100">
                        <a:lnSpc>
                          <a:spcPts val="1600"/>
                        </a:lnSpc>
                        <a:spcBef>
                          <a:spcPts val="0"/>
                        </a:spcBef>
                        <a:spcAft>
                          <a:spcPts val="0"/>
                        </a:spcAft>
                      </a:pPr>
                      <a:r>
                        <a:rPr lang="en-US" sz="900">
                          <a:effectLst/>
                        </a:rPr>
                        <a:t>Political Stability</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dirty="0">
                          <a:effectLst/>
                        </a:rPr>
                        <a:t>11</a:t>
                      </a:r>
                      <a:endPar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4247143774"/>
                  </a:ext>
                </a:extLst>
              </a:tr>
            </a:tbl>
          </a:graphicData>
        </a:graphic>
      </p:graphicFrame>
      <p:sp>
        <p:nvSpPr>
          <p:cNvPr id="7" name="Rectangle 2"/>
          <p:cNvSpPr>
            <a:spLocks noChangeArrowheads="1"/>
          </p:cNvSpPr>
          <p:nvPr/>
        </p:nvSpPr>
        <p:spPr bwMode="auto">
          <a:xfrm>
            <a:off x="6021171" y="2092326"/>
            <a:ext cx="1259766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7"/>
          <p:cNvSpPr/>
          <p:nvPr/>
        </p:nvSpPr>
        <p:spPr>
          <a:xfrm>
            <a:off x="247650" y="2226464"/>
            <a:ext cx="6096000" cy="1200329"/>
          </a:xfrm>
          <a:prstGeom prst="rect">
            <a:avLst/>
          </a:prstGeom>
        </p:spPr>
        <p:txBody>
          <a:bodyPr>
            <a:spAutoFit/>
          </a:bodyPr>
          <a:lstStyle/>
          <a:p>
            <a:pPr marL="285750" indent="-285750">
              <a:buFont typeface="Arial" panose="020B0604020202020204" pitchFamily="34" charset="0"/>
              <a:buChar char="•"/>
            </a:pPr>
            <a:r>
              <a:rPr lang="en-US" dirty="0" smtClean="0"/>
              <a:t>We will notice that, the model is Significant since its less than 5%, and the Person correlation is positive which means that there is a positive/strong relationship between the variables</a:t>
            </a:r>
            <a:endParaRPr lang="en-US" dirty="0"/>
          </a:p>
        </p:txBody>
      </p:sp>
    </p:spTree>
    <p:extLst>
      <p:ext uri="{BB962C8B-B14F-4D97-AF65-F5344CB8AC3E}">
        <p14:creationId xmlns:p14="http://schemas.microsoft.com/office/powerpoint/2010/main" val="4047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4" y="158696"/>
            <a:ext cx="10772775" cy="1365304"/>
          </a:xfrm>
        </p:spPr>
        <p:txBody>
          <a:bodyPr/>
          <a:lstStyle/>
          <a:p>
            <a:r>
              <a:rPr lang="en-US" b="1" u="sng" dirty="0" smtClean="0"/>
              <a:t>R &amp; R2</a:t>
            </a:r>
            <a:endParaRPr lang="en-US"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46198418"/>
              </p:ext>
            </p:extLst>
          </p:nvPr>
        </p:nvGraphicFramePr>
        <p:xfrm>
          <a:off x="5966689" y="2357942"/>
          <a:ext cx="6061363" cy="3325091"/>
        </p:xfrm>
        <a:graphic>
          <a:graphicData uri="http://schemas.openxmlformats.org/drawingml/2006/table">
            <a:tbl>
              <a:tblPr>
                <a:tableStyleId>{5C22544A-7EE6-4342-B048-85BDC9FD1C3A}</a:tableStyleId>
              </a:tblPr>
              <a:tblGrid>
                <a:gridCol w="879212">
                  <a:extLst>
                    <a:ext uri="{9D8B030D-6E8A-4147-A177-3AD203B41FA5}">
                      <a16:colId xmlns:a16="http://schemas.microsoft.com/office/drawing/2014/main" val="3526932317"/>
                    </a:ext>
                  </a:extLst>
                </a:gridCol>
                <a:gridCol w="613151">
                  <a:extLst>
                    <a:ext uri="{9D8B030D-6E8A-4147-A177-3AD203B41FA5}">
                      <a16:colId xmlns:a16="http://schemas.microsoft.com/office/drawing/2014/main" val="2721672475"/>
                    </a:ext>
                  </a:extLst>
                </a:gridCol>
                <a:gridCol w="650037">
                  <a:extLst>
                    <a:ext uri="{9D8B030D-6E8A-4147-A177-3AD203B41FA5}">
                      <a16:colId xmlns:a16="http://schemas.microsoft.com/office/drawing/2014/main" val="2692498542"/>
                    </a:ext>
                  </a:extLst>
                </a:gridCol>
                <a:gridCol w="879212">
                  <a:extLst>
                    <a:ext uri="{9D8B030D-6E8A-4147-A177-3AD203B41FA5}">
                      <a16:colId xmlns:a16="http://schemas.microsoft.com/office/drawing/2014/main" val="3974279693"/>
                    </a:ext>
                  </a:extLst>
                </a:gridCol>
                <a:gridCol w="879212">
                  <a:extLst>
                    <a:ext uri="{9D8B030D-6E8A-4147-A177-3AD203B41FA5}">
                      <a16:colId xmlns:a16="http://schemas.microsoft.com/office/drawing/2014/main" val="2279746866"/>
                    </a:ext>
                  </a:extLst>
                </a:gridCol>
                <a:gridCol w="879212">
                  <a:extLst>
                    <a:ext uri="{9D8B030D-6E8A-4147-A177-3AD203B41FA5}">
                      <a16:colId xmlns:a16="http://schemas.microsoft.com/office/drawing/2014/main" val="3659608920"/>
                    </a:ext>
                  </a:extLst>
                </a:gridCol>
                <a:gridCol w="668176">
                  <a:extLst>
                    <a:ext uri="{9D8B030D-6E8A-4147-A177-3AD203B41FA5}">
                      <a16:colId xmlns:a16="http://schemas.microsoft.com/office/drawing/2014/main" val="281476655"/>
                    </a:ext>
                  </a:extLst>
                </a:gridCol>
                <a:gridCol w="613151">
                  <a:extLst>
                    <a:ext uri="{9D8B030D-6E8A-4147-A177-3AD203B41FA5}">
                      <a16:colId xmlns:a16="http://schemas.microsoft.com/office/drawing/2014/main" val="3503831559"/>
                    </a:ext>
                  </a:extLst>
                </a:gridCol>
              </a:tblGrid>
              <a:tr h="838121">
                <a:tc gridSpan="8">
                  <a:txBody>
                    <a:bodyPr/>
                    <a:lstStyle/>
                    <a:p>
                      <a:pPr marL="38100" marR="38100" algn="ctr">
                        <a:lnSpc>
                          <a:spcPts val="1600"/>
                        </a:lnSpc>
                        <a:spcBef>
                          <a:spcPts val="0"/>
                        </a:spcBef>
                        <a:spcAft>
                          <a:spcPts val="0"/>
                        </a:spcAft>
                      </a:pPr>
                      <a:r>
                        <a:rPr lang="en-US" sz="1100" dirty="0">
                          <a:effectLst/>
                        </a:rPr>
                        <a:t>Model </a:t>
                      </a:r>
                      <a:r>
                        <a:rPr lang="en-US" sz="1100" dirty="0" err="1">
                          <a:effectLst/>
                        </a:rPr>
                        <a:t>Summary</a:t>
                      </a:r>
                      <a:r>
                        <a:rPr lang="en-US" sz="1100" baseline="30000" dirty="0" err="1">
                          <a:effectLst/>
                        </a:rPr>
                        <a:t>b</a:t>
                      </a:r>
                      <a:endPar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117236"/>
                  </a:ext>
                </a:extLst>
              </a:tr>
              <a:tr h="805252">
                <a:tc rowSpan="2">
                  <a:txBody>
                    <a:bodyPr/>
                    <a:lstStyle/>
                    <a:p>
                      <a:pPr marL="38100" marR="38100">
                        <a:lnSpc>
                          <a:spcPts val="1600"/>
                        </a:lnSpc>
                        <a:spcBef>
                          <a:spcPts val="0"/>
                        </a:spcBef>
                        <a:spcAft>
                          <a:spcPts val="0"/>
                        </a:spcAft>
                      </a:pPr>
                      <a:r>
                        <a:rPr lang="en-US" sz="900">
                          <a:effectLst/>
                        </a:rPr>
                        <a:t>Model</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rowSpan="2">
                  <a:txBody>
                    <a:bodyPr/>
                    <a:lstStyle/>
                    <a:p>
                      <a:pPr marL="38100" marR="38100" algn="ctr">
                        <a:lnSpc>
                          <a:spcPts val="1600"/>
                        </a:lnSpc>
                        <a:spcBef>
                          <a:spcPts val="0"/>
                        </a:spcBef>
                        <a:spcAft>
                          <a:spcPts val="0"/>
                        </a:spcAft>
                      </a:pPr>
                      <a:r>
                        <a:rPr lang="en-US" sz="900">
                          <a:effectLst/>
                        </a:rPr>
                        <a:t>R</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rowSpan="2">
                  <a:txBody>
                    <a:bodyPr/>
                    <a:lstStyle/>
                    <a:p>
                      <a:pPr marL="38100" marR="38100" algn="ctr">
                        <a:lnSpc>
                          <a:spcPts val="1600"/>
                        </a:lnSpc>
                        <a:spcBef>
                          <a:spcPts val="0"/>
                        </a:spcBef>
                        <a:spcAft>
                          <a:spcPts val="0"/>
                        </a:spcAft>
                      </a:pPr>
                      <a:r>
                        <a:rPr lang="en-US" sz="900" dirty="0">
                          <a:effectLst/>
                        </a:rPr>
                        <a:t>R Square</a:t>
                      </a:r>
                      <a:endPar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rowSpan="2">
                  <a:txBody>
                    <a:bodyPr/>
                    <a:lstStyle/>
                    <a:p>
                      <a:pPr marL="38100" marR="38100" algn="ctr">
                        <a:lnSpc>
                          <a:spcPts val="1600"/>
                        </a:lnSpc>
                        <a:spcBef>
                          <a:spcPts val="0"/>
                        </a:spcBef>
                        <a:spcAft>
                          <a:spcPts val="0"/>
                        </a:spcAft>
                      </a:pPr>
                      <a:r>
                        <a:rPr lang="en-US" sz="900" dirty="0">
                          <a:effectLst/>
                        </a:rPr>
                        <a:t>Adjusted R Square</a:t>
                      </a:r>
                      <a:endPar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rowSpan="2">
                  <a:txBody>
                    <a:bodyPr/>
                    <a:lstStyle/>
                    <a:p>
                      <a:pPr marL="38100" marR="38100" algn="ctr">
                        <a:lnSpc>
                          <a:spcPts val="1600"/>
                        </a:lnSpc>
                        <a:spcBef>
                          <a:spcPts val="0"/>
                        </a:spcBef>
                        <a:spcAft>
                          <a:spcPts val="0"/>
                        </a:spcAft>
                      </a:pPr>
                      <a:r>
                        <a:rPr lang="en-US" sz="900">
                          <a:effectLst/>
                        </a:rPr>
                        <a:t>Std. Error of the Estimate</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gridSpan="3">
                  <a:txBody>
                    <a:bodyPr/>
                    <a:lstStyle/>
                    <a:p>
                      <a:pPr marL="38100" marR="38100" algn="ctr">
                        <a:lnSpc>
                          <a:spcPts val="1600"/>
                        </a:lnSpc>
                        <a:spcBef>
                          <a:spcPts val="0"/>
                        </a:spcBef>
                        <a:spcAft>
                          <a:spcPts val="0"/>
                        </a:spcAft>
                      </a:pPr>
                      <a:r>
                        <a:rPr lang="en-US" sz="900">
                          <a:effectLst/>
                        </a:rPr>
                        <a:t>Change Statistics</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87791337"/>
                  </a:ext>
                </a:extLst>
              </a:tr>
              <a:tr h="876466">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8100" marR="38100" algn="ctr">
                        <a:lnSpc>
                          <a:spcPts val="1600"/>
                        </a:lnSpc>
                        <a:spcBef>
                          <a:spcPts val="0"/>
                        </a:spcBef>
                        <a:spcAft>
                          <a:spcPts val="0"/>
                        </a:spcAft>
                      </a:pPr>
                      <a:r>
                        <a:rPr lang="en-US" sz="900">
                          <a:effectLst/>
                        </a:rPr>
                        <a:t>R Square Change</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a:txBody>
                    <a:bodyPr/>
                    <a:lstStyle/>
                    <a:p>
                      <a:pPr marL="38100" marR="38100" algn="ctr">
                        <a:lnSpc>
                          <a:spcPts val="1600"/>
                        </a:lnSpc>
                        <a:spcBef>
                          <a:spcPts val="0"/>
                        </a:spcBef>
                        <a:spcAft>
                          <a:spcPts val="0"/>
                        </a:spcAft>
                      </a:pPr>
                      <a:r>
                        <a:rPr lang="en-US" sz="900">
                          <a:effectLst/>
                        </a:rPr>
                        <a:t>F Change</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a:txBody>
                    <a:bodyPr/>
                    <a:lstStyle/>
                    <a:p>
                      <a:pPr marL="38100" marR="38100" algn="ctr">
                        <a:lnSpc>
                          <a:spcPts val="1600"/>
                        </a:lnSpc>
                        <a:spcBef>
                          <a:spcPts val="0"/>
                        </a:spcBef>
                        <a:spcAft>
                          <a:spcPts val="0"/>
                        </a:spcAft>
                      </a:pPr>
                      <a:r>
                        <a:rPr lang="en-US" sz="900">
                          <a:effectLst/>
                        </a:rPr>
                        <a:t>df1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extLst>
                  <a:ext uri="{0D108BD9-81ED-4DB2-BD59-A6C34878D82A}">
                    <a16:rowId xmlns:a16="http://schemas.microsoft.com/office/drawing/2014/main" val="445682526"/>
                  </a:ext>
                </a:extLst>
              </a:tr>
              <a:tr h="805252">
                <a:tc>
                  <a:txBody>
                    <a:bodyPr/>
                    <a:lstStyle/>
                    <a:p>
                      <a:pPr marL="38100" marR="38100">
                        <a:lnSpc>
                          <a:spcPts val="1600"/>
                        </a:lnSpc>
                        <a:spcBef>
                          <a:spcPts val="0"/>
                        </a:spcBef>
                        <a:spcAft>
                          <a:spcPts val="0"/>
                        </a:spcAft>
                      </a:pPr>
                      <a:r>
                        <a:rPr lang="en-US" sz="900">
                          <a:effectLst/>
                        </a:rPr>
                        <a:t>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.971</a:t>
                      </a:r>
                      <a:r>
                        <a:rPr lang="en-US" sz="900" baseline="30000">
                          <a:effectLst/>
                        </a:rPr>
                        <a:t>a</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.943</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.918</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55.74046</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.943</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38.317</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dirty="0">
                          <a:effectLst/>
                        </a:rPr>
                        <a:t>3</a:t>
                      </a:r>
                      <a:endPar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638905407"/>
                  </a:ext>
                </a:extLst>
              </a:tr>
            </a:tbl>
          </a:graphicData>
        </a:graphic>
      </p:graphicFrame>
      <p:sp>
        <p:nvSpPr>
          <p:cNvPr id="5" name="Rectangle 1"/>
          <p:cNvSpPr>
            <a:spLocks noChangeArrowheads="1"/>
          </p:cNvSpPr>
          <p:nvPr/>
        </p:nvSpPr>
        <p:spPr bwMode="auto">
          <a:xfrm>
            <a:off x="-314040" y="-1676400"/>
            <a:ext cx="1533236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5"/>
          <p:cNvSpPr/>
          <p:nvPr/>
        </p:nvSpPr>
        <p:spPr>
          <a:xfrm>
            <a:off x="152400" y="2357942"/>
            <a:ext cx="5814289" cy="1477328"/>
          </a:xfrm>
          <a:prstGeom prst="rect">
            <a:avLst/>
          </a:prstGeom>
        </p:spPr>
        <p:txBody>
          <a:bodyPr wrap="square">
            <a:spAutoFit/>
          </a:bodyPr>
          <a:lstStyle/>
          <a:p>
            <a:pPr marL="285750" indent="-285750">
              <a:buFont typeface="Arial" panose="020B0604020202020204" pitchFamily="34" charset="0"/>
              <a:buChar char="•"/>
            </a:pPr>
            <a:r>
              <a:rPr lang="en-US" dirty="0" smtClean="0"/>
              <a:t> This table indicate the value of R and R square and even the Adjusted are square, and as its shown in the table, the value of R square indicates that there is a strong positive relationship between the  success factors &amp; the performance of SMEs</a:t>
            </a:r>
            <a:endParaRPr lang="en-US" dirty="0"/>
          </a:p>
        </p:txBody>
      </p:sp>
    </p:spTree>
    <p:extLst>
      <p:ext uri="{BB962C8B-B14F-4D97-AF65-F5344CB8AC3E}">
        <p14:creationId xmlns:p14="http://schemas.microsoft.com/office/powerpoint/2010/main" val="2234429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273849"/>
          </a:xfrm>
        </p:spPr>
        <p:txBody>
          <a:bodyPr/>
          <a:lstStyle/>
          <a:p>
            <a:r>
              <a:rPr lang="en-US" dirty="0" smtClean="0"/>
              <a:t>Conclusion :-</a:t>
            </a:r>
            <a:endParaRPr lang="en-US" dirty="0"/>
          </a:p>
        </p:txBody>
      </p:sp>
      <p:sp>
        <p:nvSpPr>
          <p:cNvPr id="4" name="Title 1"/>
          <p:cNvSpPr txBox="1">
            <a:spLocks/>
          </p:cNvSpPr>
          <p:nvPr/>
        </p:nvSpPr>
        <p:spPr>
          <a:xfrm>
            <a:off x="546386" y="1773382"/>
            <a:ext cx="10772775" cy="4035252"/>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b="1" u="sng" dirty="0">
                <a:solidFill>
                  <a:schemeClr val="tx1"/>
                </a:solidFill>
                <a:latin typeface="+mn-lt"/>
                <a:ea typeface="+mn-ea"/>
                <a:cs typeface="+mn-cs"/>
              </a:rPr>
              <a:t>We can end up with many important results, and we will try to sum them up in the below points</a:t>
            </a:r>
            <a:r>
              <a:rPr lang="en-US" sz="4400" b="1" u="sng" dirty="0" smtClean="0">
                <a:solidFill>
                  <a:schemeClr val="tx1"/>
                </a:solidFill>
                <a:latin typeface="+mn-lt"/>
                <a:ea typeface="+mn-ea"/>
                <a:cs typeface="+mn-cs"/>
              </a:rPr>
              <a:t>:</a:t>
            </a:r>
            <a:endParaRPr lang="en-US" sz="4400" b="1" u="sng" dirty="0">
              <a:solidFill>
                <a:schemeClr val="tx1"/>
              </a:solidFill>
              <a:latin typeface="+mn-lt"/>
              <a:ea typeface="+mn-ea"/>
              <a:cs typeface="+mn-cs"/>
            </a:endParaRPr>
          </a:p>
          <a:p>
            <a:r>
              <a:rPr lang="en-US" sz="5100" dirty="0">
                <a:solidFill>
                  <a:schemeClr val="tx1"/>
                </a:solidFill>
                <a:latin typeface="+mn-lt"/>
                <a:ea typeface="+mn-ea"/>
                <a:cs typeface="+mn-cs"/>
              </a:rPr>
              <a:t> </a:t>
            </a:r>
            <a:endParaRPr lang="en-US" sz="5100" dirty="0" smtClean="0">
              <a:solidFill>
                <a:schemeClr val="tx1"/>
              </a:solidFill>
              <a:latin typeface="+mn-lt"/>
              <a:ea typeface="+mn-ea"/>
              <a:cs typeface="+mn-cs"/>
            </a:endParaRPr>
          </a:p>
          <a:p>
            <a:pPr marL="571500" indent="-571500">
              <a:buFont typeface="Arial" panose="020B0604020202020204" pitchFamily="34" charset="0"/>
              <a:buChar char="•"/>
            </a:pPr>
            <a:r>
              <a:rPr lang="en-US" sz="5100" b="1" dirty="0" smtClean="0">
                <a:solidFill>
                  <a:schemeClr val="tx1"/>
                </a:solidFill>
                <a:latin typeface="+mn-lt"/>
                <a:ea typeface="+mn-ea"/>
                <a:cs typeface="+mn-cs"/>
              </a:rPr>
              <a:t>Using different models (</a:t>
            </a:r>
            <a:r>
              <a:rPr lang="en-US" sz="5100" b="1" dirty="0" err="1" smtClean="0">
                <a:solidFill>
                  <a:schemeClr val="tx1"/>
                </a:solidFill>
                <a:latin typeface="+mn-lt"/>
                <a:ea typeface="+mn-ea"/>
                <a:cs typeface="+mn-cs"/>
              </a:rPr>
              <a:t>Spss</a:t>
            </a:r>
            <a:r>
              <a:rPr lang="en-US" sz="5100" b="1" dirty="0" smtClean="0">
                <a:solidFill>
                  <a:schemeClr val="tx1"/>
                </a:solidFill>
                <a:latin typeface="+mn-lt"/>
                <a:ea typeface="+mn-ea"/>
                <a:cs typeface="+mn-cs"/>
              </a:rPr>
              <a:t>-Multiple/Linear Regression, </a:t>
            </a:r>
            <a:r>
              <a:rPr lang="en-US" sz="5100" b="1" dirty="0" err="1" smtClean="0">
                <a:solidFill>
                  <a:schemeClr val="tx1"/>
                </a:solidFill>
                <a:latin typeface="+mn-lt"/>
                <a:ea typeface="+mn-ea"/>
                <a:cs typeface="+mn-cs"/>
              </a:rPr>
              <a:t>Spss</a:t>
            </a:r>
            <a:r>
              <a:rPr lang="en-US" sz="5100" b="1" dirty="0" smtClean="0">
                <a:solidFill>
                  <a:schemeClr val="tx1"/>
                </a:solidFill>
                <a:latin typeface="+mn-lt"/>
                <a:ea typeface="+mn-ea"/>
                <a:cs typeface="+mn-cs"/>
              </a:rPr>
              <a:t>-Logistic-Regression, R studio), will lead for the same result and will assure our </a:t>
            </a:r>
            <a:r>
              <a:rPr lang="en-US" sz="5100" b="1" dirty="0" err="1" smtClean="0">
                <a:solidFill>
                  <a:schemeClr val="tx1"/>
                </a:solidFill>
                <a:latin typeface="+mn-lt"/>
                <a:ea typeface="+mn-ea"/>
                <a:cs typeface="+mn-cs"/>
              </a:rPr>
              <a:t>assupmtions</a:t>
            </a:r>
            <a:r>
              <a:rPr lang="en-US" sz="5100" b="1" dirty="0" smtClean="0">
                <a:solidFill>
                  <a:schemeClr val="tx1"/>
                </a:solidFill>
                <a:latin typeface="+mn-lt"/>
                <a:ea typeface="+mn-ea"/>
                <a:cs typeface="+mn-cs"/>
              </a:rPr>
              <a:t> and conclusions which was mentioned before as below :-</a:t>
            </a:r>
          </a:p>
          <a:p>
            <a:pPr marL="571500" indent="-571500">
              <a:buFont typeface="Arial" panose="020B0604020202020204" pitchFamily="34" charset="0"/>
              <a:buChar char="•"/>
            </a:pPr>
            <a:endParaRPr lang="en-US" sz="4400" dirty="0">
              <a:solidFill>
                <a:schemeClr val="tx1"/>
              </a:solidFill>
              <a:latin typeface="+mn-lt"/>
              <a:ea typeface="+mn-ea"/>
              <a:cs typeface="+mn-cs"/>
            </a:endParaRPr>
          </a:p>
          <a:p>
            <a:pPr marL="571500" indent="-571500">
              <a:buFont typeface="Arial" panose="020B0604020202020204" pitchFamily="34" charset="0"/>
              <a:buChar char="•"/>
            </a:pPr>
            <a:r>
              <a:rPr lang="en-US" sz="4400" dirty="0" smtClean="0">
                <a:solidFill>
                  <a:schemeClr val="tx1"/>
                </a:solidFill>
                <a:latin typeface="+mn-lt"/>
                <a:ea typeface="+mn-ea"/>
                <a:cs typeface="+mn-cs"/>
              </a:rPr>
              <a:t>There </a:t>
            </a:r>
            <a:r>
              <a:rPr lang="en-US" sz="4400" dirty="0">
                <a:solidFill>
                  <a:schemeClr val="tx1"/>
                </a:solidFill>
                <a:latin typeface="+mn-lt"/>
                <a:ea typeface="+mn-ea"/>
                <a:cs typeface="+mn-cs"/>
              </a:rPr>
              <a:t>is a strong positive relationship between the variables, its sig relationship as the Independent variable (success factors) affects the Dependent variable (SMEs performance)</a:t>
            </a:r>
          </a:p>
          <a:p>
            <a:endParaRPr lang="en-US" dirty="0" smtClean="0"/>
          </a:p>
          <a:p>
            <a:pPr marL="685800" indent="-685800">
              <a:buFont typeface="Arial" panose="020B0604020202020204" pitchFamily="34" charset="0"/>
              <a:buChar char="•"/>
            </a:pPr>
            <a:r>
              <a:rPr lang="en-US" sz="4500" dirty="0">
                <a:solidFill>
                  <a:schemeClr val="tx1"/>
                </a:solidFill>
                <a:latin typeface="+mn-lt"/>
                <a:ea typeface="+mn-ea"/>
                <a:cs typeface="+mn-cs"/>
              </a:rPr>
              <a:t>some economical, legal, cultural and educational problems. The research suggests the significance of developing SMEs skills and takes necessary actions based on promoting of entrepreneurial thought. Along with allowing small credits and developing suitable conditions to encourage entrepreneurship it should not be overestimated the importance of education cannot be overestimated. Absence of necessary SMEs skills and education in this field can minimize the efforts made by the government to develop entrepreneurship. </a:t>
            </a:r>
          </a:p>
        </p:txBody>
      </p:sp>
    </p:spTree>
    <p:extLst>
      <p:ext uri="{BB962C8B-B14F-4D97-AF65-F5344CB8AC3E}">
        <p14:creationId xmlns:p14="http://schemas.microsoft.com/office/powerpoint/2010/main" val="3355442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
  <TotalTime>85</TotalTime>
  <Words>568</Words>
  <Application>Microsoft Office PowerPoint</Application>
  <PresentationFormat>Widescreen</PresentationFormat>
  <Paragraphs>179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Courier New</vt:lpstr>
      <vt:lpstr>Times New Roman</vt:lpstr>
      <vt:lpstr>Metropolitan</vt:lpstr>
      <vt:lpstr>Success Factors in relation with  SMEs performance</vt:lpstr>
      <vt:lpstr>  Applying Logistic Regression Model  </vt:lpstr>
      <vt:lpstr>Analysis:- we will notice that, there are 7 years has passed the desired performance indicator since it exceeds 50%  There are 4 years are under expectations and didn’t achieve the desired percentage.</vt:lpstr>
      <vt:lpstr>Logistic Regression Equations</vt:lpstr>
      <vt:lpstr>Correlations:-</vt:lpstr>
      <vt:lpstr>R &amp; R2</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Success Factors in relation with  SMEs</dc:title>
  <dc:creator>Shimaa Hafeez</dc:creator>
  <cp:lastModifiedBy>Shimaa Hafeez</cp:lastModifiedBy>
  <cp:revision>22</cp:revision>
  <dcterms:created xsi:type="dcterms:W3CDTF">2021-03-18T22:07:51Z</dcterms:created>
  <dcterms:modified xsi:type="dcterms:W3CDTF">2021-04-16T18:13:54Z</dcterms:modified>
</cp:coreProperties>
</file>