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Montserrat SemiBold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SemiBold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SemiBold-italic.fntdata"/><Relationship Id="rId25" Type="http://schemas.openxmlformats.org/officeDocument/2006/relationships/font" Target="fonts/MontserratSemiBold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MontserratSemiBol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2399e7116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9" name="Google Shape;179;ge2399e7116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2399e9112_3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7" name="Google Shape;187;ge2399e9112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abd566fa8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9" name="Google Shape;209;gfabd566fa8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2399e9112_3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7" name="Google Shape;217;ge2399e9112_3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64357dc35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3" name="Google Shape;233;gf64357dc35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0" name="Google Shape;24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8" name="Google Shape;24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fabd566fa8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8" name="Google Shape;258;gfabd566fa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2399e7116_0_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e2399e7116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2399e7116_0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7" name="Google Shape;137;ge2399e7116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2399e70dc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7" name="Google Shape;147;ge2399e70dc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2399e70dc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ge2399e70dc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aceholder-Image">
  <p:cSld name="TITLE_AND_BODY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1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 1">
  <p:cSld name="TITLE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-4" y="114303"/>
            <a:ext cx="225000" cy="755700"/>
          </a:xfrm>
          <a:prstGeom prst="rect">
            <a:avLst/>
          </a:prstGeom>
          <a:solidFill>
            <a:srgbClr val="2C39B1"/>
          </a:solidFill>
          <a:ln>
            <a:noFill/>
          </a:ln>
        </p:spPr>
        <p:txBody>
          <a:bodyPr anchorCtr="0" anchor="ctr" bIns="46025" lIns="46025" spcFirstLastPara="1" rIns="4602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24">
          <p15:clr>
            <a:srgbClr val="FA7B17"/>
          </p15:clr>
        </p15:guide>
        <p15:guide id="2" orient="horz" pos="68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" name="Google Shape;29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8"/>
          <p:cNvSpPr txBox="1"/>
          <p:nvPr>
            <p:ph idx="4" type="body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hyperlink" Target="https://www.bloomberg.com/news/articles/2021-03-15/nigeria-unemployment-rate-rises-to-second-highest-on-global-lis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nilg.ai/blog/202101/reducing-unemployment-using-ai/" TargetMode="External"/><Relationship Id="rId4" Type="http://schemas.openxmlformats.org/officeDocument/2006/relationships/hyperlink" Target="https://github.com/dssg/IEFP-RecSys_public" TargetMode="External"/><Relationship Id="rId9" Type="http://schemas.openxmlformats.org/officeDocument/2006/relationships/hyperlink" Target="https://www.bloomberg.com/news/articles/2021-03-15/nigeria-unemployment-rate-rises-to-second-highest-on-global-list" TargetMode="External"/><Relationship Id="rId5" Type="http://schemas.openxmlformats.org/officeDocument/2006/relationships/hyperlink" Target="https://www.dssgfellowship.org/project/predicting-long-term-unemployment-in-continental-portugal/" TargetMode="External"/><Relationship Id="rId6" Type="http://schemas.openxmlformats.org/officeDocument/2006/relationships/hyperlink" Target="https://knoema.com/atlas/Nigeria/Unemployment-rate" TargetMode="External"/><Relationship Id="rId7" Type="http://schemas.openxmlformats.org/officeDocument/2006/relationships/hyperlink" Target="https://www.bloomberg.com/news/articles/2021-03-15/nigeria-unemployment-rate-rises-to-second-highest-on-global-list" TargetMode="External"/><Relationship Id="rId8" Type="http://schemas.openxmlformats.org/officeDocument/2006/relationships/hyperlink" Target="https://www.theglobaleconomy.com/Nigeria/unemployment_rate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hyperlink" Target="https://omdena.com/collaborator-tiers/" TargetMode="External"/><Relationship Id="rId5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jp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jp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/>
        </p:nvSpPr>
        <p:spPr>
          <a:xfrm>
            <a:off x="200400" y="128775"/>
            <a:ext cx="11791200" cy="15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00" lIns="23000" spcFirstLastPara="1" rIns="23000" wrap="square" tIns="230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Education through collaborating on real world problems</a:t>
            </a:r>
            <a:endParaRPr b="0" i="0" sz="31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https://omdena.com/chapters/</a:t>
            </a:r>
            <a:endParaRPr b="1" i="0" sz="3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00" y="1973272"/>
            <a:ext cx="11791199" cy="357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225" y="309700"/>
            <a:ext cx="1864425" cy="18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/>
        </p:nvSpPr>
        <p:spPr>
          <a:xfrm>
            <a:off x="376494" y="736800"/>
            <a:ext cx="114390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00" lIns="23000" spcFirstLastPara="1" rIns="23000" wrap="square" tIns="23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None/>
            </a:pPr>
            <a:r>
              <a:rPr b="1" lang="en-US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b="1" lang="en-US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ask Channels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376500" y="1476250"/>
            <a:ext cx="8399100" cy="50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525" lIns="38525" spcFirstLastPara="1" rIns="38525" wrap="square" tIns="38525">
            <a:spAutoFit/>
          </a:bodyPr>
          <a:lstStyle/>
          <a:p>
            <a:pPr indent="0" lvl="0" marL="0" marR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Task 0:  #knowledge</a:t>
            </a:r>
            <a:endParaRPr b="1" sz="25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T</a:t>
            </a:r>
            <a:r>
              <a:rPr b="1" i="0" lang="en-US" sz="2500" u="none" cap="none" strike="noStrike">
                <a:solidFill>
                  <a:schemeClr val="dk1"/>
                </a:solidFill>
              </a:rPr>
              <a:t>ask 1</a:t>
            </a:r>
            <a:r>
              <a:rPr b="1" lang="en-US" sz="2500">
                <a:solidFill>
                  <a:schemeClr val="dk1"/>
                </a:solidFill>
              </a:rPr>
              <a:t>: </a:t>
            </a:r>
            <a:r>
              <a:rPr b="1" lang="en-US" sz="2500">
                <a:solidFill>
                  <a:schemeClr val="dk1"/>
                </a:solidFill>
              </a:rPr>
              <a:t> #data-</a:t>
            </a:r>
            <a:r>
              <a:rPr b="1" lang="en-US" sz="2500">
                <a:solidFill>
                  <a:schemeClr val="dk1"/>
                </a:solidFill>
              </a:rPr>
              <a:t>gathering</a:t>
            </a:r>
            <a:endParaRPr b="1" sz="25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Task 2: #data-visualization</a:t>
            </a:r>
            <a:endParaRPr b="1" sz="25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Task 3: #data-Modelling</a:t>
            </a:r>
            <a:endParaRPr b="1" sz="25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Task 4: #skills-building</a:t>
            </a:r>
            <a:endParaRPr b="1" sz="25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Task 5: recommender-system</a:t>
            </a:r>
            <a:endParaRPr b="1" sz="25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183" name="Google Shape;1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2375" y="1873200"/>
            <a:ext cx="4387800" cy="438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58849" y="181638"/>
            <a:ext cx="1456650" cy="161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/>
        </p:nvSpPr>
        <p:spPr>
          <a:xfrm>
            <a:off x="376494" y="512550"/>
            <a:ext cx="114390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00" lIns="23000" spcFirstLastPara="1" rIns="23000" wrap="square" tIns="2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None/>
            </a:pPr>
            <a:r>
              <a:rPr b="1" lang="en-US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264375" y="2036850"/>
            <a:ext cx="2501100" cy="2185800"/>
          </a:xfrm>
          <a:prstGeom prst="rect">
            <a:avLst/>
          </a:prstGeom>
          <a:solidFill>
            <a:srgbClr val="274E13"/>
          </a:solidFill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Candidate Dataset</a:t>
            </a:r>
            <a:endParaRPr b="1" sz="1800">
              <a:solidFill>
                <a:srgbClr val="F8F8F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F70"/>
              </a:buClr>
              <a:buSzPts val="1200"/>
              <a:buChar char="●"/>
            </a:pPr>
            <a:r>
              <a:rPr b="1" lang="en-US" sz="1200">
                <a:solidFill>
                  <a:srgbClr val="666F70"/>
                </a:solidFill>
                <a:highlight>
                  <a:schemeClr val="lt1"/>
                </a:highlight>
              </a:rPr>
              <a:t>Demographic (Age, Gender, State, Address)</a:t>
            </a:r>
            <a:endParaRPr b="1" sz="1200">
              <a:solidFill>
                <a:srgbClr val="666F70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F70"/>
              </a:buClr>
              <a:buSzPts val="1200"/>
              <a:buChar char="●"/>
            </a:pPr>
            <a:r>
              <a:rPr b="1" lang="en-US" sz="1200">
                <a:solidFill>
                  <a:srgbClr val="666F70"/>
                </a:solidFill>
                <a:highlight>
                  <a:schemeClr val="lt1"/>
                </a:highlight>
              </a:rPr>
              <a:t>List of previous courses and education level</a:t>
            </a:r>
            <a:endParaRPr b="1" sz="1200">
              <a:solidFill>
                <a:srgbClr val="666F70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F70"/>
              </a:buClr>
              <a:buSzPts val="1200"/>
              <a:buChar char="●"/>
            </a:pPr>
            <a:r>
              <a:rPr b="1" lang="en-US" sz="1200">
                <a:solidFill>
                  <a:srgbClr val="666F70"/>
                </a:solidFill>
                <a:highlight>
                  <a:schemeClr val="lt1"/>
                </a:highlight>
              </a:rPr>
              <a:t>Disabilities</a:t>
            </a:r>
            <a:endParaRPr b="1" sz="1200">
              <a:solidFill>
                <a:srgbClr val="666F70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F70"/>
              </a:buClr>
              <a:buSzPts val="1200"/>
              <a:buChar char="●"/>
            </a:pPr>
            <a:r>
              <a:rPr b="1" lang="en-US" sz="1200">
                <a:solidFill>
                  <a:srgbClr val="666F70"/>
                </a:solidFill>
                <a:highlight>
                  <a:schemeClr val="lt1"/>
                </a:highlight>
              </a:rPr>
              <a:t>Skills</a:t>
            </a:r>
            <a:endParaRPr b="1" sz="1200">
              <a:solidFill>
                <a:srgbClr val="666F70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F70"/>
              </a:buClr>
              <a:buSzPts val="1200"/>
              <a:buChar char="●"/>
            </a:pPr>
            <a:r>
              <a:rPr b="1" lang="en-US" sz="1200">
                <a:solidFill>
                  <a:srgbClr val="666F70"/>
                </a:solidFill>
                <a:highlight>
                  <a:schemeClr val="lt1"/>
                </a:highlight>
              </a:rPr>
              <a:t>Location</a:t>
            </a:r>
            <a:endParaRPr b="1" sz="1200">
              <a:solidFill>
                <a:srgbClr val="666F7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264375" y="4592250"/>
            <a:ext cx="2501100" cy="1108200"/>
          </a:xfrm>
          <a:prstGeom prst="rect">
            <a:avLst/>
          </a:prstGeom>
          <a:solidFill>
            <a:srgbClr val="990000"/>
          </a:solidFill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Jobs Available dataset</a:t>
            </a:r>
            <a:endParaRPr b="1" sz="1800">
              <a:solidFill>
                <a:srgbClr val="F8F8F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66F70"/>
                </a:solidFill>
                <a:highlight>
                  <a:schemeClr val="lt1"/>
                </a:highlight>
              </a:rPr>
              <a:t>List the most relevant jobs available</a:t>
            </a:r>
            <a:endParaRPr b="1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Google Shape;192;p25"/>
          <p:cNvCxnSpPr/>
          <p:nvPr/>
        </p:nvCxnSpPr>
        <p:spPr>
          <a:xfrm flipH="1" rot="10800000">
            <a:off x="2569200" y="5140500"/>
            <a:ext cx="7104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5"/>
          <p:cNvCxnSpPr/>
          <p:nvPr/>
        </p:nvCxnSpPr>
        <p:spPr>
          <a:xfrm flipH="1">
            <a:off x="3307625" y="2971175"/>
            <a:ext cx="18600" cy="21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5"/>
          <p:cNvCxnSpPr/>
          <p:nvPr/>
        </p:nvCxnSpPr>
        <p:spPr>
          <a:xfrm>
            <a:off x="3326225" y="3987825"/>
            <a:ext cx="6540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5"/>
          <p:cNvSpPr txBox="1"/>
          <p:nvPr/>
        </p:nvSpPr>
        <p:spPr>
          <a:xfrm>
            <a:off x="3980225" y="2935125"/>
            <a:ext cx="2501100" cy="21240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Modelling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 Candidate + Jobs listing dataset based on Education and skills and location, exclude people below 25 and above 65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7135325" y="3762525"/>
            <a:ext cx="2501100" cy="461700"/>
          </a:xfrm>
          <a:prstGeom prst="rect">
            <a:avLst/>
          </a:prstGeom>
          <a:solidFill>
            <a:srgbClr val="0000FF"/>
          </a:solidFill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Recommender System 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p25"/>
          <p:cNvCxnSpPr>
            <a:endCxn id="196" idx="1"/>
          </p:cNvCxnSpPr>
          <p:nvPr/>
        </p:nvCxnSpPr>
        <p:spPr>
          <a:xfrm>
            <a:off x="6444125" y="3987675"/>
            <a:ext cx="6912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5"/>
          <p:cNvCxnSpPr/>
          <p:nvPr/>
        </p:nvCxnSpPr>
        <p:spPr>
          <a:xfrm flipH="1" rot="10800000">
            <a:off x="2784125" y="2971175"/>
            <a:ext cx="542100" cy="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5"/>
          <p:cNvCxnSpPr/>
          <p:nvPr/>
        </p:nvCxnSpPr>
        <p:spPr>
          <a:xfrm flipH="1" rot="10800000">
            <a:off x="9636425" y="3991275"/>
            <a:ext cx="6168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5"/>
          <p:cNvCxnSpPr/>
          <p:nvPr/>
        </p:nvCxnSpPr>
        <p:spPr>
          <a:xfrm flipH="1">
            <a:off x="10253225" y="2690925"/>
            <a:ext cx="18600" cy="13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5"/>
          <p:cNvCxnSpPr/>
          <p:nvPr/>
        </p:nvCxnSpPr>
        <p:spPr>
          <a:xfrm flipH="1">
            <a:off x="10253225" y="3991275"/>
            <a:ext cx="18600" cy="13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25"/>
          <p:cNvSpPr txBox="1"/>
          <p:nvPr/>
        </p:nvSpPr>
        <p:spPr>
          <a:xfrm>
            <a:off x="10963025" y="2462925"/>
            <a:ext cx="1065000" cy="461700"/>
          </a:xfrm>
          <a:prstGeom prst="rect">
            <a:avLst/>
          </a:prstGeom>
          <a:solidFill>
            <a:srgbClr val="4C1130"/>
          </a:solidFill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11003225" y="5071275"/>
            <a:ext cx="984600" cy="461700"/>
          </a:xfrm>
          <a:prstGeom prst="rect">
            <a:avLst/>
          </a:prstGeom>
          <a:solidFill>
            <a:srgbClr val="333333"/>
          </a:solidFill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25"/>
          <p:cNvCxnSpPr/>
          <p:nvPr/>
        </p:nvCxnSpPr>
        <p:spPr>
          <a:xfrm>
            <a:off x="10271825" y="2690925"/>
            <a:ext cx="6912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5"/>
          <p:cNvCxnSpPr/>
          <p:nvPr/>
        </p:nvCxnSpPr>
        <p:spPr>
          <a:xfrm>
            <a:off x="10271825" y="5299275"/>
            <a:ext cx="6912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8849" y="188238"/>
            <a:ext cx="1456650" cy="161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/>
        </p:nvSpPr>
        <p:spPr>
          <a:xfrm>
            <a:off x="376494" y="188250"/>
            <a:ext cx="114390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00" lIns="23000" spcFirstLastPara="1" rIns="23000" wrap="square" tIns="2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None/>
            </a:pPr>
            <a:r>
              <a:rPr b="1" lang="en-US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Methodology 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8849" y="188238"/>
            <a:ext cx="1456650" cy="161852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/>
          <p:nvPr/>
        </p:nvSpPr>
        <p:spPr>
          <a:xfrm>
            <a:off x="6277750" y="2777750"/>
            <a:ext cx="5488500" cy="1247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3000" lIns="23000" spcFirstLastPara="1" rIns="23000" wrap="square" tIns="23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None/>
            </a:pPr>
            <a:r>
              <a:rPr lang="en-US" sz="26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A </a:t>
            </a:r>
            <a:r>
              <a:rPr lang="en-US" sz="26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weekly</a:t>
            </a:r>
            <a:r>
              <a:rPr lang="en-US" sz="26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goal is set based on the previous week achievement and the project over-all goals</a:t>
            </a:r>
            <a:endParaRPr sz="26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4" name="Google Shape;21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500" y="2010300"/>
            <a:ext cx="5488500" cy="342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/>
        </p:nvSpPr>
        <p:spPr>
          <a:xfrm>
            <a:off x="223249" y="651325"/>
            <a:ext cx="10063800" cy="9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00" lIns="23000" spcFirstLastPara="1" rIns="23000" wrap="square" tIns="2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None/>
            </a:pPr>
            <a:r>
              <a:rPr b="1" lang="en-US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Result</a:t>
            </a:r>
            <a:endParaRPr b="1"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5375825" y="2411350"/>
            <a:ext cx="6459900" cy="28176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t" bIns="38525" lIns="38525" spcFirstLastPara="1" rIns="38525" wrap="square" tIns="385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highlight>
                  <a:schemeClr val="lt1"/>
                </a:highlight>
              </a:rPr>
              <a:t>A </a:t>
            </a:r>
            <a:r>
              <a:rPr lang="en-US" sz="4000">
                <a:solidFill>
                  <a:schemeClr val="dk1"/>
                </a:solidFill>
                <a:highlight>
                  <a:schemeClr val="lt1"/>
                </a:highlight>
              </a:rPr>
              <a:t>recommender</a:t>
            </a:r>
            <a:r>
              <a:rPr lang="en-US" sz="4000">
                <a:solidFill>
                  <a:schemeClr val="dk1"/>
                </a:solidFill>
                <a:highlight>
                  <a:schemeClr val="lt1"/>
                </a:highlight>
              </a:rPr>
              <a:t> system that recommends jobs or skills to candidates based on their profile 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50" y="2411350"/>
            <a:ext cx="484415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9074" y="0"/>
            <a:ext cx="1456650" cy="161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/>
        </p:nvSpPr>
        <p:spPr>
          <a:xfrm>
            <a:off x="710600" y="719650"/>
            <a:ext cx="983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Impact</a:t>
            </a:r>
            <a:endParaRPr b="1"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710600" y="2480200"/>
            <a:ext cx="11266500" cy="2278800"/>
          </a:xfrm>
          <a:prstGeom prst="rect">
            <a:avLst/>
          </a:prstGeom>
          <a:solidFill>
            <a:srgbClr val="783F04"/>
          </a:solidFill>
          <a:ln>
            <a:noFill/>
          </a:ln>
        </p:spPr>
        <p:txBody>
          <a:bodyPr anchorCtr="0" anchor="t" bIns="38525" lIns="38525" spcFirstLastPara="1" rIns="38525" wrap="square" tIns="385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Provide skills recommendation for people looking for job</a:t>
            </a:r>
            <a:endParaRPr b="1" sz="2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Provide job </a:t>
            </a:r>
            <a:r>
              <a:rPr b="1" lang="en-US" sz="2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opportunities</a:t>
            </a:r>
            <a:r>
              <a:rPr b="1" lang="en-US" sz="2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for people without jobs</a:t>
            </a:r>
            <a:endParaRPr b="1" sz="2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Reduce the stress of looking for qualified candidates for a particular job role</a:t>
            </a:r>
            <a:endParaRPr b="1" sz="2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Help people to acquire the right skills </a:t>
            </a:r>
            <a:endParaRPr b="1" sz="2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9749" y="233638"/>
            <a:ext cx="1456650" cy="161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/>
        </p:nvSpPr>
        <p:spPr>
          <a:xfrm>
            <a:off x="376494" y="577650"/>
            <a:ext cx="114390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00" lIns="23000" spcFirstLastPara="1" rIns="23000" wrap="square" tIns="23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None/>
            </a:pPr>
            <a:r>
              <a:rPr b="1" lang="en-US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Reference Materials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0" y="842925"/>
            <a:ext cx="11780700" cy="55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525" lIns="38525" spcFirstLastPara="1" rIns="38525" wrap="square" tIns="38525">
            <a:spAutoFit/>
          </a:bodyPr>
          <a:lstStyle/>
          <a:p>
            <a:pPr indent="0" lvl="0" marL="0" marR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 u="sng">
                <a:solidFill>
                  <a:schemeClr val="hlink"/>
                </a:solidFill>
                <a:hlinkClick r:id="rId3"/>
              </a:rPr>
              <a:t>https://nilg.ai/blog/202101/reducing-unemployment-using-ai/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marR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 u="sng">
                <a:solidFill>
                  <a:schemeClr val="hlink"/>
                </a:solidFill>
                <a:hlinkClick r:id="rId4"/>
              </a:rPr>
              <a:t>https://github.com/dssg/IEFP-RecSys_public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marR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 u="sng">
                <a:solidFill>
                  <a:schemeClr val="hlink"/>
                </a:solidFill>
                <a:hlinkClick r:id="rId5"/>
              </a:rPr>
              <a:t>https://www.dssgfellowship.org/project/predicting-long-term-unemployment-in-continental-portugal/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marR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 u="sng">
                <a:solidFill>
                  <a:schemeClr val="hlink"/>
                </a:solidFill>
                <a:hlinkClick r:id="rId6"/>
              </a:rPr>
              <a:t>https://knoema.com/atlas/Nigeria/Unemployment-rate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marR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 u="sng">
                <a:solidFill>
                  <a:schemeClr val="hlink"/>
                </a:solidFill>
                <a:hlinkClick r:id="rId7"/>
              </a:rPr>
              <a:t>https://www.bloomberg.com/news/articles/2021-03-15/nigeria-unemployment-rate-rises-to-second-highest-on-global-list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marR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 u="sng">
                <a:solidFill>
                  <a:schemeClr val="hlink"/>
                </a:solidFill>
                <a:hlinkClick r:id="rId8"/>
              </a:rPr>
              <a:t>https://www.theglobaleconomy.com/Nigeria/unemployment_rate/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marR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 u="sng">
                <a:solidFill>
                  <a:schemeClr val="hlink"/>
                </a:solidFill>
                <a:hlinkClick r:id="rId9"/>
              </a:rPr>
              <a:t>https://www.bloomberg.com/news/articles/2021-03-15/nigeria-unemployment-rate-rises-to-second-highest-on-global-lis</a:t>
            </a:r>
            <a:r>
              <a:rPr b="1" lang="en-US" sz="1800" u="sng">
                <a:solidFill>
                  <a:schemeClr val="hlink"/>
                </a:solidFill>
                <a:hlinkClick r:id="rId10"/>
              </a:rPr>
              <a:t>t</a:t>
            </a:r>
            <a:r>
              <a:rPr b="1" lang="en-US" sz="1800">
                <a:solidFill>
                  <a:schemeClr val="dk1"/>
                </a:solidFill>
              </a:rPr>
              <a:t> 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530349" y="22488"/>
            <a:ext cx="1456650" cy="161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/>
        </p:nvSpPr>
        <p:spPr>
          <a:xfrm>
            <a:off x="592044" y="28575"/>
            <a:ext cx="114390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00" lIns="23000" spcFirstLastPara="1" rIns="23000" wrap="square" tIns="2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0"/>
          <p:cNvSpPr txBox="1"/>
          <p:nvPr/>
        </p:nvSpPr>
        <p:spPr>
          <a:xfrm>
            <a:off x="363400" y="1933450"/>
            <a:ext cx="10734900" cy="43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525" lIns="38525" spcFirstLastPara="1" rIns="38525" wrap="square" tIns="38525">
            <a:noAutofit/>
          </a:bodyPr>
          <a:lstStyle/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tasks are predefined and everyone will be free to join the task(s) they find best fit for them.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sub tasks can be created if necessary after consulting the chapter lead(s)/product owner(s).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leaders will self-identify or be identified for each task to present the progression in the weekly meeting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English is the language to be used for any communication about the project (Slack,mail,...)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0"/>
          <p:cNvSpPr txBox="1"/>
          <p:nvPr/>
        </p:nvSpPr>
        <p:spPr>
          <a:xfrm>
            <a:off x="405725" y="1213300"/>
            <a:ext cx="52998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525" lIns="38525" spcFirstLastPara="1" rIns="38525" wrap="square" tIns="385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 Rules &amp; Guidelines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6724" y="0"/>
            <a:ext cx="1456650" cy="161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/>
        </p:nvSpPr>
        <p:spPr>
          <a:xfrm>
            <a:off x="592044" y="28575"/>
            <a:ext cx="114393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00" lIns="23000" spcFirstLastPara="1" rIns="23000" wrap="square" tIns="2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Montserrat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3136367" y="550800"/>
            <a:ext cx="8726700" cy="12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525" lIns="38525" spcFirstLastPara="1" rIns="38525" wrap="square" tIns="385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9B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C39B1"/>
                </a:solidFill>
                <a:latin typeface="Arial"/>
                <a:ea typeface="Arial"/>
                <a:cs typeface="Arial"/>
                <a:sym typeface="Arial"/>
              </a:rPr>
              <a:t>Education through Collaborating on Real World Problems</a:t>
            </a:r>
            <a:endParaRPr b="1" i="0" sz="2400" u="none" cap="none" strike="noStrike">
              <a:solidFill>
                <a:srgbClr val="2C39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475" y="4210250"/>
            <a:ext cx="2784124" cy="211909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1"/>
          <p:cNvSpPr txBox="1"/>
          <p:nvPr/>
        </p:nvSpPr>
        <p:spPr>
          <a:xfrm>
            <a:off x="6411200" y="1696142"/>
            <a:ext cx="5237700" cy="46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Omdena Local Chapter Member Benefits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how real-world data science projects are solved by getting hands-on experience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your DS/AI skills and showcase them through open-source solutions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with chapter members and leads from 25+ different countries 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Preferential selection to the Omdena core challenges and future access to Omdena members </a:t>
            </a:r>
            <a:r>
              <a:rPr b="0" i="0" lang="en-US" sz="1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benefit platform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1"/>
          <p:cNvSpPr txBox="1"/>
          <p:nvPr/>
        </p:nvSpPr>
        <p:spPr>
          <a:xfrm>
            <a:off x="592058" y="1867825"/>
            <a:ext cx="52377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mission of Omdena Local Chapters</a:t>
            </a: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to run open-source AI projects to solve challenges faced by local communities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Chapters in 25+ countries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Starting 10+ projects per month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80+ collaborators per project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7427" y="0"/>
            <a:ext cx="2209675" cy="2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/>
        </p:nvSpPr>
        <p:spPr>
          <a:xfrm>
            <a:off x="376500" y="512550"/>
            <a:ext cx="114390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00" lIns="23000" spcFirstLastPara="1" rIns="23000" wrap="square" tIns="23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None/>
            </a:pPr>
            <a:r>
              <a:rPr b="1" lang="en-US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Week 1: Understanding the problem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1" name="Google Shape;2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3200" y="188249"/>
            <a:ext cx="1332299" cy="148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2"/>
          <p:cNvSpPr txBox="1"/>
          <p:nvPr/>
        </p:nvSpPr>
        <p:spPr>
          <a:xfrm>
            <a:off x="229894" y="2049675"/>
            <a:ext cx="11439000" cy="3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00" lIns="23000" spcFirstLastPara="1" rIns="23000" wrap="square" tIns="23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#Task-0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the problem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Announce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assign task leaders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resources that can help us throughout the project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platforms, organisations and communities for extracting and collecting data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the tools needed for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project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the technical skills we need to learn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people that can teach us this skills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 for available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tutorials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Omdena that may be needed for this project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tutorial available to learn how to extract and clean data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>
            <p:ph type="ctrTitle"/>
          </p:nvPr>
        </p:nvSpPr>
        <p:spPr>
          <a:xfrm>
            <a:off x="439800" y="2573000"/>
            <a:ext cx="11312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t/>
            </a:r>
            <a:endParaRPr b="1" sz="7300"/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b="1" lang="en-US" sz="6700"/>
              <a:t>keep in touch on slack</a:t>
            </a:r>
            <a:endParaRPr b="1" sz="6700"/>
          </a:p>
        </p:txBody>
      </p:sp>
      <p:sp>
        <p:nvSpPr>
          <p:cNvPr id="268" name="Google Shape;268;p33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DATE	</a:t>
            </a:r>
            <a:endParaRPr/>
          </a:p>
        </p:txBody>
      </p:sp>
      <p:sp>
        <p:nvSpPr>
          <p:cNvPr id="269" name="Google Shape;269;p33"/>
          <p:cNvSpPr txBox="1"/>
          <p:nvPr>
            <p:ph idx="11" type="ftr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  <p:pic>
        <p:nvPicPr>
          <p:cNvPr id="270" name="Google Shape;2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100" y="252025"/>
            <a:ext cx="8541800" cy="460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96724" y="0"/>
            <a:ext cx="1456650" cy="161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730050" y="346625"/>
            <a:ext cx="11105400" cy="53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00" lIns="23000" spcFirstLastPara="1" rIns="23000" wrap="square" tIns="230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lang="en-US" sz="4200">
                <a:latin typeface="Calibri"/>
                <a:ea typeface="Calibri"/>
                <a:cs typeface="Calibri"/>
                <a:sym typeface="Calibri"/>
              </a:rPr>
              <a:t>Solving community problems using Artificial Intelligence</a:t>
            </a:r>
            <a:endParaRPr b="1" sz="4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sz="3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sz="3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3700"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3700"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sz="3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370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 sz="27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https://omdena.com/omdena-chapter-page-nigeria/</a:t>
            </a:r>
            <a:endParaRPr b="1" i="0" sz="27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175" y="1957500"/>
            <a:ext cx="3043699" cy="33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619425" y="181700"/>
            <a:ext cx="32964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00" lIns="23000" spcFirstLastPara="1" rIns="23000" wrap="square" tIns="2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Montserrat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b="1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514350" y="951650"/>
            <a:ext cx="10976700" cy="53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525" lIns="38525" spcFirstLastPara="1" rIns="38525" wrap="square" tIns="385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Chapter Lead/Product Owner(s)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Omdena Lore (Omdena Team will talk for 2-3 mins)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Goals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Outcomes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channels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Materials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Rules &amp; Guidelines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Benefits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1: Understanding the problem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9975" y="181688"/>
            <a:ext cx="1340950" cy="148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7225" y="2268500"/>
            <a:ext cx="6063700" cy="36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/>
        </p:nvSpPr>
        <p:spPr>
          <a:xfrm>
            <a:off x="1220561" y="4983075"/>
            <a:ext cx="8269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00" lIns="23000" spcFirstLastPara="1" rIns="23000" wrap="square" tIns="23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ontserrat Thin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492425" y="5158575"/>
            <a:ext cx="3347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800">
                <a:solidFill>
                  <a:srgbClr val="333333"/>
                </a:solidFill>
                <a:highlight>
                  <a:schemeClr val="lt1"/>
                </a:highlight>
              </a:rPr>
              <a:t>Opeyemi Taiwo Adeniran</a:t>
            </a:r>
            <a:r>
              <a:rPr b="1" i="0" lang="en-US" sz="1800" u="none" cap="none" strike="noStrike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endParaRPr b="1" i="0" sz="1800" u="none" cap="none" strike="noStrike">
              <a:solidFill>
                <a:srgbClr val="33333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800">
                <a:solidFill>
                  <a:srgbClr val="333333"/>
                </a:solidFill>
                <a:highlight>
                  <a:schemeClr val="lt1"/>
                </a:highlight>
              </a:rPr>
              <a:t>Omdena Lagos, Nigeria</a:t>
            </a:r>
            <a:r>
              <a:rPr b="1" i="0" lang="en-US" sz="1800" u="none" cap="none" strike="noStrike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Ch</a:t>
            </a:r>
            <a:r>
              <a:rPr b="1" i="0" lang="en-US" sz="1800" u="none" cap="none" strike="noStrike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apter Lead</a:t>
            </a:r>
            <a:endParaRPr b="1" i="0" sz="18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975" y="0"/>
            <a:ext cx="1864425" cy="186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4544450" y="1983025"/>
            <a:ext cx="7386900" cy="43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chemeClr val="dk1"/>
                </a:solidFill>
                <a:highlight>
                  <a:schemeClr val="lt1"/>
                </a:highlight>
              </a:rPr>
              <a:t>Opeyemi Adeniran has professional certificates in Artificial Intelligence (Microsoft), Data science (IBM), Project Management (British Academy), and Business School (Future Female) 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chemeClr val="dk1"/>
                </a:solidFill>
                <a:highlight>
                  <a:schemeClr val="lt1"/>
                </a:highlight>
              </a:rPr>
              <a:t>In addition, Opeyemi has 13 course certificates in A.i, machine learning, leadership, sustainability, communication skills, and also as a product owner from Omdena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chemeClr val="dk1"/>
                </a:solidFill>
                <a:highlight>
                  <a:schemeClr val="lt1"/>
                </a:highlight>
              </a:rPr>
              <a:t>Opeyemi graduated with a (B.tech) in computer engineering from Ladoke Akintola University of Technology and founded Favored online skills acquisition network in the year 2018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2250">
              <a:solidFill>
                <a:srgbClr val="1D1C1D"/>
              </a:solidFill>
              <a:highlight>
                <a:srgbClr val="F8F8F8"/>
              </a:highlight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975" y="1923750"/>
            <a:ext cx="3000000" cy="30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01300" y="276975"/>
            <a:ext cx="1340950" cy="148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514344" y="268450"/>
            <a:ext cx="114390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00" lIns="23000" spcFirstLastPara="1" rIns="23000" wrap="square" tIns="23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Montserrat"/>
              <a:buNone/>
            </a:pPr>
            <a:r>
              <a:rPr b="1" lang="en-US" sz="3500">
                <a:latin typeface="Montserrat"/>
                <a:ea typeface="Montserrat"/>
                <a:cs typeface="Montserrat"/>
                <a:sym typeface="Montserrat"/>
              </a:rPr>
              <a:t>Introducing Omdena Lore</a:t>
            </a:r>
            <a:endParaRPr b="1" i="0" sz="3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5554000" y="3603000"/>
            <a:ext cx="5818200" cy="11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525" lIns="38525" spcFirstLastPara="1" rIns="38525" wrap="square" tIns="385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1D1C1D"/>
                </a:solidFill>
                <a:highlight>
                  <a:schemeClr val="lt1"/>
                </a:highlight>
              </a:rPr>
              <a:t>Speaker: Kaushal Bhavsar</a:t>
            </a:r>
            <a:endParaRPr b="1" sz="280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2800"/>
              <a:buChar char="●"/>
            </a:pPr>
            <a:r>
              <a:rPr b="1" lang="en-US" sz="2800">
                <a:solidFill>
                  <a:srgbClr val="1D1C1D"/>
                </a:solidFill>
                <a:highlight>
                  <a:schemeClr val="lt1"/>
                </a:highlight>
              </a:rPr>
              <a:t>VP of Platform Engineering</a:t>
            </a:r>
            <a:endParaRPr b="1" sz="2800">
              <a:solidFill>
                <a:srgbClr val="1D1C1D"/>
              </a:solidFill>
              <a:highlight>
                <a:schemeClr val="lt1"/>
              </a:highlight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550" y="88500"/>
            <a:ext cx="2448900" cy="24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266700" y="2139188"/>
            <a:ext cx="116586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525" lIns="38525" spcFirstLastPara="1" rIns="38525" wrap="square" tIns="385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OmdenaLore: World’s biggest AI4Good library for real-world projects</a:t>
            </a:r>
            <a:endParaRPr b="1" sz="3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625" y="3207000"/>
            <a:ext cx="4876149" cy="274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96724" y="0"/>
            <a:ext cx="1456650" cy="161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/>
        </p:nvSpPr>
        <p:spPr>
          <a:xfrm>
            <a:off x="442625" y="126375"/>
            <a:ext cx="41586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00" lIns="23000" spcFirstLastPara="1" rIns="23000" wrap="square" tIns="23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Montserrat"/>
              <a:buNone/>
            </a:pPr>
            <a:r>
              <a:rPr b="1" i="0" lang="en-US" sz="4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b="1" lang="en-US" sz="4500">
                <a:latin typeface="Montserrat"/>
                <a:ea typeface="Montserrat"/>
                <a:cs typeface="Montserrat"/>
                <a:sym typeface="Montserrat"/>
              </a:rPr>
              <a:t>he Project</a:t>
            </a:r>
            <a:endParaRPr b="1" i="0" sz="4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265475" y="3117025"/>
            <a:ext cx="4512900" cy="18555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t" bIns="38525" lIns="38525" spcFirstLastPara="1" rIns="38525" wrap="square" tIns="385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Solving Unemployment in Nigeria using Artificial Intelligence</a:t>
            </a:r>
            <a:endParaRPr b="1" sz="35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100" y="1850975"/>
            <a:ext cx="6902274" cy="43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96724" y="0"/>
            <a:ext cx="1456650" cy="161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/>
        </p:nvSpPr>
        <p:spPr>
          <a:xfrm>
            <a:off x="514344" y="512575"/>
            <a:ext cx="114390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00" lIns="23000" spcFirstLastPara="1" rIns="23000" wrap="square" tIns="23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Montserrat"/>
              <a:buNone/>
            </a:pPr>
            <a:r>
              <a:rPr b="1" i="0" lang="en-US" sz="3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 i="0" sz="3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376075" y="1999550"/>
            <a:ext cx="11687400" cy="31947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anchorCtr="0" anchor="t" bIns="38525" lIns="38525" spcFirstLastPara="1" rIns="38525" wrap="square" tIns="385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The Unemployment rate in Nigeria increased to 33.30 percent in the fourth quarter of 2020 from 27.10 percent in the second quarter of 2020 while the underemployed rate is 28.7% giving a total percentage rate of 61.9% of  Nigerians that are unemployed or underemployed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6699" y="0"/>
            <a:ext cx="1456650" cy="161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/>
        </p:nvSpPr>
        <p:spPr>
          <a:xfrm>
            <a:off x="592044" y="28575"/>
            <a:ext cx="114390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00" lIns="23000" spcFirstLastPara="1" rIns="23000" wrap="square" tIns="2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363400" y="2390850"/>
            <a:ext cx="11518200" cy="2663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38525" lIns="38525" spcFirstLastPara="1" rIns="38525" wrap="square" tIns="385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 create a machine learning model that will merge NYSC graduates with possible job opportunities based on their career path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 provide employable job skills recommendation to NYSC graduates based on their their career path 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363400" y="773700"/>
            <a:ext cx="59685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525" lIns="38525" spcFirstLastPara="1" rIns="38525" wrap="square" tIns="385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Goals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949" y="176975"/>
            <a:ext cx="1456650" cy="161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/>
        </p:nvSpPr>
        <p:spPr>
          <a:xfrm>
            <a:off x="592044" y="28575"/>
            <a:ext cx="114390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00" lIns="23000" spcFirstLastPara="1" rIns="23000" wrap="square" tIns="2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750000" y="1910575"/>
            <a:ext cx="10692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525" lIns="38525" spcFirstLastPara="1" rIns="38525" wrap="square" tIns="385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scraping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model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Natural Language Processing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Recommender system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74" name="Google Shape;174;p23"/>
          <p:cNvSpPr txBox="1"/>
          <p:nvPr/>
        </p:nvSpPr>
        <p:spPr>
          <a:xfrm>
            <a:off x="592050" y="739050"/>
            <a:ext cx="86457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525" lIns="38525" spcFirstLastPara="1" rIns="38525" wrap="square" tIns="385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Outcomes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1198" y="1799923"/>
            <a:ext cx="5459850" cy="437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19749" y="28575"/>
            <a:ext cx="1456650" cy="161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