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</p:sldMasterIdLst>
  <p:notesMasterIdLst>
    <p:notesMasterId r:id="rId7"/>
  </p:notesMasterIdLst>
  <p:sldIdLst>
    <p:sldId id="256" r:id="rId3"/>
    <p:sldId id="257" r:id="rId4"/>
    <p:sldId id="285" r:id="rId5"/>
    <p:sldId id="28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43D1C8-9948-4AC4-A3D8-795900CBFD1D}">
  <a:tblStyle styleId="{EB43D1C8-9948-4AC4-A3D8-795900CBF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089478-ACF4-44CC-BDE1-163C7244932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8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6f1b40b38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96f1b40b38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5378f33b2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95378f33b2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5378f33b2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95378f33b2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91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5378f33b2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95378f33b2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7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Font typeface="Calibri"/>
              <a:buNone/>
              <a:defRPr sz="4300" b="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10800000" flipH="1">
            <a:off x="0" y="1153200"/>
            <a:ext cx="9144000" cy="399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0764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243075" y="311225"/>
            <a:ext cx="8644200" cy="6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292900" y="1275550"/>
            <a:ext cx="8401200" cy="3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■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3400" y="18309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2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0"/>
          <p:cNvSpPr txBox="1">
            <a:spLocks noGrp="1"/>
          </p:cNvSpPr>
          <p:nvPr>
            <p:ph type="subTitle" idx="1"/>
          </p:nvPr>
        </p:nvSpPr>
        <p:spPr>
          <a:xfrm>
            <a:off x="437825" y="3154825"/>
            <a:ext cx="8520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hlink"/>
                </a:solidFill>
                <a:highlight>
                  <a:srgbClr val="FDFDFD"/>
                </a:highlight>
              </a:rPr>
              <a:t>Muhammad Shahroz, Jerry Zhu</a:t>
            </a:r>
            <a:endParaRPr sz="1700" dirty="0"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  <p:sp>
        <p:nvSpPr>
          <p:cNvPr id="266" name="Google Shape;266;p60"/>
          <p:cNvSpPr txBox="1">
            <a:spLocks noGrp="1"/>
          </p:cNvSpPr>
          <p:nvPr>
            <p:ph type="ctrTitle"/>
          </p:nvPr>
        </p:nvSpPr>
        <p:spPr>
          <a:xfrm>
            <a:off x="437825" y="2046750"/>
            <a:ext cx="8520600" cy="10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Arial"/>
              <a:buNone/>
            </a:pPr>
            <a:r>
              <a:rPr lang="fr" sz="2800" b="1" dirty="0">
                <a:solidFill>
                  <a:srgbClr val="111111"/>
                </a:solidFill>
                <a:highlight>
                  <a:srgbClr val="FDFDFD"/>
                </a:highlight>
              </a:rPr>
              <a:t>Deployment of </a:t>
            </a:r>
            <a:br>
              <a:rPr lang="fr" sz="2800" b="1" dirty="0">
                <a:solidFill>
                  <a:srgbClr val="111111"/>
                </a:solidFill>
                <a:highlight>
                  <a:srgbClr val="FDFDFD"/>
                </a:highlight>
              </a:rPr>
            </a:br>
            <a:r>
              <a:rPr lang="fr" sz="2800" b="1" dirty="0">
                <a:solidFill>
                  <a:srgbClr val="111111"/>
                </a:solidFill>
                <a:highlight>
                  <a:srgbClr val="FDFDFD"/>
                </a:highlight>
              </a:rPr>
              <a:t>AI Based Road Inspection System</a:t>
            </a:r>
            <a:endParaRPr sz="2800" b="1" dirty="0"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  <p:sp>
        <p:nvSpPr>
          <p:cNvPr id="267" name="Google Shape;267;p60"/>
          <p:cNvSpPr txBox="1"/>
          <p:nvPr/>
        </p:nvSpPr>
        <p:spPr>
          <a:xfrm>
            <a:off x="808925" y="4256313"/>
            <a:ext cx="7778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111111"/>
                </a:solidFill>
                <a:highlight>
                  <a:srgbClr val="FDFDFD"/>
                </a:highlight>
              </a:rPr>
              <a:t>~ November 24, 2022 ~</a:t>
            </a:r>
            <a:endParaRPr sz="1700">
              <a:solidFill>
                <a:srgbClr val="111111"/>
              </a:solidFill>
              <a:highlight>
                <a:srgbClr val="FDFDFD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ECDB1-0186-2B72-DBFF-2E6ACA64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0" y="440787"/>
            <a:ext cx="201168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1"/>
          <p:cNvSpPr txBox="1">
            <a:spLocks noGrp="1"/>
          </p:cNvSpPr>
          <p:nvPr>
            <p:ph type="title"/>
          </p:nvPr>
        </p:nvSpPr>
        <p:spPr>
          <a:xfrm>
            <a:off x="243075" y="311225"/>
            <a:ext cx="8644200" cy="6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Methodology</a:t>
            </a:r>
            <a:endParaRPr b="1" dirty="0"/>
          </a:p>
        </p:txBody>
      </p:sp>
      <p:sp>
        <p:nvSpPr>
          <p:cNvPr id="274" name="Google Shape;274;p61"/>
          <p:cNvSpPr txBox="1">
            <a:spLocks noGrp="1"/>
          </p:cNvSpPr>
          <p:nvPr>
            <p:ph type="body" idx="1"/>
          </p:nvPr>
        </p:nvSpPr>
        <p:spPr>
          <a:xfrm>
            <a:off x="292900" y="1351750"/>
            <a:ext cx="8401200" cy="3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sz="2400" b="1" dirty="0"/>
              <a:t>Framework: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/>
              <a:t>Python based </a:t>
            </a:r>
            <a:r>
              <a:rPr lang="en-US" sz="2400" dirty="0" err="1"/>
              <a:t>Streamlit</a:t>
            </a:r>
            <a:r>
              <a:rPr lang="en-US" sz="2400" dirty="0"/>
              <a:t> App Framework is used for user interface building.</a:t>
            </a: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sz="2400" b="1" dirty="0"/>
              <a:t>Features:</a:t>
            </a:r>
            <a:endParaRPr sz="2400" b="1" dirty="0"/>
          </a:p>
          <a:p>
            <a:pPr lvl="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 panose="020B0604020202020204" pitchFamily="34" charset="0"/>
              <a:buChar char="•"/>
            </a:pPr>
            <a:r>
              <a:rPr lang="fr" sz="2400" dirty="0"/>
              <a:t>User can input image as a </a:t>
            </a:r>
          </a:p>
          <a:p>
            <a:pPr marL="1028700" lvl="1" indent="-457200" algn="just">
              <a:spcBef>
                <a:spcPts val="1200"/>
              </a:spcBef>
              <a:buClr>
                <a:schemeClr val="accent3"/>
              </a:buClr>
              <a:buSzPts val="1800"/>
              <a:buFont typeface="+mj-lt"/>
              <a:buAutoNum type="arabicPeriod"/>
            </a:pPr>
            <a:r>
              <a:rPr lang="fr" sz="2200" dirty="0"/>
              <a:t>Imager File </a:t>
            </a:r>
          </a:p>
          <a:p>
            <a:pPr marL="1028700" lvl="1" indent="-457200" algn="just">
              <a:spcBef>
                <a:spcPts val="1200"/>
              </a:spcBef>
              <a:buClr>
                <a:schemeClr val="accent3"/>
              </a:buClr>
              <a:buSzPts val="1800"/>
              <a:buFont typeface="+mj-lt"/>
              <a:buAutoNum type="arabicPeriod"/>
            </a:pPr>
            <a:r>
              <a:rPr lang="fr" sz="2200" dirty="0"/>
              <a:t>Image url</a:t>
            </a:r>
          </a:p>
          <a:p>
            <a:pPr lvl="0" algn="just" rt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/>
              <a:t>Output is the uploaded image with: </a:t>
            </a:r>
          </a:p>
          <a:p>
            <a:pPr marL="1028700" lvl="1" indent="-457200" algn="just">
              <a:spcBef>
                <a:spcPts val="1200"/>
              </a:spcBef>
              <a:buClr>
                <a:schemeClr val="accent3"/>
              </a:buClr>
              <a:buSzPts val="1800"/>
              <a:buFont typeface="+mj-lt"/>
              <a:buAutoNum type="arabicPeriod"/>
            </a:pPr>
            <a:r>
              <a:rPr lang="en-US" sz="2200" dirty="0"/>
              <a:t>Predicted class (i.e., type of road defect)</a:t>
            </a:r>
          </a:p>
          <a:p>
            <a:pPr marL="1028700" lvl="1" indent="-457200" algn="just">
              <a:spcBef>
                <a:spcPts val="1200"/>
              </a:spcBef>
              <a:buClr>
                <a:schemeClr val="accent3"/>
              </a:buClr>
              <a:buSzPts val="1800"/>
              <a:buFont typeface="+mj-lt"/>
              <a:buAutoNum type="arabicPeriod"/>
            </a:pPr>
            <a:r>
              <a:rPr lang="en-US" sz="2200" dirty="0"/>
              <a:t>Prediction confidence </a:t>
            </a:r>
          </a:p>
          <a:p>
            <a:pPr marL="1028700" lvl="1" indent="-457200" algn="just">
              <a:spcBef>
                <a:spcPts val="1200"/>
              </a:spcBef>
              <a:buClr>
                <a:schemeClr val="accent3"/>
              </a:buClr>
              <a:buSzPts val="1800"/>
              <a:buFont typeface="+mj-lt"/>
              <a:buAutoNum type="arabicPeriod"/>
            </a:pPr>
            <a:r>
              <a:rPr lang="en-US" sz="2200" dirty="0"/>
              <a:t>Geolocation and Time of input image. </a:t>
            </a:r>
            <a:endParaRPr sz="2200" dirty="0"/>
          </a:p>
        </p:txBody>
      </p:sp>
      <p:sp>
        <p:nvSpPr>
          <p:cNvPr id="275" name="Google Shape;275;p6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1"/>
          <p:cNvSpPr txBox="1">
            <a:spLocks noGrp="1"/>
          </p:cNvSpPr>
          <p:nvPr>
            <p:ph type="title"/>
          </p:nvPr>
        </p:nvSpPr>
        <p:spPr>
          <a:xfrm>
            <a:off x="243075" y="311225"/>
            <a:ext cx="8644200" cy="6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Methodology</a:t>
            </a:r>
            <a:endParaRPr b="1" dirty="0"/>
          </a:p>
        </p:txBody>
      </p:sp>
      <p:sp>
        <p:nvSpPr>
          <p:cNvPr id="274" name="Google Shape;274;p61"/>
          <p:cNvSpPr txBox="1">
            <a:spLocks noGrp="1"/>
          </p:cNvSpPr>
          <p:nvPr>
            <p:ph type="body" idx="1"/>
          </p:nvPr>
        </p:nvSpPr>
        <p:spPr>
          <a:xfrm>
            <a:off x="292900" y="1351750"/>
            <a:ext cx="8401200" cy="3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>
              <a:buClr>
                <a:schemeClr val="accent3"/>
              </a:buClr>
            </a:pPr>
            <a:r>
              <a:rPr lang="en-US" sz="2000" dirty="0"/>
              <a:t>Model Options for classification: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1800" dirty="0"/>
              <a:t>ResNet152V2 (Crack &amp; Groove)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1800" dirty="0"/>
              <a:t>Deep Hybrid EfficientNetB0 (Crack &amp; Groove)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1800" dirty="0"/>
              <a:t>MobileNetV2 (Rut &amp; Subsidence)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1800" dirty="0"/>
              <a:t>Deep Hybrid EfficientNetB0 (Rut &amp; Subsidence)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 panose="020B0604020202020204" pitchFamily="34" charset="0"/>
              <a:buChar char="•"/>
            </a:pPr>
            <a:endParaRPr sz="2400" dirty="0"/>
          </a:p>
        </p:txBody>
      </p:sp>
      <p:sp>
        <p:nvSpPr>
          <p:cNvPr id="275" name="Google Shape;275;p6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96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1"/>
          <p:cNvSpPr txBox="1">
            <a:spLocks noGrp="1"/>
          </p:cNvSpPr>
          <p:nvPr>
            <p:ph type="title"/>
          </p:nvPr>
        </p:nvSpPr>
        <p:spPr>
          <a:xfrm>
            <a:off x="243075" y="311225"/>
            <a:ext cx="8644200" cy="6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Layout</a:t>
            </a:r>
            <a:endParaRPr b="1" dirty="0"/>
          </a:p>
        </p:txBody>
      </p:sp>
      <p:sp>
        <p:nvSpPr>
          <p:cNvPr id="274" name="Google Shape;274;p61"/>
          <p:cNvSpPr txBox="1">
            <a:spLocks noGrp="1"/>
          </p:cNvSpPr>
          <p:nvPr>
            <p:ph type="body" idx="1"/>
          </p:nvPr>
        </p:nvSpPr>
        <p:spPr>
          <a:xfrm>
            <a:off x="292900" y="1351750"/>
            <a:ext cx="8401200" cy="33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endParaRPr sz="2400" dirty="0"/>
          </a:p>
        </p:txBody>
      </p:sp>
      <p:sp>
        <p:nvSpPr>
          <p:cNvPr id="275" name="Google Shape;275;p6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A528F-4635-5E04-000F-B4695D78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9" y="1116440"/>
            <a:ext cx="7949853" cy="39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510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112</Words>
  <Application>Microsoft Office PowerPoint</Application>
  <PresentationFormat>On-screen Show (16:9)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Arial</vt:lpstr>
      <vt:lpstr>Roboto</vt:lpstr>
      <vt:lpstr>Simple Light</vt:lpstr>
      <vt:lpstr>Material</vt:lpstr>
      <vt:lpstr>Deployment of  AI Based Road Inspection System</vt:lpstr>
      <vt:lpstr>Methodology</vt:lpstr>
      <vt:lpstr>Methodology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Road Inspection System</dc:title>
  <cp:lastModifiedBy>Muhammad  Shahroz</cp:lastModifiedBy>
  <cp:revision>5</cp:revision>
  <dcterms:modified xsi:type="dcterms:W3CDTF">2022-11-24T18:15:30Z</dcterms:modified>
</cp:coreProperties>
</file>