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Lobster"/>
      <p:regular r:id="rId23"/>
    </p:embeddedFont>
    <p:embeddedFont>
      <p:font typeface="Arial Black"/>
      <p:regular r:id="rId24"/>
    </p:embeddedFont>
    <p:embeddedFont>
      <p:font typeface="Lexen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gu8VbC7pT6gepfasmSpYhBsYiW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020443-A6A0-48EE-BB92-B9819141C48A}">
  <a:tblStyle styleId="{2F020443-A6A0-48EE-BB92-B9819141C48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fill>
          <a:solidFill>
            <a:srgbClr val="D1D1D1"/>
          </a:solidFill>
        </a:fill>
      </a:tcStyle>
    </a:band1H>
    <a:band2H>
      <a:tcTxStyle/>
    </a:band2H>
    <a:band1V>
      <a:tcTxStyle/>
      <a:tcStyle>
        <a:fill>
          <a:solidFill>
            <a:srgbClr val="D1D1D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rialBlack-regular.fntdata"/><Relationship Id="rId23" Type="http://schemas.openxmlformats.org/officeDocument/2006/relationships/font" Target="fonts/Lobs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-bold.fntdata"/><Relationship Id="rId25" Type="http://schemas.openxmlformats.org/officeDocument/2006/relationships/font" Target="fonts/Lexend-regular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80588b7b3_2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80588b7b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980588b7b3_2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80588b7b3_2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980588b7b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980588b7b3_2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6"/>
          <p:cNvSpPr txBox="1"/>
          <p:nvPr>
            <p:ph type="ctrTitle"/>
          </p:nvPr>
        </p:nvSpPr>
        <p:spPr>
          <a:xfrm>
            <a:off x="1547813" y="1701800"/>
            <a:ext cx="690880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47813" y="2927350"/>
            <a:ext cx="691356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2095500" y="-46355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 rot="5400000">
            <a:off x="4689475" y="2130425"/>
            <a:ext cx="59372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" type="body"/>
          </p:nvPr>
        </p:nvSpPr>
        <p:spPr>
          <a:xfrm rot="5400000">
            <a:off x="498475" y="149225"/>
            <a:ext cx="59372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457200" y="117475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4648200" y="117475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hyperlink" Target="https://www.linkedin.com/in/tj-yazman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uplicatephotosfixer.com/" TargetMode="External"/><Relationship Id="rId4" Type="http://schemas.openxmlformats.org/officeDocument/2006/relationships/hyperlink" Target="https://www.alldup.de/en_download_alldup.php" TargetMode="External"/><Relationship Id="rId5" Type="http://schemas.openxmlformats.org/officeDocument/2006/relationships/hyperlink" Target="https://github.com/Sanster/lama-cleaner" TargetMode="External"/><Relationship Id="rId6" Type="http://schemas.openxmlformats.org/officeDocument/2006/relationships/hyperlink" Target="https://drive.google.com/drive/folders/1hvBvV9xEr1JkI0L-rO3_FTdxNyIexQ52?usp=share_lin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l0kfqDnAeuIyRdCP-DMk3CAwkk6W_jWA/edit?usp=share_link&amp;ouid=101931555017601871746&amp;rtpof=true&amp;sd=true" TargetMode="External"/><Relationship Id="rId4" Type="http://schemas.openxmlformats.org/officeDocument/2006/relationships/hyperlink" Target="https://docs.google.com/document/d/1bTMsdWavrlfWlEF5iyX-X2WAax4HQGD5/edit?usp=share_link&amp;ouid=101931555017601871746&amp;rtpof=true&amp;sd=tru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drive/folders/1V04yMqTuOUdiD4Iid6IYLj964tffFiFh?usp=share_link" TargetMode="External"/><Relationship Id="rId4" Type="http://schemas.openxmlformats.org/officeDocument/2006/relationships/hyperlink" Target="https://drive.google.com/drive/folders/1V04yMqTuOUdiD4Iid6IYLj964tffFiFh?usp=share_link" TargetMode="External"/><Relationship Id="rId5" Type="http://schemas.openxmlformats.org/officeDocument/2006/relationships/hyperlink" Target="https://drive.google.com/drive/folders/1V04yMqTuOUdiD4Iid6IYLj964tffFiFh?usp=share_lin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NKV6KPVj4lIwuSlqRoTJ-_exK8kMpayi?usp=share_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mQ-1vwckVcKYtLdDqexWaElSrl2B-D-j/view?usp=share_li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10.jpg"/><Relationship Id="rId6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3235501" y="2759875"/>
            <a:ext cx="59085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12D86"/>
                </a:solidFill>
              </a:rPr>
              <a:t>Task Presentation</a:t>
            </a:r>
            <a:br>
              <a:rPr lang="en-US" sz="36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Data Collection and Preprocessing</a:t>
            </a:r>
            <a:endParaRPr sz="3100">
              <a:solidFill>
                <a:srgbClr val="00B050"/>
              </a:solidFill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3922474" y="406451"/>
            <a:ext cx="50436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BD3"/>
              </a:buClr>
              <a:buSzPts val="3200"/>
              <a:buFont typeface="Arial Black"/>
              <a:buNone/>
            </a:pPr>
            <a:r>
              <a:rPr lang="en-US">
                <a:solidFill>
                  <a:srgbClr val="007BD3"/>
                </a:solidFill>
                <a:latin typeface="Arial Black"/>
                <a:ea typeface="Arial Black"/>
                <a:cs typeface="Arial Black"/>
                <a:sym typeface="Arial Black"/>
              </a:rPr>
              <a:t>Development of </a:t>
            </a:r>
            <a:br>
              <a:rPr lang="en-US">
                <a:solidFill>
                  <a:srgbClr val="007BD3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>
                <a:solidFill>
                  <a:srgbClr val="012D86"/>
                </a:solidFill>
                <a:latin typeface="Arial Black"/>
                <a:ea typeface="Arial Black"/>
                <a:cs typeface="Arial Black"/>
                <a:sym typeface="Arial Black"/>
              </a:rPr>
              <a:t>AI base Road Inspection System</a:t>
            </a:r>
            <a:endParaRPr b="1">
              <a:solidFill>
                <a:srgbClr val="007BD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039080" y="4129200"/>
            <a:ext cx="2863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by: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Tariq Jamil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Task-Lead)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50" y="406450"/>
            <a:ext cx="3643525" cy="143502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5828475" y="5617975"/>
            <a:ext cx="3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https://www.linkedin.com/in/tj-yazman/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Preprocesssing</a:t>
            </a:r>
            <a:endParaRPr b="1" sz="3200"/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457200" y="1174750"/>
            <a:ext cx="8229600" cy="5250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1" lang="en-US" sz="2800"/>
              <a:t>Class Annotation:</a:t>
            </a:r>
            <a:endParaRPr b="1" sz="2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preprocessed images were placed in class-named folders in line with tensorflow data pipeline objects using ‘flow_from_directory’ method.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/>
              <a:t>Limitations:</a:t>
            </a:r>
            <a:endParaRPr b="1" sz="2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RUT and SUBSIDENCE class images couldn’t be made available in sufficient numbers due scarcity of such images </a:t>
            </a:r>
            <a:r>
              <a:rPr lang="en-US" sz="2400"/>
              <a:t>available</a:t>
            </a:r>
            <a:r>
              <a:rPr lang="en-US" sz="2400"/>
              <a:t> on web.</a:t>
            </a:r>
            <a:endParaRPr sz="24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To overcome this situation, the it was mutually agreed by the concerned that the system would have 2  separate models based on </a:t>
            </a:r>
            <a:r>
              <a:rPr lang="en-US" sz="2000">
                <a:solidFill>
                  <a:srgbClr val="14CD68"/>
                </a:solidFill>
              </a:rPr>
              <a:t>(Crack+Groove)</a:t>
            </a:r>
            <a:r>
              <a:rPr lang="en-US" sz="2000"/>
              <a:t>,</a:t>
            </a:r>
            <a:r>
              <a:rPr lang="en-US" sz="2000">
                <a:solidFill>
                  <a:srgbClr val="012D86"/>
                </a:solidFill>
              </a:rPr>
              <a:t> (Rut+Subsidence)</a:t>
            </a:r>
            <a:r>
              <a:rPr lang="en-US" sz="2000"/>
              <a:t> </a:t>
            </a:r>
            <a:endParaRPr sz="2000"/>
          </a:p>
        </p:txBody>
      </p:sp>
      <p:sp>
        <p:nvSpPr>
          <p:cNvPr id="169" name="Google Shape;169;p10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Preprocesssing</a:t>
            </a:r>
            <a:endParaRPr b="1" sz="3200"/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b="1" lang="en-US" sz="2400">
                <a:latin typeface="Arial Black"/>
                <a:ea typeface="Arial Black"/>
                <a:cs typeface="Arial Black"/>
                <a:sym typeface="Arial Black"/>
              </a:rPr>
              <a:t>Tools &amp; Methods used: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  <a:p>
            <a:pPr indent="-205740" lvl="0" marL="342900" rtl="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  <a:p>
            <a:pPr indent="-346075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Char char="•"/>
            </a:pPr>
            <a:r>
              <a:rPr lang="en-US" sz="2000">
                <a:latin typeface="Arial Black"/>
                <a:ea typeface="Arial Black"/>
                <a:cs typeface="Arial Black"/>
                <a:sym typeface="Arial Black"/>
              </a:rPr>
              <a:t>To remove image duplicates and watermarks, follwoing methods were employed: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289083" lvl="1" marL="742950" rtl="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100"/>
              <a:t>Methods / applications utilizing image-Hashing algorithm (creating a unique ‘digital fingerprint’) were used to clear-off the duplicates.</a:t>
            </a:r>
            <a:endParaRPr sz="2100"/>
          </a:p>
          <a:p>
            <a:pPr indent="-289083" lvl="1" marL="742950" rtl="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100"/>
              <a:t>Application used were:</a:t>
            </a:r>
            <a:endParaRPr sz="2100"/>
          </a:p>
          <a:p>
            <a:pPr indent="-231457" lvl="2" marL="114300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duplicate photo fixer pro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https://www.duplicatephotosfixer.com/</a:t>
            </a:r>
            <a:r>
              <a:rPr lang="en-US" sz="1800"/>
              <a:t>)</a:t>
            </a:r>
            <a:endParaRPr sz="1800"/>
          </a:p>
          <a:p>
            <a:pPr indent="-231457" lvl="2" marL="114300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AllDup</a:t>
            </a:r>
            <a:endParaRPr sz="1800"/>
          </a:p>
          <a:p>
            <a:pPr indent="0" lvl="2" marL="91440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/>
              <a:t>   (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https://www.alldup.de/en_download_alldup.php</a:t>
            </a:r>
            <a:r>
              <a:rPr lang="en-US" sz="1800"/>
              <a:t>)</a:t>
            </a:r>
            <a:endParaRPr sz="1800"/>
          </a:p>
          <a:p>
            <a:pPr indent="0" lvl="2" marL="91440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/>
              <a:t>- Code provided by Hemanth Sai, to remove watermarks</a:t>
            </a:r>
            <a:br>
              <a:rPr lang="en-US" sz="2000"/>
            </a:br>
            <a:r>
              <a:rPr lang="en-US" sz="2000"/>
              <a:t>  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https://github.com/Sanster/lama-cleaner</a:t>
            </a:r>
            <a:endParaRPr sz="20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8001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/>
              <a:t>- Code created by Shahroz for consolidation of collected images    shared by the contributors.</a:t>
            </a:r>
            <a:br>
              <a:rPr lang="en-US" sz="2000"/>
            </a:br>
            <a:r>
              <a:rPr lang="en-US" sz="2000" u="sng">
                <a:solidFill>
                  <a:schemeClr val="hlink"/>
                </a:solidFill>
                <a:hlinkClick r:id="rId6"/>
              </a:rPr>
              <a:t>https://drive.google.com/drive/folders/1hvBvV9xEr1JkI0L-rO3_FTdxNyIexQ52?usp=share_link</a:t>
            </a:r>
            <a:endParaRPr sz="2000"/>
          </a:p>
        </p:txBody>
      </p:sp>
      <p:sp>
        <p:nvSpPr>
          <p:cNvPr id="176" name="Google Shape;176;p1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539750" y="404495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Preprocesssing</a:t>
            </a: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/>
              <a:t>Collaboration:</a:t>
            </a:r>
            <a:endParaRPr b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In order to share ideas and solutions for the task, 2 meetings were held in the 1st 2 weeks of the project.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 </a:t>
            </a:r>
            <a:r>
              <a:rPr b="1" lang="en-US" sz="1800"/>
              <a:t>31 October 2022 Meeting:</a:t>
            </a:r>
            <a:endParaRPr b="1" sz="1800"/>
          </a:p>
          <a:p>
            <a:pPr indent="-285750" lvl="1" marL="742950" rtl="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</a:pPr>
            <a:r>
              <a:rPr lang="en-US" sz="1575"/>
              <a:t>The meeting was participated by 05 members.</a:t>
            </a:r>
            <a:endParaRPr sz="1575"/>
          </a:p>
          <a:p>
            <a:pPr indent="-285750" lvl="1" marL="742950" rtl="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</a:pPr>
            <a:r>
              <a:rPr lang="en-US" sz="1575"/>
              <a:t>Meerting notes:</a:t>
            </a:r>
            <a:br>
              <a:rPr lang="en-US" sz="1575"/>
            </a:br>
            <a:r>
              <a:rPr lang="en-US" sz="1200" u="sng">
                <a:solidFill>
                  <a:schemeClr val="hlink"/>
                </a:solidFill>
                <a:hlinkClick r:id="rId3"/>
              </a:rPr>
              <a:t>https://docs.google.com/document/d/1l0kfqDnAeuIyRdCP-DMk3CAwkk6W_jWA/edit?usp=share_link&amp;ouid=101931555017601871746&amp;rtpof=true&amp;sd=true</a:t>
            </a:r>
            <a:endParaRPr sz="1200"/>
          </a:p>
          <a:p>
            <a:pPr indent="0" lvl="0" marL="74295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74295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/>
              <a:t>6 November, 2022 Meeting:</a:t>
            </a:r>
            <a:endParaRPr b="1" sz="18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The meeting was participated by 07 members.</a:t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Meeting notes:</a:t>
            </a:r>
            <a:br>
              <a:rPr lang="en-US" sz="1600"/>
            </a:br>
            <a:r>
              <a:rPr lang="en-US" sz="1200" u="sng">
                <a:solidFill>
                  <a:schemeClr val="hlink"/>
                </a:solidFill>
                <a:hlinkClick r:id="rId4"/>
              </a:rPr>
              <a:t>https://docs.google.com/document/d/1bTMsdWavrlfWlEF5iyX-X2WAax4HQGD5/edit?usp=share_link&amp;ouid=101931555017601871746&amp;rtpof=true&amp;sd=true</a:t>
            </a:r>
            <a:endParaRPr sz="1200"/>
          </a:p>
          <a:p>
            <a:pPr indent="0" lvl="0" marL="74295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/>
          </a:p>
        </p:txBody>
      </p:sp>
      <p:sp>
        <p:nvSpPr>
          <p:cNvPr id="183" name="Google Shape;183;p1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457200" y="47625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Preprocessing Contributors</a:t>
            </a:r>
            <a:endParaRPr b="1"/>
          </a:p>
        </p:txBody>
      </p:sp>
      <p:graphicFrame>
        <p:nvGraphicFramePr>
          <p:cNvPr id="189" name="Google Shape;189;p13"/>
          <p:cNvGraphicFramePr/>
          <p:nvPr/>
        </p:nvGraphicFramePr>
        <p:xfrm>
          <a:off x="457205" y="1388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{2F020443-A6A0-48EE-BB92-B9819141C48A}</a:tableStyleId>
              </a:tblPr>
              <a:tblGrid>
                <a:gridCol w="682000"/>
                <a:gridCol w="2929250"/>
                <a:gridCol w="4289425"/>
              </a:tblGrid>
              <a:tr h="43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Member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Remarks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Tariq Jamil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Task lead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Muhammed Solimon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co-Lead / presentation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Muhammed </a:t>
                      </a:r>
                      <a:r>
                        <a:rPr lang="en-US" sz="1800" u="none" cap="none" strike="noStrike"/>
                        <a:t>Shahroz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code </a:t>
                      </a:r>
                      <a:r>
                        <a:rPr lang="en-US" sz="1800"/>
                        <a:t>contribution </a:t>
                      </a:r>
                      <a:r>
                        <a:rPr lang="en-US" sz="1800" u="none" cap="none" strike="noStrike"/>
                        <a:t>/ image annotator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Satvik Tejas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images annotation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Jamaluddin Madaki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image annotation / presentation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Doktur Ugur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image annotation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Efrem Assefa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meeting discussion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Muddassir Mujawar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meeting discussion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Hemanth Sai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 contribution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Chitra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channel discsuuion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Chandler Timm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channel discussion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0" name="Google Shape;190;p1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457200" y="404495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Task</a:t>
            </a:r>
            <a:endParaRPr b="1"/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457200" y="1186850"/>
            <a:ext cx="8229600" cy="20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/>
              <a:t>Results</a:t>
            </a:r>
            <a:r>
              <a:rPr b="1" lang="en-US" sz="2800"/>
              <a:t>:</a:t>
            </a:r>
            <a:endParaRPr sz="2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The task of data collection and preprocessing finalized and preprocessed dataset were made ready for modelling team in two segments as under;</a:t>
            </a:r>
            <a:endParaRPr sz="2000"/>
          </a:p>
          <a:p>
            <a:pPr indent="-457200" lvl="0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/>
              <a:t>{‘Crack’, ‘Groove’}    completed on 06/11/2022</a:t>
            </a:r>
            <a:endParaRPr sz="2000"/>
          </a:p>
          <a:p>
            <a:pPr indent="-457200" lvl="0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/>
              <a:t>{‘Rut’, ‘Subsidence’}  completed on 09/11/2022</a:t>
            </a:r>
            <a:endParaRPr b="1" sz="20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https://drive.google.com/drive/folders/1V04yMqTuOUdiD4Iid6IYLj964tffFiFh?usp=share_link</a:t>
            </a:r>
            <a:endParaRPr sz="1600"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/>
              <a:t>Later on some additional images were added in Crack + Groove dataset by the modelling lead (</a:t>
            </a:r>
            <a:r>
              <a:rPr i="1" lang="en-US" sz="1800">
                <a:solidFill>
                  <a:srgbClr val="14CD68"/>
                </a:solidFill>
              </a:rPr>
              <a:t>thanks to Chitra)</a:t>
            </a:r>
            <a:r>
              <a:rPr i="1" lang="en-US" sz="1800"/>
              <a:t> and link to the same is as follows:</a:t>
            </a:r>
            <a:endParaRPr i="1" sz="18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https://drive.google.com/drive/folders/1V04yMqTuOUdiD4Iid6IYLj964tffFiFh?usp=share_link</a:t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97" name="Google Shape;197;p1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8" name="Google Shape;198;p14"/>
          <p:cNvGraphicFramePr/>
          <p:nvPr/>
        </p:nvGraphicFramePr>
        <p:xfrm>
          <a:off x="457200" y="56267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{2F020443-A6A0-48EE-BB92-B9819141C48A}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41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Crack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Grooves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Rut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Subsidence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TOTAL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2250</a:t>
                      </a:r>
                      <a:endParaRPr b="1" sz="2200" u="none" cap="none" strike="noStrike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2250</a:t>
                      </a:r>
                      <a:endParaRPr b="1" sz="2200" u="none" cap="none" strike="noStrike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199</a:t>
                      </a:r>
                      <a:endParaRPr b="1" sz="2200" u="none" cap="none" strike="noStrike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199</a:t>
                      </a:r>
                      <a:endParaRPr b="1" sz="2200" u="none" cap="none" strike="noStrike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4998</a:t>
                      </a:r>
                      <a:endParaRPr b="1" sz="2300" u="none" cap="none" strike="noStrike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99" name="Google Shape;199;p14"/>
          <p:cNvSpPr txBox="1"/>
          <p:nvPr/>
        </p:nvSpPr>
        <p:spPr>
          <a:xfrm>
            <a:off x="531425" y="5124525"/>
            <a:ext cx="240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980000"/>
                </a:solidFill>
              </a:rPr>
              <a:t>Final Figures</a:t>
            </a:r>
            <a:endParaRPr sz="23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80588b7b3_2_9"/>
          <p:cNvSpPr txBox="1"/>
          <p:nvPr>
            <p:ph type="title"/>
          </p:nvPr>
        </p:nvSpPr>
        <p:spPr>
          <a:xfrm>
            <a:off x="457200" y="190500"/>
            <a:ext cx="8229600" cy="58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Acknowledgements</a:t>
            </a:r>
            <a:endParaRPr b="1" sz="3200"/>
          </a:p>
        </p:txBody>
      </p:sp>
      <p:sp>
        <p:nvSpPr>
          <p:cNvPr id="206" name="Google Shape;206;g1980588b7b3_2_9"/>
          <p:cNvSpPr txBox="1"/>
          <p:nvPr>
            <p:ph idx="1" type="body"/>
          </p:nvPr>
        </p:nvSpPr>
        <p:spPr>
          <a:xfrm>
            <a:off x="457200" y="1174750"/>
            <a:ext cx="84252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B05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B05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</a:rPr>
              <a:t>GREAT MANY THANKS TO </a:t>
            </a:r>
            <a:endParaRPr b="1" sz="2000">
              <a:solidFill>
                <a:srgbClr val="00B05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/>
              <a:t>ALL THE TASK CONTRIBUTORS</a:t>
            </a:r>
            <a:r>
              <a:rPr i="1" lang="en-US" sz="1800"/>
              <a:t> </a:t>
            </a:r>
            <a:endParaRPr i="1" sz="1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&amp;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100"/>
              <a:t>for the opportunity</a:t>
            </a:r>
            <a:r>
              <a:rPr lang="en-US" sz="3100"/>
              <a:t> and support</a:t>
            </a:r>
            <a:endParaRPr sz="3100"/>
          </a:p>
        </p:txBody>
      </p:sp>
      <p:pic>
        <p:nvPicPr>
          <p:cNvPr id="207" name="Google Shape;207;g1980588b7b3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842" y="3700151"/>
            <a:ext cx="2255508" cy="5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980588b7b3_2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738" y="3669693"/>
            <a:ext cx="1633825" cy="6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980588b7b3_2_9"/>
          <p:cNvSpPr txBox="1"/>
          <p:nvPr/>
        </p:nvSpPr>
        <p:spPr>
          <a:xfrm>
            <a:off x="886000" y="3112675"/>
            <a:ext cx="378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Dr. Yasmeen AbuKheil</a:t>
            </a:r>
            <a:endParaRPr/>
          </a:p>
        </p:txBody>
      </p:sp>
      <p:sp>
        <p:nvSpPr>
          <p:cNvPr id="210" name="Google Shape;210;g1980588b7b3_2_9"/>
          <p:cNvSpPr txBox="1"/>
          <p:nvPr/>
        </p:nvSpPr>
        <p:spPr>
          <a:xfrm>
            <a:off x="4896800" y="3112675"/>
            <a:ext cx="347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Moath Awawdeh</a:t>
            </a:r>
            <a:endParaRPr/>
          </a:p>
        </p:txBody>
      </p:sp>
      <p:sp>
        <p:nvSpPr>
          <p:cNvPr id="211" name="Google Shape;211;g1980588b7b3_2_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80588b7b3_2_3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4900"/>
              <a:t>THE END</a:t>
            </a:r>
            <a:endParaRPr b="1" sz="4900"/>
          </a:p>
        </p:txBody>
      </p:sp>
      <p:sp>
        <p:nvSpPr>
          <p:cNvPr id="218" name="Google Shape;218;g1980588b7b3_2_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 b="1"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12D86"/>
                </a:solidFill>
              </a:rPr>
              <a:t>The Project:</a:t>
            </a:r>
            <a:endParaRPr sz="2800">
              <a:solidFill>
                <a:srgbClr val="012D86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Development of ML Model to analyse and classify the road defects into pre-determined classes, by using relevant image datasets.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12D86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12D86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12D86"/>
                </a:solidFill>
              </a:rPr>
              <a:t>The Task: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Collection of the images concerning ‘</a:t>
            </a:r>
            <a:r>
              <a:rPr lang="en-US" sz="2400">
                <a:solidFill>
                  <a:srgbClr val="7B32B2"/>
                </a:solidFill>
              </a:rPr>
              <a:t>Crack</a:t>
            </a:r>
            <a:r>
              <a:rPr lang="en-US" sz="2400"/>
              <a:t>’, ‘</a:t>
            </a:r>
            <a:r>
              <a:rPr lang="en-US" sz="2400">
                <a:solidFill>
                  <a:srgbClr val="14CD68"/>
                </a:solidFill>
              </a:rPr>
              <a:t>Grooves</a:t>
            </a:r>
            <a:r>
              <a:rPr lang="en-US" sz="2400"/>
              <a:t>, ‘</a:t>
            </a:r>
            <a:r>
              <a:rPr lang="en-US" sz="2400">
                <a:solidFill>
                  <a:srgbClr val="007BD3"/>
                </a:solidFill>
              </a:rPr>
              <a:t>Rut</a:t>
            </a:r>
            <a:r>
              <a:rPr lang="en-US" sz="2400"/>
              <a:t>’ &amp; ‘</a:t>
            </a:r>
            <a:r>
              <a:rPr lang="en-US" sz="2400">
                <a:solidFill>
                  <a:srgbClr val="E30000"/>
                </a:solidFill>
              </a:rPr>
              <a:t>Subsidence</a:t>
            </a:r>
            <a:r>
              <a:rPr lang="en-US" sz="2400"/>
              <a:t>’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Preprocssing the images as per modeling criteria</a:t>
            </a:r>
            <a:endParaRPr sz="2400"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Collection of Images</a:t>
            </a:r>
            <a:endParaRPr b="1"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57200" y="1024900"/>
            <a:ext cx="8229600" cy="54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/>
              <a:t>Resoruces:</a:t>
            </a:r>
            <a:endParaRPr b="1" sz="28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tang"/>
              <a:buNone/>
            </a:pPr>
            <a:r>
              <a:rPr lang="en-US" sz="2400"/>
              <a:t>The entire project team was motivated to collect the images for all the 4 classes as per project requirements.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/>
              <a:t>The Approach:</a:t>
            </a:r>
            <a:endParaRPr b="1" sz="2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7BD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BD3"/>
                </a:solidFill>
              </a:rPr>
              <a:t>‘The more, the better’</a:t>
            </a:r>
            <a:r>
              <a:rPr lang="en-US" sz="2400"/>
              <a:t> approach was adopted for this phase, as it was expected that a substantial numbers could suffer from duplicates, irrelevant or insufficient sizes.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7BD3"/>
              </a:buClr>
              <a:buSzPts val="24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7BD3"/>
              </a:buClr>
              <a:buSzPts val="2400"/>
              <a:buFont typeface="Arial"/>
              <a:buNone/>
            </a:pPr>
            <a:r>
              <a:rPr b="1" lang="en-US" sz="2400"/>
              <a:t>Progressive Reviews:</a:t>
            </a:r>
            <a:br>
              <a:rPr b="1" lang="en-US" sz="2400"/>
            </a:br>
            <a:r>
              <a:rPr lang="en-US" sz="2200"/>
              <a:t>Regular meetings and Task progress </a:t>
            </a:r>
            <a:r>
              <a:rPr lang="en-US" sz="2200"/>
              <a:t>reviews were carried out for record and reference</a:t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7BD3"/>
              </a:buClr>
              <a:buSzPts val="24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https://drive.google.com/drive/folders/1NKV6KPVj4lIwuSlqRoTJ-_exK8kMpayi?usp=share_link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7BD3"/>
              </a:buClr>
              <a:buSzPts val="24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Collection of Images</a:t>
            </a:r>
            <a:endParaRPr sz="4000"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1174750"/>
            <a:ext cx="8229600" cy="4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tang"/>
              <a:buNone/>
            </a:pPr>
            <a:r>
              <a:rPr b="1" lang="en-US" sz="2800">
                <a:latin typeface="Batang"/>
                <a:ea typeface="Batang"/>
                <a:cs typeface="Batang"/>
                <a:sym typeface="Batang"/>
              </a:rPr>
              <a:t>The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1" lang="en-US" sz="2800">
                <a:latin typeface="Batang"/>
                <a:ea typeface="Batang"/>
                <a:cs typeface="Batang"/>
                <a:sym typeface="Batang"/>
              </a:rPr>
              <a:t>:</a:t>
            </a:r>
            <a:endParaRPr sz="2800">
              <a:latin typeface="Batang"/>
              <a:ea typeface="Batang"/>
              <a:cs typeface="Batang"/>
              <a:sym typeface="Batang"/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Images were collected using various methods, e.g.;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web downloads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web scraping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self captured images; etc.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12D86"/>
              </a:buClr>
              <a:buSzPts val="2400"/>
              <a:buFont typeface="Arial"/>
              <a:buChar char="•"/>
            </a:pPr>
            <a:r>
              <a:rPr lang="en-US" sz="2300" u="sng">
                <a:solidFill>
                  <a:srgbClr val="012D8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Time Saver Images Collecting Manner (TSICM)</a:t>
            </a:r>
            <a:br>
              <a:rPr lang="en-US" sz="2400" u="sng">
                <a:solidFill>
                  <a:srgbClr val="012D86"/>
                </a:solidFill>
              </a:rPr>
            </a:br>
            <a:r>
              <a:rPr lang="en-US" sz="2000" u="sng">
                <a:solidFill>
                  <a:srgbClr val="012D86"/>
                </a:solidFill>
              </a:rPr>
              <a:t>(shared and elaborated by M. </a:t>
            </a:r>
            <a:r>
              <a:rPr lang="en-US" sz="2000" u="sng">
                <a:solidFill>
                  <a:srgbClr val="012D86"/>
                </a:solidFill>
              </a:rPr>
              <a:t>Solomon</a:t>
            </a:r>
            <a:r>
              <a:rPr lang="en-US" sz="2000" u="sng">
                <a:solidFill>
                  <a:srgbClr val="012D86"/>
                </a:solidFill>
              </a:rPr>
              <a:t>)</a:t>
            </a:r>
            <a:endParaRPr sz="2000" u="sng">
              <a:solidFill>
                <a:srgbClr val="012D86"/>
              </a:solidFill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Collection: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A total of </a:t>
            </a:r>
            <a:r>
              <a:rPr b="1" lang="en-US" sz="2800"/>
              <a:t>33871</a:t>
            </a:r>
            <a:r>
              <a:rPr lang="en-US" sz="2800"/>
              <a:t> raw images were collected with following distribution.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p4"/>
          <p:cNvGraphicFramePr/>
          <p:nvPr/>
        </p:nvGraphicFramePr>
        <p:xfrm>
          <a:off x="457200" y="56267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{2F020443-A6A0-48EE-BB92-B9819141C48A}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41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Crack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Grooves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Rut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Subsidence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TOTAL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22318</a:t>
                      </a:r>
                      <a:endParaRPr b="1" sz="2200" u="none" cap="none" strike="noStrike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3794</a:t>
                      </a:r>
                      <a:endParaRPr b="1" sz="2200" u="none" cap="none" strike="noStrike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601</a:t>
                      </a:r>
                      <a:endParaRPr b="1" sz="2200" u="none" cap="none" strike="noStrike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369</a:t>
                      </a:r>
                      <a:endParaRPr b="1" sz="2200" u="none" cap="none" strike="noStrike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33871</a:t>
                      </a:r>
                      <a:endParaRPr b="1" sz="2300" u="none" cap="none" strike="noStrike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Class Samples</a:t>
            </a:r>
            <a:endParaRPr b="1"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5565" y="1340485"/>
            <a:ext cx="2249805" cy="1962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Pictures\pics road ismpection\Cracks_(3).jpg"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0380" y="1318895"/>
            <a:ext cx="2200910" cy="1962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Pictures\pics road ismpection\Groove_13.jpg" id="124" name="Google Shape;12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4445" y="3860800"/>
            <a:ext cx="2303145" cy="19951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Pictures\pics road ismpection\Groove_18.jpg" id="125" name="Google Shape;12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0380" y="3789045"/>
            <a:ext cx="2266950" cy="19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668020" y="4220845"/>
            <a:ext cx="1645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30000"/>
                </a:solidFill>
              </a:rPr>
              <a:t>Groove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(pot-holes)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83895" y="1988820"/>
            <a:ext cx="161417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Crack</a:t>
            </a:r>
            <a:endParaRPr sz="2800">
              <a:solidFill>
                <a:srgbClr val="E3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Class Samples</a:t>
            </a:r>
            <a:endParaRPr b="1"/>
          </a:p>
        </p:txBody>
      </p:sp>
      <p:sp>
        <p:nvSpPr>
          <p:cNvPr id="134" name="Google Shape;134;p6"/>
          <p:cNvSpPr txBox="1"/>
          <p:nvPr/>
        </p:nvSpPr>
        <p:spPr>
          <a:xfrm>
            <a:off x="179701" y="4652650"/>
            <a:ext cx="18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30000"/>
                </a:solidFill>
              </a:rPr>
              <a:t>Subsidence</a:t>
            </a:r>
            <a:endParaRPr sz="21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683895" y="1988820"/>
            <a:ext cx="161417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Rut</a:t>
            </a:r>
            <a:endParaRPr sz="2800">
              <a:solidFill>
                <a:srgbClr val="E3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Pictures\pics road ismpection\road defect rut-147.jpg"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685" y="1303655"/>
            <a:ext cx="2332355" cy="21888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Pictures\pics road ismpection\road defect rut-11.jpg"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0975" y="1325245"/>
            <a:ext cx="2385060" cy="2167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Downloads\subsidence (9).jpg" id="138" name="Google Shape;138;p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1680" y="4139975"/>
            <a:ext cx="2507700" cy="22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Downloads\subsidence (41).jpg" id="139" name="Google Shape;13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60340" y="4076700"/>
            <a:ext cx="2385695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Image Samples</a:t>
            </a:r>
            <a:r>
              <a:rPr b="1" lang="en-US"/>
              <a:t> Contributors</a:t>
            </a:r>
            <a:endParaRPr b="1"/>
          </a:p>
        </p:txBody>
      </p:sp>
      <p:graphicFrame>
        <p:nvGraphicFramePr>
          <p:cNvPr id="146" name="Google Shape;146;p7"/>
          <p:cNvGraphicFramePr/>
          <p:nvPr/>
        </p:nvGraphicFramePr>
        <p:xfrm>
          <a:off x="457200" y="12253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{2F020443-A6A0-48EE-BB92-B9819141C48A}</a:tableStyleId>
              </a:tblPr>
              <a:tblGrid>
                <a:gridCol w="483225"/>
                <a:gridCol w="2259975"/>
                <a:gridCol w="1371600"/>
                <a:gridCol w="476250"/>
                <a:gridCol w="2266950"/>
                <a:gridCol w="137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member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Images added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member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Images added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Aditya Arya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r>
                        <a:rPr lang="en-US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Mohamed Soliman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173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2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Alaa Sedeeq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1073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r>
                        <a:rPr lang="en-US" sz="1500" u="none" cap="none" strike="noStrike"/>
                        <a:t>2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Mohammad Usman Sheikh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575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3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Ataliba Miguel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r>
                        <a:rPr lang="en-US" sz="1500" u="none" cap="none" strike="noStrike"/>
                        <a:t>3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Muddassir Mujawar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4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Chithra Janardhana*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1757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r>
                        <a:rPr lang="en-US" sz="1500" u="none" cap="none" strike="noStrike"/>
                        <a:t>4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Muhammad Shahroz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5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Christo Mathew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399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r>
                        <a:rPr lang="en-US" sz="1500" u="none" cap="none" strike="noStrike"/>
                        <a:t>5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Nimmi Joseph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6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Doktur Ugur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6800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r>
                        <a:rPr lang="en-US" sz="1500" u="none" cap="none" strike="noStrike"/>
                        <a:t>6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Omitoogun Baseet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7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Efrem Assefa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1262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r>
                        <a:rPr lang="en-US" sz="1500" u="none" cap="none" strike="noStrike"/>
                        <a:t>7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Raghvueer rajput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8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Hassan Outlaouait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188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18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Riyad worku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9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Jamaludeen Madaki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/>
                        <a:t>19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Satvik Tejas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363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/>
                        <a:t>10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Karthik V G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315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/>
                        <a:t>20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Shubham Makwana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20000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" name="Google Shape;147;p7"/>
          <p:cNvSpPr txBox="1"/>
          <p:nvPr/>
        </p:nvSpPr>
        <p:spPr>
          <a:xfrm>
            <a:off x="1062875" y="5883700"/>
            <a:ext cx="76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* </a:t>
            </a:r>
            <a:r>
              <a:rPr lang="en-US"/>
              <a:t>Chitra added an additional 2000+ images for Crack+Groove  classes before modelling</a:t>
            </a:r>
            <a:endParaRPr/>
          </a:p>
        </p:txBody>
      </p:sp>
      <p:sp>
        <p:nvSpPr>
          <p:cNvPr id="148" name="Google Shape;148;p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457200" y="404495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Preprocesssing</a:t>
            </a:r>
            <a:endParaRPr b="1"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457200" y="1297300"/>
            <a:ext cx="8058300" cy="5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/>
              <a:t>Resoruces:</a:t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Around 10 members participated in various phases of data / images preprocessing.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/>
              <a:t>Data Requirements</a:t>
            </a:r>
            <a:endParaRPr b="1" sz="2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Images size min 300x300 pixels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.Jpeg format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Color = RGB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Dominant features should be representative of the class concerned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free from objects/features which may potentially  confuse the model in wrong direction </a:t>
            </a:r>
            <a:endParaRPr sz="2400"/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457200" y="404495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Preprocesssing</a:t>
            </a:r>
            <a:endParaRPr b="1"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457200" y="1297305"/>
            <a:ext cx="7729220" cy="4830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/>
              <a:t>Phases / Steps:</a:t>
            </a:r>
            <a:endParaRPr b="1" sz="2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Images were verified for correctness of class, and measures applied as required in regards to image labeling/classification-correction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Removal of duplicates by using various techniques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Cropping of extra images for undesired objects (e.g. vehicles, humans, trees etc.)</a:t>
            </a:r>
            <a:endParaRPr sz="2400"/>
          </a:p>
        </p:txBody>
      </p:sp>
      <p:sp>
        <p:nvSpPr>
          <p:cNvPr id="162" name="Google Shape;162;p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2022-11-24T05:26:29Z</dcterms:created>
  <dc:creator>jamaludeen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