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2" roundtripDataSignature="AMtx7mjicHHeGlxANEDIRRdl/oU/I2Ki5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customschemas.google.com/relationships/presentationmetadata" Target="metadata"/><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1177bf0d8e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g21177bf0d8e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8"/>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8"/>
          <p:cNvSpPr/>
          <p:nvPr/>
        </p:nvSpPr>
        <p:spPr>
          <a:xfrm>
            <a:off x="1" y="6334316"/>
            <a:ext cx="12192000" cy="6648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8"/>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8"/>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3" name="Google Shape;23;p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26" name="Google Shape;26;p8"/>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1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7"/>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0" name="Google Shape;90;p1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3" name="Shape 93"/>
        <p:cNvGrpSpPr/>
        <p:nvPr/>
      </p:nvGrpSpPr>
      <p:grpSpPr>
        <a:xfrm>
          <a:off x="0" y="0"/>
          <a:ext cx="0" cy="0"/>
          <a:chOff x="0" y="0"/>
          <a:chExt cx="0" cy="0"/>
        </a:xfrm>
      </p:grpSpPr>
      <p:sp>
        <p:nvSpPr>
          <p:cNvPr id="94" name="Google Shape;94;p18"/>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8"/>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8"/>
          <p:cNvSpPr txBox="1"/>
          <p:nvPr>
            <p:ph type="title"/>
          </p:nvPr>
        </p:nvSpPr>
        <p:spPr>
          <a:xfrm rot="5400000">
            <a:off x="7159401" y="1977801"/>
            <a:ext cx="5759898" cy="2628900"/>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8"/>
          <p:cNvSpPr txBox="1"/>
          <p:nvPr>
            <p:ph idx="1" type="body"/>
          </p:nvPr>
        </p:nvSpPr>
        <p:spPr>
          <a:xfrm rot="5400000">
            <a:off x="1825401" y="-574899"/>
            <a:ext cx="5759898" cy="7734300"/>
          </a:xfrm>
          <a:prstGeom prst="rect">
            <a:avLst/>
          </a:prstGeom>
          <a:noFill/>
          <a:ln>
            <a:noFill/>
          </a:ln>
        </p:spPr>
        <p:txBody>
          <a:bodyPr anchorCtr="0" anchor="t" bIns="0" lIns="45700" spcFirstLastPara="1" rIns="45700" wrap="square" tIns="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8" name="Google Shape;98;p1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9"/>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0" name="Google Shape;30;p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33" name="Shape 33"/>
        <p:cNvGrpSpPr/>
        <p:nvPr/>
      </p:nvGrpSpPr>
      <p:grpSpPr>
        <a:xfrm>
          <a:off x="0" y="0"/>
          <a:ext cx="0" cy="0"/>
          <a:chOff x="0" y="0"/>
          <a:chExt cx="0" cy="0"/>
        </a:xfrm>
      </p:grpSpPr>
      <p:sp>
        <p:nvSpPr>
          <p:cNvPr id="34" name="Google Shape;34;p10"/>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0"/>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0"/>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0"/>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8" name="Google Shape;38;p1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41" name="Google Shape;41;p10"/>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1"/>
          <p:cNvSpPr txBox="1"/>
          <p:nvPr>
            <p:ph idx="1" type="body"/>
          </p:nvPr>
        </p:nvSpPr>
        <p:spPr>
          <a:xfrm>
            <a:off x="1097280" y="1845734"/>
            <a:ext cx="4937760" cy="4023359"/>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5" name="Google Shape;45;p11"/>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6" name="Google Shape;46;p1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1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2"/>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2" name="Google Shape;52;p12"/>
          <p:cNvSpPr txBox="1"/>
          <p:nvPr>
            <p:ph idx="2" type="body"/>
          </p:nvPr>
        </p:nvSpPr>
        <p:spPr>
          <a:xfrm>
            <a:off x="1097280" y="2582335"/>
            <a:ext cx="4937760" cy="328676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3" name="Google Shape;53;p12"/>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4" name="Google Shape;54;p12"/>
          <p:cNvSpPr txBox="1"/>
          <p:nvPr>
            <p:ph idx="4" type="body"/>
          </p:nvPr>
        </p:nvSpPr>
        <p:spPr>
          <a:xfrm>
            <a:off x="6217920" y="2582334"/>
            <a:ext cx="4937760" cy="328676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5" name="Google Shape;55;p1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1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3" name="Shape 63"/>
        <p:cNvGrpSpPr/>
        <p:nvPr/>
      </p:nvGrpSpPr>
      <p:grpSpPr>
        <a:xfrm>
          <a:off x="0" y="0"/>
          <a:ext cx="0" cy="0"/>
          <a:chOff x="0" y="0"/>
          <a:chExt cx="0" cy="0"/>
        </a:xfrm>
      </p:grpSpPr>
      <p:sp>
        <p:nvSpPr>
          <p:cNvPr id="64" name="Google Shape;64;p14"/>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9" name="Shape 69"/>
        <p:cNvGrpSpPr/>
        <p:nvPr/>
      </p:nvGrpSpPr>
      <p:grpSpPr>
        <a:xfrm>
          <a:off x="0" y="0"/>
          <a:ext cx="0" cy="0"/>
          <a:chOff x="0" y="0"/>
          <a:chExt cx="0" cy="0"/>
        </a:xfrm>
      </p:grpSpPr>
      <p:sp>
        <p:nvSpPr>
          <p:cNvPr id="70" name="Google Shape;70;p15"/>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5"/>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5"/>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5"/>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4" name="Google Shape;74;p15"/>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5" name="Google Shape;75;p15"/>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16"/>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6"/>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6"/>
          <p:cNvSpPr txBox="1"/>
          <p:nvPr>
            <p:ph type="title"/>
          </p:nvPr>
        </p:nvSpPr>
        <p:spPr>
          <a:xfrm>
            <a:off x="1097280" y="5074920"/>
            <a:ext cx="10113645"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6"/>
          <p:cNvSpPr/>
          <p:nvPr>
            <p:ph idx="2" type="pic"/>
          </p:nvPr>
        </p:nvSpPr>
        <p:spPr>
          <a:xfrm>
            <a:off x="15" y="0"/>
            <a:ext cx="12191985" cy="4915076"/>
          </a:xfrm>
          <a:prstGeom prst="rect">
            <a:avLst/>
          </a:prstGeom>
          <a:solidFill>
            <a:srgbClr val="BECAD4"/>
          </a:solidFill>
          <a:ln>
            <a:noFill/>
          </a:ln>
        </p:spPr>
      </p:sp>
      <p:sp>
        <p:nvSpPr>
          <p:cNvPr id="83" name="Google Shape;83;p16"/>
          <p:cNvSpPr txBox="1"/>
          <p:nvPr>
            <p:ph idx="1" type="body"/>
          </p:nvPr>
        </p:nvSpPr>
        <p:spPr>
          <a:xfrm>
            <a:off x="1097280" y="5907024"/>
            <a:ext cx="10113264" cy="594360"/>
          </a:xfrm>
          <a:prstGeom prst="rect">
            <a:avLst/>
          </a:prstGeom>
          <a:noFill/>
          <a:ln>
            <a:noFill/>
          </a:ln>
        </p:spPr>
        <p:txBody>
          <a:bodyPr anchorCtr="0" anchor="t" bIns="0" lIns="91425" spcFirstLastPara="1" rIns="91425" wrap="square" tIns="0">
            <a:no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4" name="Google Shape;84;p1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7"/>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7"/>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 name="Google Shape;16;p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7"/>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hyperlink" Target="https://github.com/OmdenaAI/warsaw-poland-chapter-air-pollution/tree/main/src" TargetMode="External"/><Relationship Id="rId5" Type="http://schemas.openxmlformats.org/officeDocument/2006/relationships/hyperlink" Target="https://github.com/OmdenaAI/warsaw-poland-chapter-air-pollution/tree/main/src/tasks" TargetMode="External"/><Relationship Id="rId6" Type="http://schemas.openxmlformats.org/officeDocument/2006/relationships/hyperlink" Target="https://github.com/OmdenaAI/warsaw-poland-chapter-air-pollution/tree/main/src" TargetMode="External"/><Relationship Id="rId7" Type="http://schemas.openxmlformats.org/officeDocument/2006/relationships/hyperlink" Target="https://github.com/OmdenaAI/warsaw-poland-chapter-air-pollution/tree/main/src/data" TargetMode="External"/><Relationship Id="rId8" Type="http://schemas.openxmlformats.org/officeDocument/2006/relationships/hyperlink" Target="https://github.com/OmdenaAI/warsaw-poland-chapter-air-pollution/tree/main/src/data/data_processed"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
          <p:cNvSpPr txBox="1"/>
          <p:nvPr>
            <p:ph type="ctrTitle"/>
          </p:nvPr>
        </p:nvSpPr>
        <p:spPr>
          <a:xfrm>
            <a:off x="1097280" y="758952"/>
            <a:ext cx="10058400" cy="35661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262626"/>
              </a:buClr>
              <a:buSzPts val="8000"/>
              <a:buFont typeface="Calibri"/>
              <a:buNone/>
            </a:pPr>
            <a:r>
              <a:rPr lang="en-US" sz="5000"/>
              <a:t>Mitigating Air Pollution in Poland through Machine Learning</a:t>
            </a:r>
            <a:endParaRPr sz="5000"/>
          </a:p>
        </p:txBody>
      </p:sp>
      <p:pic>
        <p:nvPicPr>
          <p:cNvPr id="106" name="Google Shape;106;p1"/>
          <p:cNvPicPr preferRelativeResize="0"/>
          <p:nvPr/>
        </p:nvPicPr>
        <p:blipFill rotWithShape="1">
          <a:blip r:embed="rId3">
            <a:alphaModFix/>
          </a:blip>
          <a:srcRect b="0" l="0" r="0" t="0"/>
          <a:stretch/>
        </p:blipFill>
        <p:spPr>
          <a:xfrm>
            <a:off x="9658365" y="225552"/>
            <a:ext cx="2289873" cy="604872"/>
          </a:xfrm>
          <a:prstGeom prst="rect">
            <a:avLst/>
          </a:prstGeom>
          <a:noFill/>
          <a:ln>
            <a:noFill/>
          </a:ln>
        </p:spPr>
      </p:pic>
      <p:sp>
        <p:nvSpPr>
          <p:cNvPr id="107" name="Google Shape;107;p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DATE	</a:t>
            </a:r>
            <a:endParaRPr/>
          </a:p>
        </p:txBody>
      </p:sp>
      <p:sp>
        <p:nvSpPr>
          <p:cNvPr id="108" name="Google Shape;108;p1"/>
          <p:cNvSpPr txBox="1"/>
          <p:nvPr>
            <p:ph idx="11" type="ftr"/>
          </p:nvPr>
        </p:nvSpPr>
        <p:spPr>
          <a:xfrm>
            <a:off x="5452421" y="6459775"/>
            <a:ext cx="30567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PROJECT / TASK</a:t>
            </a:r>
            <a:endParaRPr/>
          </a:p>
        </p:txBody>
      </p:sp>
      <p:sp>
        <p:nvSpPr>
          <p:cNvPr id="109" name="Google Shape;109;p1"/>
          <p:cNvSpPr txBox="1"/>
          <p:nvPr/>
        </p:nvSpPr>
        <p:spPr>
          <a:xfrm>
            <a:off x="157250" y="5488575"/>
            <a:ext cx="11477400" cy="60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DISCLAIMER: This document is strictly private, confidential and personal to its recipients and should not be copied, distributed or reproduced in whole or in part, nor passed to any third party.  </a:t>
            </a:r>
            <a:endParaRPr b="0" i="0" sz="17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
          <p:cNvSpPr txBox="1"/>
          <p:nvPr>
            <p:ph type="ctrTitle"/>
          </p:nvPr>
        </p:nvSpPr>
        <p:spPr>
          <a:xfrm>
            <a:off x="1097280" y="758952"/>
            <a:ext cx="10058400" cy="35661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262626"/>
              </a:buClr>
              <a:buSzPts val="8000"/>
              <a:buFont typeface="Calibri"/>
              <a:buNone/>
            </a:pPr>
            <a:r>
              <a:rPr lang="en-US" sz="7000"/>
              <a:t>Task 2 - Data Preprocessing</a:t>
            </a:r>
            <a:endParaRPr sz="7000"/>
          </a:p>
        </p:txBody>
      </p:sp>
      <p:sp>
        <p:nvSpPr>
          <p:cNvPr id="115" name="Google Shape;115;p2"/>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400"/>
              <a:buNone/>
            </a:pPr>
            <a:r>
              <a:rPr lang="en-US"/>
              <a:t>Week 1</a:t>
            </a:r>
            <a:endParaRPr/>
          </a:p>
        </p:txBody>
      </p:sp>
      <p:pic>
        <p:nvPicPr>
          <p:cNvPr id="116" name="Google Shape;116;p2"/>
          <p:cNvPicPr preferRelativeResize="0"/>
          <p:nvPr/>
        </p:nvPicPr>
        <p:blipFill rotWithShape="1">
          <a:blip r:embed="rId3">
            <a:alphaModFix/>
          </a:blip>
          <a:srcRect b="0" l="0" r="0" t="0"/>
          <a:stretch/>
        </p:blipFill>
        <p:spPr>
          <a:xfrm>
            <a:off x="9658365" y="225552"/>
            <a:ext cx="2289873" cy="604872"/>
          </a:xfrm>
          <a:prstGeom prst="rect">
            <a:avLst/>
          </a:prstGeom>
          <a:noFill/>
          <a:ln>
            <a:noFill/>
          </a:ln>
        </p:spPr>
      </p:pic>
      <p:sp>
        <p:nvSpPr>
          <p:cNvPr id="117" name="Google Shape;117;p2"/>
          <p:cNvSpPr txBox="1"/>
          <p:nvPr>
            <p:ph idx="10" type="dt"/>
          </p:nvPr>
        </p:nvSpPr>
        <p:spPr>
          <a:xfrm>
            <a:off x="1097280" y="6459785"/>
            <a:ext cx="24723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DATE	</a:t>
            </a:r>
            <a:endParaRPr/>
          </a:p>
        </p:txBody>
      </p:sp>
      <p:sp>
        <p:nvSpPr>
          <p:cNvPr id="118" name="Google Shape;118;p2"/>
          <p:cNvSpPr txBox="1"/>
          <p:nvPr>
            <p:ph idx="11" type="ftr"/>
          </p:nvPr>
        </p:nvSpPr>
        <p:spPr>
          <a:xfrm>
            <a:off x="5452421" y="6459775"/>
            <a:ext cx="30567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PROJECT / TASK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lang="en-US"/>
              <a:t>Problem Statement</a:t>
            </a:r>
            <a:endParaRPr/>
          </a:p>
        </p:txBody>
      </p:sp>
      <p:sp>
        <p:nvSpPr>
          <p:cNvPr id="124" name="Google Shape;124;p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342900" lvl="0" marL="457200" rtl="0" algn="l">
              <a:lnSpc>
                <a:spcPct val="90000"/>
              </a:lnSpc>
              <a:spcBef>
                <a:spcPts val="1200"/>
              </a:spcBef>
              <a:spcAft>
                <a:spcPts val="0"/>
              </a:spcAft>
              <a:buSzPts val="1800"/>
              <a:buFont typeface="Arial"/>
              <a:buChar char="•"/>
            </a:pPr>
            <a:r>
              <a:rPr lang="en-US">
                <a:solidFill>
                  <a:srgbClr val="000000"/>
                </a:solidFill>
                <a:latin typeface="Calibri"/>
                <a:ea typeface="Calibri"/>
                <a:cs typeface="Calibri"/>
                <a:sym typeface="Calibri"/>
              </a:rPr>
              <a:t>Air pollution is a problem in Poland → among the countries with the worst air quality in Europe.</a:t>
            </a:r>
            <a:endParaRPr/>
          </a:p>
          <a:p>
            <a:pPr indent="-342900" lvl="0" marL="457200" rtl="0" algn="l">
              <a:lnSpc>
                <a:spcPct val="90000"/>
              </a:lnSpc>
              <a:spcBef>
                <a:spcPts val="1200"/>
              </a:spcBef>
              <a:spcAft>
                <a:spcPts val="0"/>
              </a:spcAft>
              <a:buSzPts val="1800"/>
              <a:buFont typeface="Arial"/>
              <a:buChar char="•"/>
            </a:pPr>
            <a:r>
              <a:rPr lang="en-US">
                <a:solidFill>
                  <a:srgbClr val="000000"/>
                </a:solidFill>
                <a:latin typeface="Calibri"/>
                <a:ea typeface="Calibri"/>
                <a:cs typeface="Calibri"/>
                <a:sym typeface="Calibri"/>
              </a:rPr>
              <a:t>Bad air quality affects people’s lives and constitutes a considerable health risk</a:t>
            </a:r>
            <a:endParaRPr/>
          </a:p>
          <a:p>
            <a:pPr indent="-342900" lvl="0" marL="457200" rtl="0" algn="l">
              <a:lnSpc>
                <a:spcPct val="90000"/>
              </a:lnSpc>
              <a:spcBef>
                <a:spcPts val="1200"/>
              </a:spcBef>
              <a:spcAft>
                <a:spcPts val="0"/>
              </a:spcAft>
              <a:buSzPts val="1800"/>
              <a:buFont typeface="Arial"/>
              <a:buChar char="•"/>
            </a:pPr>
            <a:r>
              <a:rPr lang="en-US">
                <a:solidFill>
                  <a:srgbClr val="000000"/>
                </a:solidFill>
                <a:latin typeface="Calibri"/>
                <a:ea typeface="Calibri"/>
                <a:cs typeface="Calibri"/>
                <a:sym typeface="Calibri"/>
              </a:rPr>
              <a:t>Mitigating air pollution could improve quality of life and lead to an overall healthier society</a:t>
            </a:r>
            <a:endParaRPr/>
          </a:p>
          <a:p>
            <a:pPr indent="-342900" lvl="0" marL="457200" rtl="0" algn="l">
              <a:lnSpc>
                <a:spcPct val="90000"/>
              </a:lnSpc>
              <a:spcBef>
                <a:spcPts val="1200"/>
              </a:spcBef>
              <a:spcAft>
                <a:spcPts val="0"/>
              </a:spcAft>
              <a:buSzPts val="1800"/>
              <a:buFont typeface="Arial"/>
              <a:buChar char="•"/>
            </a:pPr>
            <a:r>
              <a:rPr lang="en-US">
                <a:solidFill>
                  <a:srgbClr val="000000"/>
                </a:solidFill>
                <a:latin typeface="Calibri"/>
                <a:ea typeface="Calibri"/>
                <a:cs typeface="Calibri"/>
                <a:sym typeface="Calibri"/>
              </a:rPr>
              <a:t>A statistical model based on machine learning could yield valuable insights into main factors and causes of air pollution specific to Poland</a:t>
            </a:r>
            <a:endParaRPr/>
          </a:p>
          <a:p>
            <a:pPr indent="-342900" lvl="0" marL="457200" rtl="0" algn="l">
              <a:lnSpc>
                <a:spcPct val="90000"/>
              </a:lnSpc>
              <a:spcBef>
                <a:spcPts val="1200"/>
              </a:spcBef>
              <a:spcAft>
                <a:spcPts val="0"/>
              </a:spcAft>
              <a:buSzPts val="1800"/>
              <a:buFont typeface="Arial"/>
              <a:buChar char="•"/>
            </a:pPr>
            <a:r>
              <a:rPr lang="en-US">
                <a:solidFill>
                  <a:srgbClr val="000000"/>
                </a:solidFill>
                <a:latin typeface="Calibri"/>
                <a:ea typeface="Calibri"/>
                <a:cs typeface="Calibri"/>
                <a:sym typeface="Calibri"/>
              </a:rPr>
              <a:t>A machine-learning model for air quality prediction can give policy makers a simple but powerful tool to help tackle the issue of air pollution in Poland.</a:t>
            </a:r>
            <a:endParaRPr/>
          </a:p>
        </p:txBody>
      </p:sp>
      <p:pic>
        <p:nvPicPr>
          <p:cNvPr id="125" name="Google Shape;125;p3"/>
          <p:cNvPicPr preferRelativeResize="0"/>
          <p:nvPr/>
        </p:nvPicPr>
        <p:blipFill rotWithShape="1">
          <a:blip r:embed="rId3">
            <a:alphaModFix/>
          </a:blip>
          <a:srcRect b="0" l="0" r="0" t="0"/>
          <a:stretch/>
        </p:blipFill>
        <p:spPr>
          <a:xfrm>
            <a:off x="9658365" y="225552"/>
            <a:ext cx="2289873" cy="604872"/>
          </a:xfrm>
          <a:prstGeom prst="rect">
            <a:avLst/>
          </a:prstGeom>
          <a:noFill/>
          <a:ln>
            <a:noFill/>
          </a:ln>
        </p:spPr>
      </p:pic>
      <p:sp>
        <p:nvSpPr>
          <p:cNvPr id="126" name="Google Shape;126;p3"/>
          <p:cNvSpPr txBox="1"/>
          <p:nvPr>
            <p:ph idx="10" type="dt"/>
          </p:nvPr>
        </p:nvSpPr>
        <p:spPr>
          <a:xfrm>
            <a:off x="1097280" y="6459785"/>
            <a:ext cx="24723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DATE	</a:t>
            </a:r>
            <a:endParaRPr/>
          </a:p>
        </p:txBody>
      </p:sp>
      <p:sp>
        <p:nvSpPr>
          <p:cNvPr id="127" name="Google Shape;127;p3"/>
          <p:cNvSpPr txBox="1"/>
          <p:nvPr>
            <p:ph idx="11" type="ftr"/>
          </p:nvPr>
        </p:nvSpPr>
        <p:spPr>
          <a:xfrm>
            <a:off x="5452421" y="6459775"/>
            <a:ext cx="30567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PROJECT / TASK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21177bf0d8e_0_12"/>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lang="en-US"/>
              <a:t>Task Objectives</a:t>
            </a:r>
            <a:endParaRPr/>
          </a:p>
        </p:txBody>
      </p:sp>
      <p:sp>
        <p:nvSpPr>
          <p:cNvPr id="133" name="Google Shape;133;g21177bf0d8e_0_12"/>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Autofit/>
          </a:bodyPr>
          <a:lstStyle/>
          <a:p>
            <a:pPr indent="-342900" lvl="0" marL="457200" rtl="0" algn="l">
              <a:spcBef>
                <a:spcPts val="1200"/>
              </a:spcBef>
              <a:spcAft>
                <a:spcPts val="0"/>
              </a:spcAft>
              <a:buClr>
                <a:schemeClr val="dk1"/>
              </a:buClr>
              <a:buSzPts val="1800"/>
              <a:buFont typeface="Arial"/>
              <a:buChar char="•"/>
            </a:pPr>
            <a:r>
              <a:rPr lang="en-US">
                <a:solidFill>
                  <a:schemeClr val="dk1"/>
                </a:solidFill>
              </a:rPr>
              <a:t>Merge locations of measurement stations for pollutants and weather appropriately.</a:t>
            </a:r>
            <a:endParaRPr>
              <a:solidFill>
                <a:schemeClr val="dk1"/>
              </a:solidFill>
            </a:endParaRPr>
          </a:p>
          <a:p>
            <a:pPr indent="-342900" lvl="0" marL="457200" rtl="0" algn="l">
              <a:lnSpc>
                <a:spcPct val="90000"/>
              </a:lnSpc>
              <a:spcBef>
                <a:spcPts val="1200"/>
              </a:spcBef>
              <a:spcAft>
                <a:spcPts val="0"/>
              </a:spcAft>
              <a:buClr>
                <a:schemeClr val="dk1"/>
              </a:buClr>
              <a:buSzPts val="1800"/>
              <a:buFont typeface="Arial"/>
              <a:buChar char="•"/>
            </a:pPr>
            <a:r>
              <a:rPr lang="en-US">
                <a:solidFill>
                  <a:schemeClr val="dk1"/>
                </a:solidFill>
              </a:rPr>
              <a:t>Combine them with the general regional data.</a:t>
            </a:r>
            <a:endParaRPr>
              <a:solidFill>
                <a:schemeClr val="dk1"/>
              </a:solidFill>
            </a:endParaRPr>
          </a:p>
          <a:p>
            <a:pPr indent="-342900" lvl="0" marL="457200" rtl="0" algn="l">
              <a:lnSpc>
                <a:spcPct val="90000"/>
              </a:lnSpc>
              <a:spcBef>
                <a:spcPts val="1200"/>
              </a:spcBef>
              <a:spcAft>
                <a:spcPts val="0"/>
              </a:spcAft>
              <a:buClr>
                <a:schemeClr val="dk1"/>
              </a:buClr>
              <a:buSzPts val="1800"/>
              <a:buFont typeface="Arial"/>
              <a:buChar char="•"/>
            </a:pPr>
            <a:r>
              <a:rPr lang="en-US">
                <a:solidFill>
                  <a:schemeClr val="dk1"/>
                </a:solidFill>
              </a:rPr>
              <a:t>Obtain a single tabular data file that can be used for EDA and modelling.</a:t>
            </a:r>
            <a:endParaRPr>
              <a:solidFill>
                <a:schemeClr val="dk1"/>
              </a:solidFill>
            </a:endParaRPr>
          </a:p>
          <a:p>
            <a:pPr indent="0" lvl="0" marL="457200" rtl="0" algn="l">
              <a:lnSpc>
                <a:spcPct val="90000"/>
              </a:lnSpc>
              <a:spcBef>
                <a:spcPts val="1200"/>
              </a:spcBef>
              <a:spcAft>
                <a:spcPts val="0"/>
              </a:spcAft>
              <a:buNone/>
            </a:pPr>
            <a:r>
              <a:t/>
            </a:r>
            <a:endParaRPr/>
          </a:p>
        </p:txBody>
      </p:sp>
      <p:pic>
        <p:nvPicPr>
          <p:cNvPr id="134" name="Google Shape;134;g21177bf0d8e_0_12"/>
          <p:cNvPicPr preferRelativeResize="0"/>
          <p:nvPr/>
        </p:nvPicPr>
        <p:blipFill rotWithShape="1">
          <a:blip r:embed="rId3">
            <a:alphaModFix/>
          </a:blip>
          <a:srcRect b="0" l="0" r="0" t="0"/>
          <a:stretch/>
        </p:blipFill>
        <p:spPr>
          <a:xfrm>
            <a:off x="9658365" y="225552"/>
            <a:ext cx="2289873" cy="604872"/>
          </a:xfrm>
          <a:prstGeom prst="rect">
            <a:avLst/>
          </a:prstGeom>
          <a:noFill/>
          <a:ln>
            <a:noFill/>
          </a:ln>
        </p:spPr>
      </p:pic>
      <p:sp>
        <p:nvSpPr>
          <p:cNvPr id="135" name="Google Shape;135;g21177bf0d8e_0_12"/>
          <p:cNvSpPr txBox="1"/>
          <p:nvPr>
            <p:ph idx="10" type="dt"/>
          </p:nvPr>
        </p:nvSpPr>
        <p:spPr>
          <a:xfrm>
            <a:off x="1097280" y="6459785"/>
            <a:ext cx="24723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DATE	</a:t>
            </a:r>
            <a:endParaRPr/>
          </a:p>
        </p:txBody>
      </p:sp>
      <p:sp>
        <p:nvSpPr>
          <p:cNvPr id="136" name="Google Shape;136;g21177bf0d8e_0_12"/>
          <p:cNvSpPr txBox="1"/>
          <p:nvPr>
            <p:ph idx="11" type="ftr"/>
          </p:nvPr>
        </p:nvSpPr>
        <p:spPr>
          <a:xfrm>
            <a:off x="5452421" y="6459775"/>
            <a:ext cx="30567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PROJECT / TASK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4"/>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lang="en-US"/>
              <a:t>Work in Progress - Initial Findings</a:t>
            </a:r>
            <a:endParaRPr/>
          </a:p>
        </p:txBody>
      </p:sp>
      <p:pic>
        <p:nvPicPr>
          <p:cNvPr id="142" name="Google Shape;142;p4"/>
          <p:cNvPicPr preferRelativeResize="0"/>
          <p:nvPr/>
        </p:nvPicPr>
        <p:blipFill rotWithShape="1">
          <a:blip r:embed="rId3">
            <a:alphaModFix/>
          </a:blip>
          <a:srcRect b="0" l="0" r="0" t="0"/>
          <a:stretch/>
        </p:blipFill>
        <p:spPr>
          <a:xfrm>
            <a:off x="9658365" y="225552"/>
            <a:ext cx="2289873" cy="604872"/>
          </a:xfrm>
          <a:prstGeom prst="rect">
            <a:avLst/>
          </a:prstGeom>
          <a:noFill/>
          <a:ln>
            <a:noFill/>
          </a:ln>
        </p:spPr>
      </p:pic>
      <p:sp>
        <p:nvSpPr>
          <p:cNvPr id="143" name="Google Shape;143;p4"/>
          <p:cNvSpPr txBox="1"/>
          <p:nvPr>
            <p:ph idx="10" type="dt"/>
          </p:nvPr>
        </p:nvSpPr>
        <p:spPr>
          <a:xfrm>
            <a:off x="1097280" y="6459785"/>
            <a:ext cx="24723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DATE	</a:t>
            </a:r>
            <a:endParaRPr/>
          </a:p>
        </p:txBody>
      </p:sp>
      <p:sp>
        <p:nvSpPr>
          <p:cNvPr id="144" name="Google Shape;144;p4"/>
          <p:cNvSpPr txBox="1"/>
          <p:nvPr>
            <p:ph idx="11" type="ftr"/>
          </p:nvPr>
        </p:nvSpPr>
        <p:spPr>
          <a:xfrm>
            <a:off x="5452421" y="6459775"/>
            <a:ext cx="30567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PROJECT / TASK</a:t>
            </a:r>
            <a:endParaRPr/>
          </a:p>
        </p:txBody>
      </p:sp>
      <p:sp>
        <p:nvSpPr>
          <p:cNvPr id="145" name="Google Shape;145;p4"/>
          <p:cNvSpPr txBox="1"/>
          <p:nvPr>
            <p:ph idx="1" type="body"/>
          </p:nvPr>
        </p:nvSpPr>
        <p:spPr>
          <a:xfrm>
            <a:off x="1097275" y="2509625"/>
            <a:ext cx="10058400" cy="3699000"/>
          </a:xfrm>
          <a:prstGeom prst="rect">
            <a:avLst/>
          </a:prstGeom>
          <a:noFill/>
          <a:ln>
            <a:noFill/>
          </a:ln>
        </p:spPr>
        <p:txBody>
          <a:bodyPr anchorCtr="0" anchor="t" bIns="45700" lIns="0" spcFirstLastPara="1" rIns="0" wrap="square" tIns="45700">
            <a:noAutofit/>
          </a:bodyPr>
          <a:lstStyle/>
          <a:p>
            <a:pPr indent="0" lvl="0" marL="457200" rtl="0" algn="l">
              <a:lnSpc>
                <a:spcPct val="115000"/>
              </a:lnSpc>
              <a:spcBef>
                <a:spcPts val="600"/>
              </a:spcBef>
              <a:spcAft>
                <a:spcPts val="0"/>
              </a:spcAft>
              <a:buSzPts val="1800"/>
              <a:buNone/>
            </a:pPr>
            <a:br>
              <a:rPr lang="en-US" sz="2000"/>
            </a:br>
            <a:br>
              <a:rPr lang="en-US" sz="2000"/>
            </a:br>
            <a:br>
              <a:rPr lang="en-US" sz="2000"/>
            </a:br>
            <a:endParaRPr/>
          </a:p>
          <a:p>
            <a:pPr indent="-68578" lvl="1" marL="384048" rtl="0" algn="l">
              <a:lnSpc>
                <a:spcPct val="90000"/>
              </a:lnSpc>
              <a:spcBef>
                <a:spcPts val="600"/>
              </a:spcBef>
              <a:spcAft>
                <a:spcPts val="0"/>
              </a:spcAft>
              <a:buSzPts val="1800"/>
              <a:buFont typeface="Arial"/>
              <a:buNone/>
            </a:pPr>
            <a:r>
              <a:t/>
            </a:r>
            <a:endParaRPr/>
          </a:p>
          <a:p>
            <a:pPr indent="-68578" lvl="1" marL="384048" rtl="0" algn="l">
              <a:lnSpc>
                <a:spcPct val="90000"/>
              </a:lnSpc>
              <a:spcBef>
                <a:spcPts val="600"/>
              </a:spcBef>
              <a:spcAft>
                <a:spcPts val="0"/>
              </a:spcAft>
              <a:buSzPts val="1800"/>
              <a:buFont typeface="Arial"/>
              <a:buNone/>
            </a:pPr>
            <a:r>
              <a:t/>
            </a:r>
            <a:endParaRPr/>
          </a:p>
          <a:p>
            <a:pPr indent="0" lvl="1" marL="201168" rtl="0" algn="l">
              <a:lnSpc>
                <a:spcPct val="90000"/>
              </a:lnSpc>
              <a:spcBef>
                <a:spcPts val="600"/>
              </a:spcBef>
              <a:spcAft>
                <a:spcPts val="0"/>
              </a:spcAft>
              <a:buSzPts val="1800"/>
              <a:buNone/>
            </a:pPr>
            <a:r>
              <a:t/>
            </a:r>
            <a:endParaRPr/>
          </a:p>
        </p:txBody>
      </p:sp>
      <p:sp>
        <p:nvSpPr>
          <p:cNvPr id="146" name="Google Shape;146;p4"/>
          <p:cNvSpPr txBox="1"/>
          <p:nvPr>
            <p:ph idx="1" type="body"/>
          </p:nvPr>
        </p:nvSpPr>
        <p:spPr>
          <a:xfrm>
            <a:off x="1097275" y="1845719"/>
            <a:ext cx="10058400" cy="41250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0" spcFirstLastPara="1" rIns="0" wrap="square" tIns="45700">
            <a:noAutofit/>
          </a:bodyPr>
          <a:lstStyle/>
          <a:p>
            <a:pPr indent="-285750" lvl="1" marL="601220" rtl="0" algn="l">
              <a:lnSpc>
                <a:spcPct val="115000"/>
              </a:lnSpc>
              <a:spcBef>
                <a:spcPts val="600"/>
              </a:spcBef>
              <a:spcAft>
                <a:spcPts val="0"/>
              </a:spcAft>
              <a:buSzPts val="1800"/>
              <a:buFont typeface="Arial"/>
              <a:buChar char="•"/>
            </a:pPr>
            <a:r>
              <a:rPr lang="en-US">
                <a:solidFill>
                  <a:schemeClr val="dk1"/>
                </a:solidFill>
              </a:rPr>
              <a:t>We didn’t have all the necessary data to merge the stations. We had to add powiat (county) information to weather measurement stations, and powiat (county) and voivodeship (province) to air quality measurement stations. </a:t>
            </a:r>
            <a:endParaRPr>
              <a:solidFill>
                <a:schemeClr val="dk1"/>
              </a:solidFill>
            </a:endParaRPr>
          </a:p>
          <a:p>
            <a:pPr indent="-285750" lvl="1" marL="601220" rtl="0" algn="l">
              <a:lnSpc>
                <a:spcPct val="115000"/>
              </a:lnSpc>
              <a:spcBef>
                <a:spcPts val="600"/>
              </a:spcBef>
              <a:spcAft>
                <a:spcPts val="0"/>
              </a:spcAft>
              <a:buSzPts val="1800"/>
              <a:buFont typeface="Arial"/>
              <a:buChar char="•"/>
            </a:pPr>
            <a:r>
              <a:rPr lang="en-US">
                <a:solidFill>
                  <a:schemeClr val="dk1"/>
                </a:solidFill>
              </a:rPr>
              <a:t>We used reverse geocoding for this. The </a:t>
            </a:r>
            <a:r>
              <a:rPr lang="en-US">
                <a:solidFill>
                  <a:schemeClr val="dk1"/>
                </a:solidFill>
              </a:rPr>
              <a:t>coordinate of the stations is the input, and we get an address, from which we select powiat and voivodeship. </a:t>
            </a:r>
            <a:r>
              <a:rPr lang="en-US">
                <a:solidFill>
                  <a:schemeClr val="dk1"/>
                </a:solidFill>
              </a:rPr>
              <a:t> </a:t>
            </a:r>
            <a:endParaRPr>
              <a:solidFill>
                <a:schemeClr val="dk1"/>
              </a:solidFill>
            </a:endParaRPr>
          </a:p>
          <a:p>
            <a:pPr indent="-285750" lvl="1" marL="601220" rtl="0" algn="l">
              <a:lnSpc>
                <a:spcPct val="115000"/>
              </a:lnSpc>
              <a:spcBef>
                <a:spcPts val="600"/>
              </a:spcBef>
              <a:spcAft>
                <a:spcPts val="0"/>
              </a:spcAft>
              <a:buSzPts val="1800"/>
              <a:buFont typeface="Arial"/>
              <a:buChar char="•"/>
            </a:pPr>
            <a:r>
              <a:rPr lang="en-US">
                <a:solidFill>
                  <a:schemeClr val="dk1"/>
                </a:solidFill>
              </a:rPr>
              <a:t>Reverse geocoding wasn’t able to find the powiat for all stations, so we have a second search based in the name of the stations (which contains the city or town). For this, we use a file containing information about postal codes across Poland. </a:t>
            </a:r>
            <a:endParaRPr>
              <a:solidFill>
                <a:schemeClr val="dk1"/>
              </a:solidFill>
            </a:endParaRPr>
          </a:p>
          <a:p>
            <a:pPr indent="-285750" lvl="1" marL="601220" rtl="0" algn="l">
              <a:lnSpc>
                <a:spcPct val="115000"/>
              </a:lnSpc>
              <a:spcBef>
                <a:spcPts val="600"/>
              </a:spcBef>
              <a:spcAft>
                <a:spcPts val="0"/>
              </a:spcAft>
              <a:buSzPts val="1800"/>
              <a:buFont typeface="Arial"/>
              <a:buChar char="•"/>
            </a:pPr>
            <a:r>
              <a:rPr lang="en-US">
                <a:solidFill>
                  <a:schemeClr val="dk1"/>
                </a:solidFill>
              </a:rPr>
              <a:t>We failed to find the powiat of some stations, but these were closed before 2017.</a:t>
            </a:r>
            <a:endParaRPr>
              <a:solidFill>
                <a:schemeClr val="dk1"/>
              </a:solidFill>
            </a:endParaRPr>
          </a:p>
          <a:p>
            <a:pPr indent="-285750" lvl="1" marL="601220" rtl="0" algn="l">
              <a:lnSpc>
                <a:spcPct val="115000"/>
              </a:lnSpc>
              <a:spcBef>
                <a:spcPts val="600"/>
              </a:spcBef>
              <a:spcAft>
                <a:spcPts val="0"/>
              </a:spcAft>
              <a:buSzPts val="1800"/>
              <a:buFont typeface="Arial"/>
              <a:buChar char="•"/>
            </a:pPr>
            <a:r>
              <a:rPr lang="en-US">
                <a:solidFill>
                  <a:schemeClr val="dk1"/>
                </a:solidFill>
              </a:rPr>
              <a:t>Scripts used can be found in </a:t>
            </a:r>
            <a:r>
              <a:rPr lang="en-US">
                <a:solidFill>
                  <a:srgbClr val="3C78D8"/>
                </a:solidFill>
                <a:highlight>
                  <a:srgbClr val="FFFFFF"/>
                </a:highlight>
              </a:rPr>
              <a:t>/</a:t>
            </a:r>
            <a:r>
              <a:rPr lang="en-US">
                <a:solidFill>
                  <a:srgbClr val="3C78D8"/>
                </a:solidFill>
                <a:highlight>
                  <a:srgbClr val="FFFFFF"/>
                </a:highlight>
                <a:uFill>
                  <a:noFill/>
                </a:uFill>
                <a:hlinkClick r:id="rId4">
                  <a:extLst>
                    <a:ext uri="{A12FA001-AC4F-418D-AE19-62706E023703}">
                      <ahyp:hlinkClr val="tx"/>
                    </a:ext>
                  </a:extLst>
                </a:hlinkClick>
              </a:rPr>
              <a:t>src</a:t>
            </a:r>
            <a:r>
              <a:rPr lang="en-US">
                <a:solidFill>
                  <a:srgbClr val="3C78D8"/>
                </a:solidFill>
                <a:highlight>
                  <a:srgbClr val="FFFFFF"/>
                </a:highlight>
              </a:rPr>
              <a:t>/</a:t>
            </a:r>
            <a:r>
              <a:rPr lang="en-US">
                <a:solidFill>
                  <a:srgbClr val="3C78D8"/>
                </a:solidFill>
                <a:highlight>
                  <a:srgbClr val="FFFFFF"/>
                </a:highlight>
                <a:uFill>
                  <a:noFill/>
                </a:uFill>
                <a:hlinkClick r:id="rId5">
                  <a:extLst>
                    <a:ext uri="{A12FA001-AC4F-418D-AE19-62706E023703}">
                      <ahyp:hlinkClr val="tx"/>
                    </a:ext>
                  </a:extLst>
                </a:hlinkClick>
              </a:rPr>
              <a:t>tasks</a:t>
            </a:r>
            <a:r>
              <a:rPr lang="en-US">
                <a:solidFill>
                  <a:srgbClr val="3C78D8"/>
                </a:solidFill>
                <a:highlight>
                  <a:srgbClr val="FFFFFF"/>
                </a:highlight>
              </a:rPr>
              <a:t>/task-2-data-preprocessing/</a:t>
            </a:r>
            <a:r>
              <a:rPr lang="en-US">
                <a:solidFill>
                  <a:srgbClr val="3C78D8"/>
                </a:solidFill>
              </a:rPr>
              <a:t> </a:t>
            </a:r>
            <a:r>
              <a:rPr lang="en-US">
                <a:solidFill>
                  <a:schemeClr val="dk1"/>
                </a:solidFill>
              </a:rPr>
              <a:t>and results in</a:t>
            </a:r>
            <a:r>
              <a:rPr lang="en-US">
                <a:solidFill>
                  <a:srgbClr val="3C78D8"/>
                </a:solidFill>
              </a:rPr>
              <a:t> </a:t>
            </a:r>
            <a:r>
              <a:rPr lang="en-US">
                <a:solidFill>
                  <a:srgbClr val="3C78D8"/>
                </a:solidFill>
                <a:highlight>
                  <a:srgbClr val="FFFFFF"/>
                </a:highlight>
                <a:uFill>
                  <a:noFill/>
                </a:uFill>
                <a:hlinkClick r:id="rId6">
                  <a:extLst>
                    <a:ext uri="{A12FA001-AC4F-418D-AE19-62706E023703}">
                      <ahyp:hlinkClr val="tx"/>
                    </a:ext>
                  </a:extLst>
                </a:hlinkClick>
              </a:rPr>
              <a:t>src</a:t>
            </a:r>
            <a:r>
              <a:rPr lang="en-US">
                <a:solidFill>
                  <a:srgbClr val="3C78D8"/>
                </a:solidFill>
                <a:highlight>
                  <a:srgbClr val="FFFFFF"/>
                </a:highlight>
              </a:rPr>
              <a:t>/</a:t>
            </a:r>
            <a:r>
              <a:rPr lang="en-US">
                <a:solidFill>
                  <a:srgbClr val="3C78D8"/>
                </a:solidFill>
                <a:highlight>
                  <a:srgbClr val="FFFFFF"/>
                </a:highlight>
                <a:uFill>
                  <a:noFill/>
                </a:uFill>
                <a:hlinkClick r:id="rId7">
                  <a:extLst>
                    <a:ext uri="{A12FA001-AC4F-418D-AE19-62706E023703}">
                      <ahyp:hlinkClr val="tx"/>
                    </a:ext>
                  </a:extLst>
                </a:hlinkClick>
              </a:rPr>
              <a:t>data</a:t>
            </a:r>
            <a:r>
              <a:rPr lang="en-US">
                <a:solidFill>
                  <a:srgbClr val="3C78D8"/>
                </a:solidFill>
                <a:highlight>
                  <a:srgbClr val="FFFFFF"/>
                </a:highlight>
              </a:rPr>
              <a:t>/</a:t>
            </a:r>
            <a:r>
              <a:rPr lang="en-US">
                <a:solidFill>
                  <a:srgbClr val="3C78D8"/>
                </a:solidFill>
                <a:highlight>
                  <a:srgbClr val="FFFFFF"/>
                </a:highlight>
                <a:uFill>
                  <a:noFill/>
                </a:uFill>
                <a:hlinkClick r:id="rId8">
                  <a:extLst>
                    <a:ext uri="{A12FA001-AC4F-418D-AE19-62706E023703}">
                      <ahyp:hlinkClr val="tx"/>
                    </a:ext>
                  </a:extLst>
                </a:hlinkClick>
              </a:rPr>
              <a:t>data_processed</a:t>
            </a:r>
            <a:r>
              <a:rPr lang="en-US">
                <a:solidFill>
                  <a:srgbClr val="3C78D8"/>
                </a:solidFill>
                <a:highlight>
                  <a:srgbClr val="FFFFFF"/>
                </a:highlight>
              </a:rPr>
              <a:t>/</a:t>
            </a:r>
            <a:endParaRPr>
              <a:solidFill>
                <a:srgbClr val="3C78D8"/>
              </a:solidFill>
              <a:highlight>
                <a:srgbClr val="FFFFFF"/>
              </a:highlight>
            </a:endParaRPr>
          </a:p>
          <a:p>
            <a:pPr indent="0" lvl="0" marL="914400" rtl="0" algn="l">
              <a:lnSpc>
                <a:spcPct val="115000"/>
              </a:lnSpc>
              <a:spcBef>
                <a:spcPts val="600"/>
              </a:spcBef>
              <a:spcAft>
                <a:spcPts val="0"/>
              </a:spcAft>
              <a:buNone/>
            </a:pPr>
            <a:r>
              <a:t/>
            </a:r>
            <a:endParaRPr>
              <a:solidFill>
                <a:srgbClr val="3C78D8"/>
              </a:solidFill>
            </a:endParaRPr>
          </a:p>
          <a:p>
            <a:pPr indent="0" lvl="0" marL="914400" rtl="0" algn="l">
              <a:lnSpc>
                <a:spcPct val="90000"/>
              </a:lnSpc>
              <a:spcBef>
                <a:spcPts val="600"/>
              </a:spcBef>
              <a:spcAft>
                <a:spcPts val="0"/>
              </a:spcAft>
              <a:buNone/>
            </a:pPr>
            <a:r>
              <a:t/>
            </a:r>
            <a:endParaRPr>
              <a:solidFill>
                <a:schemeClr val="dk1"/>
              </a:solidFill>
            </a:endParaRPr>
          </a:p>
          <a:p>
            <a:pPr indent="0" lvl="1" marL="315469" rtl="0" algn="l">
              <a:lnSpc>
                <a:spcPct val="90000"/>
              </a:lnSpc>
              <a:spcBef>
                <a:spcPts val="600"/>
              </a:spcBef>
              <a:spcAft>
                <a:spcPts val="0"/>
              </a:spcAft>
              <a:buSzPts val="1800"/>
              <a:buFont typeface="Arial"/>
              <a:buNone/>
            </a:pPr>
            <a:r>
              <a:t/>
            </a:r>
            <a:endParaRPr/>
          </a:p>
          <a:p>
            <a:pPr indent="-68578" lvl="1" marL="384048" rtl="0" algn="l">
              <a:lnSpc>
                <a:spcPct val="90000"/>
              </a:lnSpc>
              <a:spcBef>
                <a:spcPts val="600"/>
              </a:spcBef>
              <a:spcAft>
                <a:spcPts val="0"/>
              </a:spcAft>
              <a:buSzPts val="1800"/>
              <a:buFont typeface="Arial"/>
              <a:buNone/>
            </a:pPr>
            <a:r>
              <a:t/>
            </a:r>
            <a:endParaRPr/>
          </a:p>
          <a:p>
            <a:pPr indent="0" lvl="1" marL="201168" rtl="0" algn="l">
              <a:lnSpc>
                <a:spcPct val="90000"/>
              </a:lnSpc>
              <a:spcBef>
                <a:spcPts val="600"/>
              </a:spcBef>
              <a:spcAft>
                <a:spcPts val="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5"/>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lang="en-US"/>
              <a:t>Work in Progress - Next Steps </a:t>
            </a:r>
            <a:endParaRPr/>
          </a:p>
        </p:txBody>
      </p:sp>
      <p:pic>
        <p:nvPicPr>
          <p:cNvPr id="152" name="Google Shape;152;p5"/>
          <p:cNvPicPr preferRelativeResize="0"/>
          <p:nvPr/>
        </p:nvPicPr>
        <p:blipFill rotWithShape="1">
          <a:blip r:embed="rId3">
            <a:alphaModFix/>
          </a:blip>
          <a:srcRect b="0" l="0" r="0" t="0"/>
          <a:stretch/>
        </p:blipFill>
        <p:spPr>
          <a:xfrm>
            <a:off x="9658365" y="225552"/>
            <a:ext cx="2289873" cy="604872"/>
          </a:xfrm>
          <a:prstGeom prst="rect">
            <a:avLst/>
          </a:prstGeom>
          <a:noFill/>
          <a:ln>
            <a:noFill/>
          </a:ln>
        </p:spPr>
      </p:pic>
      <p:sp>
        <p:nvSpPr>
          <p:cNvPr id="153" name="Google Shape;153;p5"/>
          <p:cNvSpPr txBox="1"/>
          <p:nvPr>
            <p:ph idx="10" type="dt"/>
          </p:nvPr>
        </p:nvSpPr>
        <p:spPr>
          <a:xfrm>
            <a:off x="1097280" y="6459785"/>
            <a:ext cx="24723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DATE	</a:t>
            </a:r>
            <a:endParaRPr/>
          </a:p>
        </p:txBody>
      </p:sp>
      <p:sp>
        <p:nvSpPr>
          <p:cNvPr id="154" name="Google Shape;154;p5"/>
          <p:cNvSpPr txBox="1"/>
          <p:nvPr>
            <p:ph idx="11" type="ftr"/>
          </p:nvPr>
        </p:nvSpPr>
        <p:spPr>
          <a:xfrm>
            <a:off x="5452421" y="6459775"/>
            <a:ext cx="30567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PROJECT / TASK</a:t>
            </a:r>
            <a:endParaRPr/>
          </a:p>
        </p:txBody>
      </p:sp>
      <p:sp>
        <p:nvSpPr>
          <p:cNvPr id="155" name="Google Shape;155;p5"/>
          <p:cNvSpPr txBox="1"/>
          <p:nvPr>
            <p:ph idx="1" type="body"/>
          </p:nvPr>
        </p:nvSpPr>
        <p:spPr>
          <a:xfrm>
            <a:off x="1097275" y="2509625"/>
            <a:ext cx="10058400" cy="3699000"/>
          </a:xfrm>
          <a:prstGeom prst="rect">
            <a:avLst/>
          </a:prstGeom>
          <a:noFill/>
          <a:ln>
            <a:noFill/>
          </a:ln>
        </p:spPr>
        <p:txBody>
          <a:bodyPr anchorCtr="0" anchor="t" bIns="45700" lIns="0" spcFirstLastPara="1" rIns="0" wrap="square" tIns="45700">
            <a:noAutofit/>
          </a:bodyPr>
          <a:lstStyle/>
          <a:p>
            <a:pPr indent="0" lvl="0" marL="457200" rtl="0" algn="l">
              <a:lnSpc>
                <a:spcPct val="115000"/>
              </a:lnSpc>
              <a:spcBef>
                <a:spcPts val="600"/>
              </a:spcBef>
              <a:spcAft>
                <a:spcPts val="0"/>
              </a:spcAft>
              <a:buSzPts val="1800"/>
              <a:buNone/>
            </a:pPr>
            <a:br>
              <a:rPr lang="en-US" sz="2000"/>
            </a:br>
            <a:br>
              <a:rPr lang="en-US" sz="2000"/>
            </a:br>
            <a:br>
              <a:rPr lang="en-US" sz="2000"/>
            </a:br>
            <a:endParaRPr/>
          </a:p>
          <a:p>
            <a:pPr indent="-68578" lvl="1" marL="384048" rtl="0" algn="l">
              <a:lnSpc>
                <a:spcPct val="90000"/>
              </a:lnSpc>
              <a:spcBef>
                <a:spcPts val="600"/>
              </a:spcBef>
              <a:spcAft>
                <a:spcPts val="0"/>
              </a:spcAft>
              <a:buSzPts val="1800"/>
              <a:buFont typeface="Arial"/>
              <a:buNone/>
            </a:pPr>
            <a:r>
              <a:t/>
            </a:r>
            <a:endParaRPr/>
          </a:p>
          <a:p>
            <a:pPr indent="-68578" lvl="1" marL="384048" rtl="0" algn="l">
              <a:lnSpc>
                <a:spcPct val="90000"/>
              </a:lnSpc>
              <a:spcBef>
                <a:spcPts val="600"/>
              </a:spcBef>
              <a:spcAft>
                <a:spcPts val="0"/>
              </a:spcAft>
              <a:buSzPts val="1800"/>
              <a:buFont typeface="Arial"/>
              <a:buNone/>
            </a:pPr>
            <a:r>
              <a:t/>
            </a:r>
            <a:endParaRPr/>
          </a:p>
          <a:p>
            <a:pPr indent="0" lvl="1" marL="201168" rtl="0" algn="l">
              <a:lnSpc>
                <a:spcPct val="90000"/>
              </a:lnSpc>
              <a:spcBef>
                <a:spcPts val="600"/>
              </a:spcBef>
              <a:spcAft>
                <a:spcPts val="0"/>
              </a:spcAft>
              <a:buSzPts val="1800"/>
              <a:buNone/>
            </a:pPr>
            <a:r>
              <a:t/>
            </a:r>
            <a:endParaRPr/>
          </a:p>
        </p:txBody>
      </p:sp>
      <p:sp>
        <p:nvSpPr>
          <p:cNvPr id="156" name="Google Shape;156;p5"/>
          <p:cNvSpPr txBox="1"/>
          <p:nvPr>
            <p:ph idx="1" type="body"/>
          </p:nvPr>
        </p:nvSpPr>
        <p:spPr>
          <a:xfrm>
            <a:off x="1097275" y="1845719"/>
            <a:ext cx="10058400" cy="4262700"/>
          </a:xfrm>
          <a:prstGeom prst="rect">
            <a:avLst/>
          </a:prstGeom>
          <a:noFill/>
          <a:ln>
            <a:noFill/>
          </a:ln>
        </p:spPr>
        <p:txBody>
          <a:bodyPr anchorCtr="0" anchor="t" bIns="45700" lIns="0" spcFirstLastPara="1" rIns="0" wrap="square" tIns="45700">
            <a:noAutofit/>
          </a:bodyPr>
          <a:lstStyle/>
          <a:p>
            <a:pPr indent="-285750" lvl="1" marL="601220" rtl="0" algn="l">
              <a:lnSpc>
                <a:spcPct val="115000"/>
              </a:lnSpc>
              <a:spcBef>
                <a:spcPts val="600"/>
              </a:spcBef>
              <a:spcAft>
                <a:spcPts val="0"/>
              </a:spcAft>
              <a:buSzPts val="1800"/>
              <a:buFont typeface="Arial"/>
              <a:buChar char="•"/>
            </a:pPr>
            <a:r>
              <a:rPr lang="en-US">
                <a:solidFill>
                  <a:schemeClr val="dk1"/>
                </a:solidFill>
              </a:rPr>
              <a:t>Merge air quality and weather datasets using air quality </a:t>
            </a:r>
            <a:r>
              <a:rPr lang="en-US">
                <a:solidFill>
                  <a:schemeClr val="dk1"/>
                </a:solidFill>
              </a:rPr>
              <a:t>measurement</a:t>
            </a:r>
            <a:r>
              <a:rPr lang="en-US">
                <a:solidFill>
                  <a:schemeClr val="dk1"/>
                </a:solidFill>
              </a:rPr>
              <a:t> stations as key. </a:t>
            </a:r>
            <a:endParaRPr>
              <a:solidFill>
                <a:schemeClr val="dk1"/>
              </a:solidFill>
            </a:endParaRPr>
          </a:p>
          <a:p>
            <a:pPr indent="-285750" lvl="1" marL="601220" rtl="0" algn="l">
              <a:lnSpc>
                <a:spcPct val="115000"/>
              </a:lnSpc>
              <a:spcBef>
                <a:spcPts val="600"/>
              </a:spcBef>
              <a:spcAft>
                <a:spcPts val="0"/>
              </a:spcAft>
              <a:buSzPts val="1800"/>
              <a:buFont typeface="Arial"/>
              <a:buChar char="•"/>
            </a:pPr>
            <a:r>
              <a:rPr lang="en-US">
                <a:solidFill>
                  <a:schemeClr val="dk1"/>
                </a:solidFill>
              </a:rPr>
              <a:t>The stations will generally have different locations, so we should find the closest stations and match them. For this, we have found a tool called harvesine, that calculates the distance between two coordinates.</a:t>
            </a:r>
            <a:endParaRPr>
              <a:solidFill>
                <a:schemeClr val="dk1"/>
              </a:solidFill>
            </a:endParaRPr>
          </a:p>
          <a:p>
            <a:pPr indent="-285750" lvl="1" marL="601220" rtl="0" algn="l">
              <a:lnSpc>
                <a:spcPct val="115000"/>
              </a:lnSpc>
              <a:spcBef>
                <a:spcPts val="600"/>
              </a:spcBef>
              <a:spcAft>
                <a:spcPts val="0"/>
              </a:spcAft>
              <a:buSzPts val="1800"/>
              <a:buFont typeface="Arial"/>
              <a:buChar char="•"/>
            </a:pPr>
            <a:r>
              <a:rPr lang="en-US">
                <a:solidFill>
                  <a:schemeClr val="dk1"/>
                </a:solidFill>
              </a:rPr>
              <a:t>Then we need to merge this with annual information, using powiat and voivodeship as keys.</a:t>
            </a:r>
            <a:endParaRPr sz="1800"/>
          </a:p>
          <a:p>
            <a:pPr indent="-68578" lvl="1" marL="384048" rtl="0" algn="l">
              <a:lnSpc>
                <a:spcPct val="90000"/>
              </a:lnSpc>
              <a:spcBef>
                <a:spcPts val="600"/>
              </a:spcBef>
              <a:spcAft>
                <a:spcPts val="0"/>
              </a:spcAft>
              <a:buSzPts val="1800"/>
              <a:buFont typeface="Arial"/>
              <a:buNone/>
            </a:pPr>
            <a:r>
              <a:t/>
            </a:r>
            <a:endParaRPr/>
          </a:p>
          <a:p>
            <a:pPr indent="0" lvl="1" marL="201168" rtl="0" algn="l">
              <a:lnSpc>
                <a:spcPct val="90000"/>
              </a:lnSpc>
              <a:spcBef>
                <a:spcPts val="600"/>
              </a:spcBef>
              <a:spcAft>
                <a:spcPts val="0"/>
              </a:spcAft>
              <a:buSzPts val="1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6"/>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lang="en-US"/>
              <a:t>Challenges/Problems</a:t>
            </a:r>
            <a:endParaRPr/>
          </a:p>
        </p:txBody>
      </p:sp>
      <p:pic>
        <p:nvPicPr>
          <p:cNvPr id="162" name="Google Shape;162;p6"/>
          <p:cNvPicPr preferRelativeResize="0"/>
          <p:nvPr/>
        </p:nvPicPr>
        <p:blipFill rotWithShape="1">
          <a:blip r:embed="rId3">
            <a:alphaModFix/>
          </a:blip>
          <a:srcRect b="0" l="0" r="0" t="0"/>
          <a:stretch/>
        </p:blipFill>
        <p:spPr>
          <a:xfrm>
            <a:off x="9658365" y="225552"/>
            <a:ext cx="2289873" cy="604872"/>
          </a:xfrm>
          <a:prstGeom prst="rect">
            <a:avLst/>
          </a:prstGeom>
          <a:noFill/>
          <a:ln>
            <a:noFill/>
          </a:ln>
        </p:spPr>
      </p:pic>
      <p:sp>
        <p:nvSpPr>
          <p:cNvPr id="163" name="Google Shape;163;p6"/>
          <p:cNvSpPr txBox="1"/>
          <p:nvPr>
            <p:ph idx="10" type="dt"/>
          </p:nvPr>
        </p:nvSpPr>
        <p:spPr>
          <a:xfrm>
            <a:off x="1097280" y="6459785"/>
            <a:ext cx="24723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DATE	</a:t>
            </a:r>
            <a:endParaRPr/>
          </a:p>
        </p:txBody>
      </p:sp>
      <p:sp>
        <p:nvSpPr>
          <p:cNvPr id="164" name="Google Shape;164;p6"/>
          <p:cNvSpPr txBox="1"/>
          <p:nvPr>
            <p:ph idx="11" type="ftr"/>
          </p:nvPr>
        </p:nvSpPr>
        <p:spPr>
          <a:xfrm>
            <a:off x="5452421" y="6459775"/>
            <a:ext cx="30567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PROJECT / TASK</a:t>
            </a:r>
            <a:endParaRPr/>
          </a:p>
        </p:txBody>
      </p:sp>
      <p:sp>
        <p:nvSpPr>
          <p:cNvPr id="165" name="Google Shape;165;p6"/>
          <p:cNvSpPr txBox="1"/>
          <p:nvPr>
            <p:ph idx="1" type="body"/>
          </p:nvPr>
        </p:nvSpPr>
        <p:spPr>
          <a:xfrm>
            <a:off x="1097275" y="2509625"/>
            <a:ext cx="10058400" cy="3699000"/>
          </a:xfrm>
          <a:prstGeom prst="rect">
            <a:avLst/>
          </a:prstGeom>
          <a:noFill/>
          <a:ln>
            <a:noFill/>
          </a:ln>
        </p:spPr>
        <p:txBody>
          <a:bodyPr anchorCtr="0" anchor="t" bIns="45700" lIns="0" spcFirstLastPara="1" rIns="0" wrap="square" tIns="45700">
            <a:noAutofit/>
          </a:bodyPr>
          <a:lstStyle/>
          <a:p>
            <a:pPr indent="0" lvl="0" marL="457200" rtl="0" algn="l">
              <a:lnSpc>
                <a:spcPct val="115000"/>
              </a:lnSpc>
              <a:spcBef>
                <a:spcPts val="600"/>
              </a:spcBef>
              <a:spcAft>
                <a:spcPts val="0"/>
              </a:spcAft>
              <a:buSzPts val="1800"/>
              <a:buNone/>
            </a:pPr>
            <a:br>
              <a:rPr lang="en-US" sz="2000"/>
            </a:br>
            <a:br>
              <a:rPr lang="en-US" sz="2000"/>
            </a:br>
            <a:br>
              <a:rPr lang="en-US" sz="2000"/>
            </a:br>
            <a:endParaRPr/>
          </a:p>
          <a:p>
            <a:pPr indent="-68578" lvl="1" marL="384048" rtl="0" algn="l">
              <a:lnSpc>
                <a:spcPct val="90000"/>
              </a:lnSpc>
              <a:spcBef>
                <a:spcPts val="600"/>
              </a:spcBef>
              <a:spcAft>
                <a:spcPts val="0"/>
              </a:spcAft>
              <a:buSzPts val="1800"/>
              <a:buFont typeface="Arial"/>
              <a:buNone/>
            </a:pPr>
            <a:r>
              <a:t/>
            </a:r>
            <a:endParaRPr/>
          </a:p>
          <a:p>
            <a:pPr indent="-68578" lvl="1" marL="384048" rtl="0" algn="l">
              <a:lnSpc>
                <a:spcPct val="90000"/>
              </a:lnSpc>
              <a:spcBef>
                <a:spcPts val="600"/>
              </a:spcBef>
              <a:spcAft>
                <a:spcPts val="0"/>
              </a:spcAft>
              <a:buSzPts val="1800"/>
              <a:buFont typeface="Arial"/>
              <a:buNone/>
            </a:pPr>
            <a:r>
              <a:t/>
            </a:r>
            <a:endParaRPr/>
          </a:p>
          <a:p>
            <a:pPr indent="0" lvl="1" marL="201168" rtl="0" algn="l">
              <a:lnSpc>
                <a:spcPct val="90000"/>
              </a:lnSpc>
              <a:spcBef>
                <a:spcPts val="600"/>
              </a:spcBef>
              <a:spcAft>
                <a:spcPts val="0"/>
              </a:spcAft>
              <a:buSzPts val="1800"/>
              <a:buNone/>
            </a:pPr>
            <a:r>
              <a:t/>
            </a:r>
            <a:endParaRPr/>
          </a:p>
        </p:txBody>
      </p:sp>
      <p:sp>
        <p:nvSpPr>
          <p:cNvPr id="166" name="Google Shape;166;p6"/>
          <p:cNvSpPr txBox="1"/>
          <p:nvPr>
            <p:ph idx="1" type="body"/>
          </p:nvPr>
        </p:nvSpPr>
        <p:spPr>
          <a:xfrm>
            <a:off x="1097275" y="1769525"/>
            <a:ext cx="10058400" cy="4439100"/>
          </a:xfrm>
          <a:prstGeom prst="rect">
            <a:avLst/>
          </a:prstGeom>
          <a:noFill/>
          <a:ln>
            <a:noFill/>
          </a:ln>
        </p:spPr>
        <p:txBody>
          <a:bodyPr anchorCtr="0" anchor="t" bIns="45700" lIns="0" spcFirstLastPara="1" rIns="0" wrap="square" tIns="45700">
            <a:noAutofit/>
          </a:bodyPr>
          <a:lstStyle/>
          <a:p>
            <a:pPr indent="-285750" lvl="1" marL="601220" rtl="0" algn="l">
              <a:lnSpc>
                <a:spcPct val="115000"/>
              </a:lnSpc>
              <a:spcBef>
                <a:spcPts val="600"/>
              </a:spcBef>
              <a:spcAft>
                <a:spcPts val="0"/>
              </a:spcAft>
              <a:buSzPts val="1800"/>
              <a:buFont typeface="Arial"/>
              <a:buChar char="•"/>
            </a:pPr>
            <a:r>
              <a:rPr lang="en-US"/>
              <a:t>Manage special characters and differences in language when handling the names of powiats. </a:t>
            </a:r>
            <a:endParaRPr/>
          </a:p>
          <a:p>
            <a:pPr indent="-285750" lvl="1" marL="601220" rtl="0" algn="l">
              <a:lnSpc>
                <a:spcPct val="115000"/>
              </a:lnSpc>
              <a:spcBef>
                <a:spcPts val="600"/>
              </a:spcBef>
              <a:spcAft>
                <a:spcPts val="0"/>
              </a:spcAft>
              <a:buSzPts val="1800"/>
              <a:buFont typeface="Arial"/>
              <a:buChar char="•"/>
            </a:pPr>
            <a:r>
              <a:rPr lang="en-US"/>
              <a:t>Check closing date and coordinates of some stations. Some stations have incorrect coordinates (-999,-999) and closed before the time period we will analyse. </a:t>
            </a:r>
            <a:endParaRPr/>
          </a:p>
          <a:p>
            <a:pPr indent="-285750" lvl="1" marL="601220" rtl="0" algn="l">
              <a:lnSpc>
                <a:spcPct val="115000"/>
              </a:lnSpc>
              <a:spcBef>
                <a:spcPts val="600"/>
              </a:spcBef>
              <a:spcAft>
                <a:spcPts val="0"/>
              </a:spcAft>
              <a:buSzPts val="1800"/>
              <a:buFont typeface="Arial"/>
              <a:buChar char="•"/>
            </a:pPr>
            <a:r>
              <a:rPr lang="en-US"/>
              <a:t>Implement harvesine or a similar tool to match closest weather and air quality measurement stations.</a:t>
            </a:r>
            <a:endParaRPr/>
          </a:p>
          <a:p>
            <a:pPr indent="0" lvl="0" marL="0" rtl="0" algn="l">
              <a:lnSpc>
                <a:spcPct val="90000"/>
              </a:lnSpc>
              <a:spcBef>
                <a:spcPts val="600"/>
              </a:spcBef>
              <a:spcAft>
                <a:spcPts val="0"/>
              </a:spcAft>
              <a:buNone/>
            </a:pPr>
            <a:r>
              <a:t/>
            </a:r>
            <a:endParaRPr/>
          </a:p>
          <a:p>
            <a:pPr indent="0" lvl="1" marL="315469" rtl="0" algn="l">
              <a:lnSpc>
                <a:spcPct val="90000"/>
              </a:lnSpc>
              <a:spcBef>
                <a:spcPts val="600"/>
              </a:spcBef>
              <a:spcAft>
                <a:spcPts val="0"/>
              </a:spcAft>
              <a:buSzPts val="1800"/>
              <a:buFont typeface="Arial"/>
              <a:buNone/>
            </a:pPr>
            <a:r>
              <a:t/>
            </a:r>
            <a:endParaRPr/>
          </a:p>
          <a:p>
            <a:pPr indent="-68578" lvl="1" marL="384048" rtl="0" algn="l">
              <a:lnSpc>
                <a:spcPct val="90000"/>
              </a:lnSpc>
              <a:spcBef>
                <a:spcPts val="600"/>
              </a:spcBef>
              <a:spcAft>
                <a:spcPts val="0"/>
              </a:spcAft>
              <a:buSzPts val="1800"/>
              <a:buFont typeface="Arial"/>
              <a:buNone/>
            </a:pPr>
            <a:r>
              <a:t/>
            </a:r>
            <a:endParaRPr/>
          </a:p>
          <a:p>
            <a:pPr indent="0" lvl="1" marL="201168" rtl="0" algn="l">
              <a:lnSpc>
                <a:spcPct val="90000"/>
              </a:lnSpc>
              <a:spcBef>
                <a:spcPts val="600"/>
              </a:spcBef>
              <a:spcAft>
                <a:spcPts val="0"/>
              </a:spcAft>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