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93" r:id="rId6"/>
    <p:sldId id="263" r:id="rId7"/>
    <p:sldId id="264" r:id="rId8"/>
    <p:sldId id="265" r:id="rId9"/>
    <p:sldId id="267" r:id="rId10"/>
    <p:sldId id="292" r:id="rId11"/>
    <p:sldId id="269" r:id="rId12"/>
    <p:sldId id="271" r:id="rId13"/>
    <p:sldId id="272" r:id="rId14"/>
    <p:sldId id="273" r:id="rId15"/>
    <p:sldId id="274" r:id="rId16"/>
    <p:sldId id="276" r:id="rId17"/>
    <p:sldId id="270" r:id="rId18"/>
    <p:sldId id="275" r:id="rId19"/>
    <p:sldId id="277" r:id="rId20"/>
    <p:sldId id="278" r:id="rId21"/>
    <p:sldId id="262" r:id="rId22"/>
    <p:sldId id="280" r:id="rId23"/>
    <p:sldId id="281" r:id="rId24"/>
    <p:sldId id="282" r:id="rId25"/>
    <p:sldId id="294" r:id="rId26"/>
    <p:sldId id="283" r:id="rId27"/>
    <p:sldId id="284" r:id="rId28"/>
    <p:sldId id="285" r:id="rId29"/>
    <p:sldId id="286" r:id="rId30"/>
    <p:sldId id="287" r:id="rId31"/>
    <p:sldId id="288" r:id="rId32"/>
    <p:sldId id="296" r:id="rId33"/>
    <p:sldId id="295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s Boersma" initials="RB" lastIdx="1" clrIdx="0">
    <p:extLst>
      <p:ext uri="{19B8F6BF-5375-455C-9EA6-DF929625EA0E}">
        <p15:presenceInfo xmlns:p15="http://schemas.microsoft.com/office/powerpoint/2012/main" userId="9c02c632951422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6T01:04:11.959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7976A-6848-437F-93DA-62EC9335AAE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99BBA-6300-4BBE-8DF0-F4764F2F2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84429BD-A63B-4568-BA24-6943180A3A6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0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29BD-A63B-4568-BA24-6943180A3A6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29BD-A63B-4568-BA24-6943180A3A6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74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29BD-A63B-4568-BA24-6943180A3A6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583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29BD-A63B-4568-BA24-6943180A3A6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42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29BD-A63B-4568-BA24-6943180A3A6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83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29BD-A63B-4568-BA24-6943180A3A6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29BD-A63B-4568-BA24-6943180A3A6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62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29BD-A63B-4568-BA24-6943180A3A6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7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29BD-A63B-4568-BA24-6943180A3A6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5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29BD-A63B-4568-BA24-6943180A3A6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29BD-A63B-4568-BA24-6943180A3A6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7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29BD-A63B-4568-BA24-6943180A3A6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2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29BD-A63B-4568-BA24-6943180A3A6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9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29BD-A63B-4568-BA24-6943180A3A6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29BD-A63B-4568-BA24-6943180A3A6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0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29BD-A63B-4568-BA24-6943180A3A6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5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429BD-A63B-4568-BA24-6943180A3A6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20804-62DE-4DD0-9FC9-0BDBC67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35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380701&amp;picture=any-questions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C737-3126-0C9A-4D0F-BFD89C4F7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1:</a:t>
            </a:r>
            <a:br>
              <a:rPr lang="en-US" dirty="0"/>
            </a:br>
            <a:r>
              <a:rPr lang="en-US" dirty="0"/>
              <a:t>Medical Appointment no-show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826FB-FE9C-046E-5498-D118DDA10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u="sng" dirty="0"/>
              <a:t>Group 1: </a:t>
            </a:r>
          </a:p>
          <a:p>
            <a:r>
              <a:rPr lang="en-US" dirty="0"/>
              <a:t>Eddie </a:t>
            </a:r>
            <a:r>
              <a:rPr lang="en-US" dirty="0" err="1"/>
              <a:t>Pellissier</a:t>
            </a:r>
            <a:endParaRPr lang="en-US" dirty="0"/>
          </a:p>
          <a:p>
            <a:r>
              <a:rPr lang="en-US" dirty="0"/>
              <a:t>Eric </a:t>
            </a:r>
            <a:r>
              <a:rPr lang="en-US" dirty="0" err="1"/>
              <a:t>lidiak</a:t>
            </a:r>
            <a:endParaRPr lang="en-US" dirty="0"/>
          </a:p>
          <a:p>
            <a:r>
              <a:rPr lang="en-US" dirty="0"/>
              <a:t>Ross Boersma</a:t>
            </a:r>
          </a:p>
          <a:p>
            <a:r>
              <a:rPr lang="en-US" dirty="0"/>
              <a:t>Stephanie </a:t>
            </a:r>
            <a:r>
              <a:rPr lang="en-US" dirty="0" err="1"/>
              <a:t>Abegg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0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04DA-7CA9-4E46-A2F6-4B8C06EE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No-shows by location (</a:t>
            </a:r>
            <a:r>
              <a:rPr lang="en-US" b="1" u="sng" dirty="0"/>
              <a:t>API</a:t>
            </a:r>
            <a:r>
              <a:rPr lang="en-US" u="sng" dirty="0"/>
              <a:t>*)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F054E-F156-B23C-E415-3D757AB2E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73820" y="2249485"/>
            <a:ext cx="3573591" cy="3805813"/>
          </a:xfrm>
        </p:spPr>
        <p:txBody>
          <a:bodyPr/>
          <a:lstStyle/>
          <a:p>
            <a:r>
              <a:rPr lang="en-US" dirty="0"/>
              <a:t>Urban areas provided the largest sample size (as expected).</a:t>
            </a:r>
          </a:p>
          <a:p>
            <a:r>
              <a:rPr lang="en-US" dirty="0"/>
              <a:t>The proportion of no-shows is greater in more concentrated urban areas.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5B0CBC-02C8-BDB9-B34A-BF375EAA7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0" y="1814738"/>
            <a:ext cx="6543447" cy="453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1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2834-E6E9-B3DE-C927-9CC9DE77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Scheduling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393FDC-5EED-AA6E-BF22-2C69FFE31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Scheduling appointments closer to the appointment date resulted in a higher chance of attendance.</a:t>
            </a:r>
          </a:p>
          <a:p>
            <a:r>
              <a:rPr lang="en-US" dirty="0"/>
              <a:t>Scheduling appointments for the middle of the week resulted in a higher chance of attendance.</a:t>
            </a:r>
          </a:p>
          <a:p>
            <a:r>
              <a:rPr lang="en-US" dirty="0"/>
              <a:t>Morning people are more likely to attend their appointments, especially if the appointment is scheduled before 7pm. </a:t>
            </a:r>
          </a:p>
          <a:p>
            <a:r>
              <a:rPr lang="en-US" dirty="0"/>
              <a:t>The proportion of no-shows is greater in more concentrated urban areas.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8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9E1C-320F-21F7-CE7B-87EC40B1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Can technology or outliers impact appointment attendance?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3EF4E-634F-FEF1-5FEF-E51ABB131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impact does sending an SMS message have on no-show appointments?</a:t>
            </a:r>
          </a:p>
          <a:p>
            <a:r>
              <a:rPr lang="en-US" dirty="0"/>
              <a:t>What percent of people opt into receiving text messages?</a:t>
            </a:r>
          </a:p>
          <a:p>
            <a:r>
              <a:rPr lang="en-US" dirty="0"/>
              <a:t>What does the breakdown of attendance look like when separated by SMS receivers? </a:t>
            </a:r>
          </a:p>
          <a:p>
            <a:r>
              <a:rPr lang="en-US" dirty="0"/>
              <a:t>What is the average number of appointments someone will have in a 3 month period?</a:t>
            </a:r>
          </a:p>
          <a:p>
            <a:r>
              <a:rPr lang="en-US" dirty="0"/>
              <a:t>How many appointments can someone have in 91 days?</a:t>
            </a:r>
          </a:p>
        </p:txBody>
      </p:sp>
    </p:spTree>
    <p:extLst>
      <p:ext uri="{BB962C8B-B14F-4D97-AF65-F5344CB8AC3E}">
        <p14:creationId xmlns:p14="http://schemas.microsoft.com/office/powerpoint/2010/main" val="337608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9B60-1E0B-D950-EF6E-6FCF1C37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How many people opt in?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45BFB2-F883-D1FE-412F-F88019A148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Only 32% (35,482 patients) opted in and received text messages during this time. 68% (75,044 people) opted out of text messaging. </a:t>
            </a:r>
          </a:p>
          <a:p>
            <a:r>
              <a:rPr lang="en-US" dirty="0"/>
              <a:t>The data does not account for people with multiple appointments.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BC30BE9-2E23-5204-F9EE-4696F2C4AC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4601" y="2097088"/>
            <a:ext cx="4916765" cy="398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93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35E7-2720-764F-A5CE-56A4E08B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Count of SMS and no show combination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75F7-1CCC-7BEF-3C20-2A061A70BC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largest category of people were those who opted out of SMS messaging and still showed up.</a:t>
            </a:r>
          </a:p>
          <a:p>
            <a:r>
              <a:rPr lang="en-US" dirty="0"/>
              <a:t>Over 9000 appointments were missed even with an SMS reminder.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E57CC6-BA38-8799-B93D-A9176FF765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4296" y="1851937"/>
            <a:ext cx="4991716" cy="460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33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855E-F626-7E07-1F0E-FE0DE3E7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Attendance with an </a:t>
            </a:r>
            <a:r>
              <a:rPr lang="en-US" u="sng" dirty="0" err="1"/>
              <a:t>sms</a:t>
            </a:r>
            <a:r>
              <a:rPr lang="en-US" u="sng" dirty="0"/>
              <a:t> received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1BB99-4F21-0EA1-1399-FE481608C6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96345" y="2249488"/>
            <a:ext cx="3368523" cy="354171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BF472F-86D6-6280-A48E-E41FC1DA80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Almost 30% of people who received a text message still did not attend their appointments.</a:t>
            </a:r>
          </a:p>
          <a:p>
            <a:r>
              <a:rPr lang="en-US" dirty="0"/>
              <a:t>The 27.6% represents just under 10,000 people. </a:t>
            </a:r>
          </a:p>
        </p:txBody>
      </p:sp>
    </p:spTree>
    <p:extLst>
      <p:ext uri="{BB962C8B-B14F-4D97-AF65-F5344CB8AC3E}">
        <p14:creationId xmlns:p14="http://schemas.microsoft.com/office/powerpoint/2010/main" val="387527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EC9A-75FB-7AB1-F7FA-C4B1DB6A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Attendance with no </a:t>
            </a:r>
            <a:r>
              <a:rPr lang="en-US" u="sng" dirty="0" err="1"/>
              <a:t>sms</a:t>
            </a:r>
            <a:r>
              <a:rPr lang="en-US" u="sng" dirty="0"/>
              <a:t> received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A444-4D1C-255A-7EB2-5B76259C6E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total count of people who missed appointments and did not receive an SMS was still over 12,000.</a:t>
            </a:r>
          </a:p>
          <a:p>
            <a:r>
              <a:rPr lang="en-US" dirty="0"/>
              <a:t>Over 80% of people attended and did not receive a text message.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68B4DF-74DD-969B-8990-EA9A5E65D4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5961" y="2249488"/>
            <a:ext cx="356769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6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6951-3A97-C598-EDA8-1FAD32F7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How many patients scheduled multiple appointments?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51CC489-8908-3523-59D5-A016CD58B3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0103" y="2249487"/>
            <a:ext cx="5053007" cy="388626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13B0854-5B67-E1F3-5879-2A111BEBB9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Over 60% of people attended only one appointment during the months of April – June. </a:t>
            </a:r>
          </a:p>
          <a:p>
            <a:r>
              <a:rPr lang="en-US" dirty="0"/>
              <a:t>Over 99% of people attended less than 12 appointments in that time. </a:t>
            </a:r>
          </a:p>
          <a:p>
            <a:r>
              <a:rPr lang="en-US" dirty="0"/>
              <a:t>Outliers in the data reach up to 88 appointments in the 3 month timeframe.</a:t>
            </a:r>
          </a:p>
        </p:txBody>
      </p:sp>
    </p:spTree>
    <p:extLst>
      <p:ext uri="{BB962C8B-B14F-4D97-AF65-F5344CB8AC3E}">
        <p14:creationId xmlns:p14="http://schemas.microsoft.com/office/powerpoint/2010/main" val="3318766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A34BC2-170A-5815-1E6F-58104E73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The Outliers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09E380-3E38-9AFF-A749-1E36FF0896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4 patients had 62 visits in 91 days. </a:t>
            </a:r>
          </a:p>
          <a:p>
            <a:r>
              <a:rPr lang="en-US" dirty="0"/>
              <a:t>2 patients had over 80 visits in 91 days. </a:t>
            </a:r>
          </a:p>
          <a:p>
            <a:r>
              <a:rPr lang="en-US" dirty="0"/>
              <a:t>13 total patients had 50 or more visits during this time.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5179484-2EA9-D214-E144-5B9AC52F76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09814" y="1957231"/>
            <a:ext cx="2183126" cy="4126223"/>
          </a:xfrm>
        </p:spPr>
      </p:pic>
    </p:spTree>
    <p:extLst>
      <p:ext uri="{BB962C8B-B14F-4D97-AF65-F5344CB8AC3E}">
        <p14:creationId xmlns:p14="http://schemas.microsoft.com/office/powerpoint/2010/main" val="2294043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86224C-FD08-D438-7268-FC6E10E6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SMS and Outlier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19C8A-4AB9-ED6D-F631-A62126F58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who received an SMS message were 11% </a:t>
            </a:r>
            <a:r>
              <a:rPr lang="en-US" b="1" u="sng" dirty="0"/>
              <a:t>more</a:t>
            </a:r>
            <a:r>
              <a:rPr lang="en-US" dirty="0"/>
              <a:t> likely to miss their scheduled appointments.</a:t>
            </a:r>
          </a:p>
          <a:p>
            <a:r>
              <a:rPr lang="en-US" dirty="0"/>
              <a:t>A surprisingly low amount of people opted into the SMS reminder program, so the link between an SMS reminder an appointment attendance does not seem to exist. </a:t>
            </a:r>
          </a:p>
          <a:p>
            <a:r>
              <a:rPr lang="en-US" dirty="0"/>
              <a:t>The outliers in the data were incredibly small in number, and not likely to impact averages in a meaningful way.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94BE-ED6C-6691-7841-BE4604DC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The Data: Medical no-shows from </a:t>
            </a:r>
            <a:br>
              <a:rPr lang="en-US" u="sng" dirty="0"/>
            </a:br>
            <a:r>
              <a:rPr lang="en-US" u="sng" dirty="0"/>
              <a:t>APR-JUN 2016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2EACE-3448-2EA7-E63D-D0C26B69D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110,000 rows of data regarding medical appointments in Brazil</a:t>
            </a:r>
          </a:p>
          <a:p>
            <a:r>
              <a:rPr lang="en-US" dirty="0"/>
              <a:t>14 Columns including:</a:t>
            </a:r>
          </a:p>
          <a:p>
            <a:pPr lvl="1"/>
            <a:r>
              <a:rPr lang="en-US" dirty="0"/>
              <a:t>Scheduling Data: (Schedule Day, Appointment Day, SMS Received, etc.)</a:t>
            </a:r>
          </a:p>
          <a:p>
            <a:pPr lvl="1"/>
            <a:r>
              <a:rPr lang="en-US" dirty="0"/>
              <a:t>Identifying Data: (Gender, Age, Bolsa Família, etc.)</a:t>
            </a:r>
          </a:p>
          <a:p>
            <a:pPr lvl="1"/>
            <a:r>
              <a:rPr lang="en-US" dirty="0"/>
              <a:t>Important Conditions (Diabetes, Hypertension, Handicaps, etc.)</a:t>
            </a:r>
          </a:p>
          <a:p>
            <a:pPr lvl="1"/>
            <a:r>
              <a:rPr lang="en-US" dirty="0"/>
              <a:t>Location Data: Neighborhood data by Patient ID</a:t>
            </a:r>
          </a:p>
        </p:txBody>
      </p:sp>
    </p:spTree>
    <p:extLst>
      <p:ext uri="{BB962C8B-B14F-4D97-AF65-F5344CB8AC3E}">
        <p14:creationId xmlns:p14="http://schemas.microsoft.com/office/powerpoint/2010/main" val="2780085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38A6-6ADB-6806-CDC8-2986EEC7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demographics can impact no-shows?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37179-34ED-4E1D-0172-F5F5DC3F5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What impact does age have on attendance? </a:t>
            </a:r>
          </a:p>
          <a:p>
            <a:r>
              <a:rPr lang="en-US" sz="3200" dirty="0"/>
              <a:t>Are men or women more likely to attend their appointments?</a:t>
            </a:r>
          </a:p>
          <a:p>
            <a:r>
              <a:rPr lang="en-US" sz="3200" dirty="0"/>
              <a:t>Do patients on Brazil’s Bolsa Família Program attend appointments at a higher rate?</a:t>
            </a:r>
          </a:p>
          <a:p>
            <a:pPr lvl="1"/>
            <a:r>
              <a:rPr lang="en-US" sz="2800" dirty="0"/>
              <a:t>What is the Bolsa Família Program?</a:t>
            </a:r>
          </a:p>
        </p:txBody>
      </p:sp>
    </p:spTree>
    <p:extLst>
      <p:ext uri="{BB962C8B-B14F-4D97-AF65-F5344CB8AC3E}">
        <p14:creationId xmlns:p14="http://schemas.microsoft.com/office/powerpoint/2010/main" val="815266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5747-F7FE-3E7C-200F-21A9CA06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32" y="417918"/>
            <a:ext cx="3856037" cy="1297763"/>
          </a:xfrm>
        </p:spPr>
        <p:txBody>
          <a:bodyPr/>
          <a:lstStyle/>
          <a:p>
            <a:r>
              <a:rPr lang="en-US" u="sng" dirty="0"/>
              <a:t>Distribution by age: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395ECB-2767-659C-E13B-3BAAA8731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9397" y="1471531"/>
            <a:ext cx="5891213" cy="439503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A1DD-C468-F78A-2C6A-F6B42F09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07" y="1715681"/>
            <a:ext cx="3788228" cy="458248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age of someone who misses an appointment is 5 years younger than people who attend, and the average age is 3.5 years younger.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between the ages of 10-35 are most likely to miss scheduled appointments.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general, children and older people are the least likely to miss appointments.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Children under the age of 10 saw the highest volume of appointments.</a:t>
            </a:r>
          </a:p>
        </p:txBody>
      </p:sp>
    </p:spTree>
    <p:extLst>
      <p:ext uri="{BB962C8B-B14F-4D97-AF65-F5344CB8AC3E}">
        <p14:creationId xmlns:p14="http://schemas.microsoft.com/office/powerpoint/2010/main" val="2086659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6E35-055D-4D8F-7040-170C6343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Percent of no shows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1CA8F-BA48-8749-641F-1593053DE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278729" cy="3541714"/>
          </a:xfrm>
        </p:spPr>
        <p:txBody>
          <a:bodyPr/>
          <a:lstStyle/>
          <a:p>
            <a:r>
              <a:rPr lang="en-US" dirty="0"/>
              <a:t>Groups with the highest amount of no-shows to appointments range between 10 and 30.</a:t>
            </a:r>
          </a:p>
          <a:p>
            <a:r>
              <a:rPr lang="en-US" dirty="0"/>
              <a:t>People aged 60-90 were significantly more likely to show up to their appointments.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FC63DE-3E74-F0C4-C930-B387A8760E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1786" y="1957939"/>
            <a:ext cx="5317632" cy="41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31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F47C-4A6F-2F9C-DEA4-C5529553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does the gender breakdown look like?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43DF52-4B2E-FBDA-A9DF-3B2776C095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9641" y="2249487"/>
            <a:ext cx="4863469" cy="374049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C20B3-A89D-8A87-6314-3CA627E4B9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majority of the patients who scheduled appointments between April and June of 2016 were female.</a:t>
            </a:r>
          </a:p>
          <a:p>
            <a:r>
              <a:rPr lang="en-US" dirty="0"/>
              <a:t>71,839 women and 38,687 men had scheduled appointments. </a:t>
            </a:r>
          </a:p>
        </p:txBody>
      </p:sp>
    </p:spTree>
    <p:extLst>
      <p:ext uri="{BB962C8B-B14F-4D97-AF65-F5344CB8AC3E}">
        <p14:creationId xmlns:p14="http://schemas.microsoft.com/office/powerpoint/2010/main" val="2310051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5D94-D01F-2DF7-2F35-22AD2926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Does gender have an impact on no-shows?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BDAE-F620-627B-1772-FCD709BC8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4371494" cy="3541714"/>
          </a:xfrm>
        </p:spPr>
        <p:txBody>
          <a:bodyPr/>
          <a:lstStyle/>
          <a:p>
            <a:r>
              <a:rPr lang="en-US" dirty="0"/>
              <a:t>The difference in no-shows between the two genders was negligible. </a:t>
            </a:r>
          </a:p>
          <a:p>
            <a:r>
              <a:rPr lang="en-US" dirty="0"/>
              <a:t>A total of 14,594 women and 7,725 men missed scheduled appointments during the time available in the data.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FDEF51-2647-38AF-0AFB-90A64F9509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72014" y="1977817"/>
            <a:ext cx="5503475" cy="42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11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6B21-788A-AFD5-DE37-D3E4794F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the Bolsa Família program?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BE09EA-118D-7F92-38D9-CB796EC53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Bolsa Família program is a Brazilian social welfare program launched in 2003. 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Bolsa Família has been credited with significantly reducing poverty rates and improving educational and health outcomes for children in Brazil. </a:t>
            </a:r>
            <a:endParaRPr lang="en-US" sz="2200" dirty="0"/>
          </a:p>
        </p:txBody>
      </p:sp>
      <p:pic>
        <p:nvPicPr>
          <p:cNvPr id="1030" name="Picture 6" descr="Bolsa Família: Changing the Lives of Millions">
            <a:extLst>
              <a:ext uri="{FF2B5EF4-FFF2-40B4-BE49-F238E27FC236}">
                <a16:creationId xmlns:a16="http://schemas.microsoft.com/office/drawing/2014/main" id="{3A1D1B39-5FFA-05BD-464C-6A4FA44A3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061" y="3940881"/>
            <a:ext cx="48387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049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45A4-E2F1-E03B-D156-DE2D60CB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How many people were participants in Bolsa Família?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A4761F-11EE-CF87-1440-537CBE7F63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2920" y="2249488"/>
            <a:ext cx="4675372" cy="354171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5FEE6-5CBE-E48C-EECC-32747B39FF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Roughly 1 in 10 people who had scheduled appointments were participants in the program.</a:t>
            </a:r>
          </a:p>
          <a:p>
            <a:r>
              <a:rPr lang="en-US" dirty="0"/>
              <a:t>99,665 people were not participants in the program.</a:t>
            </a:r>
          </a:p>
          <a:p>
            <a:r>
              <a:rPr lang="en-US" dirty="0"/>
              <a:t>10,861 people were participants in the program.</a:t>
            </a:r>
          </a:p>
        </p:txBody>
      </p:sp>
    </p:spTree>
    <p:extLst>
      <p:ext uri="{BB962C8B-B14F-4D97-AF65-F5344CB8AC3E}">
        <p14:creationId xmlns:p14="http://schemas.microsoft.com/office/powerpoint/2010/main" val="2352327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6450-3A1B-DE02-06C5-761C1D25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no-shows among people on Bolsa Família vs not on Bolsa Família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AE376-B081-7532-A30A-F1077A1013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Though incentivized to attend, more people who were on Bolsa Família missed appointments than those who were not.</a:t>
            </a:r>
          </a:p>
          <a:p>
            <a:r>
              <a:rPr lang="en-US" dirty="0"/>
              <a:t>This likely highlights the additional barriers that low income individuals experience when trying to get to an appointment.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D950AD-4834-B7C6-7B24-997D072F02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8122" y="2249488"/>
            <a:ext cx="4503368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74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6FD433-0BD2-722A-2D6A-2159735C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Demographics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ACAA2-6F8D-033C-77F8-0CBF6B343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children and older people are the least likely to miss appointments.</a:t>
            </a:r>
          </a:p>
          <a:p>
            <a:r>
              <a:rPr lang="en-US" dirty="0"/>
              <a:t>Groups with the highest amount of no-shows to appointments range between 10 and 30.</a:t>
            </a:r>
          </a:p>
          <a:p>
            <a:r>
              <a:rPr lang="en-US" dirty="0"/>
              <a:t>The difference in no-shows between the two genders was negligible. </a:t>
            </a:r>
          </a:p>
          <a:p>
            <a:r>
              <a:rPr lang="en-US" dirty="0"/>
              <a:t>Participants in the Bolsa Família program were more likely to miss appointments. </a:t>
            </a:r>
          </a:p>
        </p:txBody>
      </p:sp>
    </p:spTree>
    <p:extLst>
      <p:ext uri="{BB962C8B-B14F-4D97-AF65-F5344CB8AC3E}">
        <p14:creationId xmlns:p14="http://schemas.microsoft.com/office/powerpoint/2010/main" val="3980395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F89F-8B6A-396B-2D94-CF6171BA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how do special conditions impact </a:t>
            </a:r>
            <a:br>
              <a:rPr lang="en-US" u="sng" dirty="0"/>
            </a:br>
            <a:r>
              <a:rPr lang="en-US" u="sng" dirty="0"/>
              <a:t>attendance?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74318-4EAB-8EF3-74B8-E29B9565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does the breakdown of patients with special conditions look like?</a:t>
            </a:r>
          </a:p>
          <a:p>
            <a:r>
              <a:rPr lang="en-US" sz="2800" dirty="0"/>
              <a:t>Are there some conditions that are more prevalent than others?</a:t>
            </a:r>
          </a:p>
          <a:p>
            <a:r>
              <a:rPr lang="en-US" sz="2800" dirty="0"/>
              <a:t>Does the existence of one condition impact attendance more than others? </a:t>
            </a:r>
          </a:p>
        </p:txBody>
      </p:sp>
    </p:spTree>
    <p:extLst>
      <p:ext uri="{BB962C8B-B14F-4D97-AF65-F5344CB8AC3E}">
        <p14:creationId xmlns:p14="http://schemas.microsoft.com/office/powerpoint/2010/main" val="388961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1E61-4873-9341-E373-81F2F50F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Cleaned Data &amp; Added 11 New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0FBE8-417A-83CB-5194-22E6F0522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22" y="2213976"/>
            <a:ext cx="11176987" cy="4151314"/>
          </a:xfrm>
        </p:spPr>
        <p:txBody>
          <a:bodyPr>
            <a:normAutofit fontScale="62500" lnSpcReduction="20000"/>
          </a:bodyPr>
          <a:lstStyle/>
          <a:p>
            <a:r>
              <a:rPr lang="en-US" sz="4000" dirty="0"/>
              <a:t>Corrected typos in column names. Made column names more consistent.</a:t>
            </a:r>
          </a:p>
          <a:p>
            <a:r>
              <a:rPr lang="en-US" sz="4000" dirty="0"/>
              <a:t>Eliminated outliers and checked for duplicates. </a:t>
            </a:r>
          </a:p>
          <a:p>
            <a:r>
              <a:rPr lang="en-US" sz="4000" dirty="0"/>
              <a:t>Breaking Down Schedule and Appointment Date Further: Time, Day of Week, Month</a:t>
            </a:r>
          </a:p>
          <a:p>
            <a:r>
              <a:rPr lang="en-US" sz="4400" dirty="0"/>
              <a:t>Found days between Scheduled and Appointment Day</a:t>
            </a:r>
          </a:p>
          <a:p>
            <a:r>
              <a:rPr lang="en-US" sz="4000" dirty="0"/>
              <a:t>No Show as Boolean</a:t>
            </a:r>
          </a:p>
          <a:p>
            <a:r>
              <a:rPr lang="en-US" sz="4000" dirty="0"/>
              <a:t>Merged Handicap values into 0s and 1s. </a:t>
            </a:r>
          </a:p>
          <a:p>
            <a:r>
              <a:rPr lang="en-US" sz="4000" dirty="0"/>
              <a:t>Lat and Lon Coordinates for Neighborhoods using </a:t>
            </a:r>
            <a:r>
              <a:rPr lang="en-US" sz="4000" b="1" dirty="0" err="1"/>
              <a:t>Geoapify</a:t>
            </a:r>
            <a:r>
              <a:rPr lang="en-US" sz="4000" b="1" dirty="0"/>
              <a:t> </a:t>
            </a:r>
            <a:r>
              <a:rPr lang="en-US" sz="4000" b="1" u="sng" dirty="0"/>
              <a:t>API*</a:t>
            </a:r>
          </a:p>
          <a:p>
            <a:pPr lvl="1"/>
            <a:r>
              <a:rPr lang="en-US" sz="4000" b="1" u="sng" dirty="0"/>
              <a:t>*BONUS</a:t>
            </a:r>
            <a:endParaRPr lang="en-US" sz="4000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10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53BB50-4E1D-EE05-E46B-23B0E965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42804"/>
          </a:xfrm>
        </p:spPr>
        <p:txBody>
          <a:bodyPr/>
          <a:lstStyle/>
          <a:p>
            <a:r>
              <a:rPr lang="en-US" u="sng" dirty="0"/>
              <a:t>Breakdown of patients with special conditions: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89DE5-3EE2-3340-6FA1-63E502051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8609" y="2249486"/>
            <a:ext cx="4288802" cy="3541714"/>
          </a:xfrm>
        </p:spPr>
        <p:txBody>
          <a:bodyPr/>
          <a:lstStyle/>
          <a:p>
            <a:r>
              <a:rPr lang="en-US" dirty="0"/>
              <a:t>Hypertension impacted a significant amount of patients.</a:t>
            </a:r>
          </a:p>
          <a:p>
            <a:pPr lvl="1"/>
            <a:r>
              <a:rPr lang="en-US" dirty="0"/>
              <a:t>This was about 10x more than people with Handicaps.</a:t>
            </a:r>
          </a:p>
          <a:p>
            <a:r>
              <a:rPr lang="en-US" dirty="0"/>
              <a:t>Only about 2% of all patients had what the data considered to be a handicap.</a:t>
            </a:r>
          </a:p>
          <a:p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16E2C07-0B90-D282-75B1-F124C05E49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2689" y="2249488"/>
            <a:ext cx="4695834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45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21962-A97C-D4D7-DBC6-24C343B5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No shows by special condition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A1FAF-3467-3A0D-59A1-5323085D7A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People with special conditions showed up more frequently than those who did not have special conditions. </a:t>
            </a:r>
          </a:p>
          <a:p>
            <a:r>
              <a:rPr lang="en-US" dirty="0"/>
              <a:t>People with Alcoholism showed up at about the same rate as people with no special conditions.</a:t>
            </a:r>
          </a:p>
          <a:p>
            <a:r>
              <a:rPr lang="en-US" dirty="0"/>
              <a:t>People with Hypertension had the highest chance of showing up.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658E37-A674-E3EE-60A3-19C5C1BF4F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8665" y="2249488"/>
            <a:ext cx="472228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37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6C4D-53B5-B676-44F4-4E790500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How many patients had multiple special conditions?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11EE40-DBF3-E88A-5F02-299BF87624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9465" y="2249488"/>
            <a:ext cx="4722282" cy="354171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7314B-3622-68B4-E4E0-ADDE533959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Patients with 4 conditions were significantly more likely to miss their appointments than people who had 3 or less special conditions. 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EDE0688-E63C-87A6-746A-12EB26B13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842" y="4171948"/>
            <a:ext cx="32099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46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40889-92B6-0A34-D55A-B84DFE7C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Special conditions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CA5F4-B918-32DA-468A-3856AC8AB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out of 5 people in the data had Hypertension as a special condition.</a:t>
            </a:r>
          </a:p>
          <a:p>
            <a:r>
              <a:rPr lang="en-US" dirty="0"/>
              <a:t>People who had 4 or more special conditions may have had a harder time getting to their appointments. </a:t>
            </a:r>
          </a:p>
          <a:p>
            <a:r>
              <a:rPr lang="en-US" dirty="0"/>
              <a:t>People who had a special condition were more likely to show up to their appointments than people who did not have a special condition.</a:t>
            </a:r>
          </a:p>
          <a:p>
            <a:pPr lvl="1"/>
            <a:r>
              <a:rPr lang="en-US" dirty="0"/>
              <a:t>People with Alcoholism had a no-show rate almost equal to people with no special conditions. </a:t>
            </a:r>
          </a:p>
        </p:txBody>
      </p:sp>
    </p:spTree>
    <p:extLst>
      <p:ext uri="{BB962C8B-B14F-4D97-AF65-F5344CB8AC3E}">
        <p14:creationId xmlns:p14="http://schemas.microsoft.com/office/powerpoint/2010/main" val="3612527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3DC6-CA7C-87B1-E034-FB0244F0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other information would we have liked to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C3E8-699E-57C2-653E-B3CB956D7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Break down missed appointments by clinic.</a:t>
            </a:r>
          </a:p>
          <a:p>
            <a:r>
              <a:rPr lang="en-US" dirty="0"/>
              <a:t>A larger sample of data, like all of 2016 instead of 3 months. </a:t>
            </a:r>
          </a:p>
          <a:p>
            <a:r>
              <a:rPr lang="en-US" dirty="0"/>
              <a:t>The appointment time of day:</a:t>
            </a:r>
          </a:p>
          <a:p>
            <a:pPr lvl="1"/>
            <a:r>
              <a:rPr lang="en-US" dirty="0"/>
              <a:t>Do people miss appointments at a specific time of day?</a:t>
            </a:r>
          </a:p>
          <a:p>
            <a:r>
              <a:rPr lang="en-US" dirty="0"/>
              <a:t>More demographic data:</a:t>
            </a:r>
          </a:p>
          <a:p>
            <a:pPr lvl="1"/>
            <a:r>
              <a:rPr lang="en-US" dirty="0"/>
              <a:t>Income, Access to transportation, employment information, children?, etc. </a:t>
            </a:r>
          </a:p>
          <a:p>
            <a:r>
              <a:rPr lang="en-US" dirty="0"/>
              <a:t>What types of appointments did people have? </a:t>
            </a:r>
          </a:p>
          <a:p>
            <a:r>
              <a:rPr lang="en-US" dirty="0"/>
              <a:t>Does the clinic have an impact on missed appointments?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99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8682-5E8F-755E-AB6F-751D9E2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other questions could we answer with more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01DFD-F7DC-AFF0-AB58-913DC0D69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Checking information from different sections against each other:</a:t>
            </a:r>
          </a:p>
          <a:p>
            <a:pPr lvl="1"/>
            <a:r>
              <a:rPr lang="en-US" dirty="0"/>
              <a:t>Example: What percent of people on Bolsa Família also have a special condition?</a:t>
            </a:r>
          </a:p>
          <a:p>
            <a:pPr lvl="1"/>
            <a:r>
              <a:rPr lang="en-US" dirty="0"/>
              <a:t>Example: Is there a relationship between age and opting into the SMS program?</a:t>
            </a:r>
          </a:p>
          <a:p>
            <a:pPr lvl="1"/>
            <a:r>
              <a:rPr lang="en-US" dirty="0"/>
              <a:t>Multi-linear regression!</a:t>
            </a:r>
          </a:p>
          <a:p>
            <a:r>
              <a:rPr lang="en-US" dirty="0"/>
              <a:t>Is there something special about the urban areas that made people more likely to miss their appointments?</a:t>
            </a:r>
          </a:p>
          <a:p>
            <a:r>
              <a:rPr lang="en-US" dirty="0"/>
              <a:t>Further statistical analysis</a:t>
            </a:r>
          </a:p>
          <a:p>
            <a:pPr lvl="1"/>
            <a:r>
              <a:rPr lang="en-US" dirty="0"/>
              <a:t>Hypothesis testing</a:t>
            </a:r>
          </a:p>
          <a:p>
            <a:pPr lvl="1"/>
            <a:r>
              <a:rPr lang="en-US" dirty="0"/>
              <a:t>T-test</a:t>
            </a:r>
          </a:p>
          <a:p>
            <a:pPr lvl="1"/>
            <a:r>
              <a:rPr lang="en-US" dirty="0"/>
              <a:t>Chi Square</a:t>
            </a:r>
          </a:p>
          <a:p>
            <a:r>
              <a:rPr lang="en-US" dirty="0"/>
              <a:t>Would be interesting to do a further breakdown of no-shows for each type of handicap.</a:t>
            </a:r>
          </a:p>
        </p:txBody>
      </p:sp>
    </p:spTree>
    <p:extLst>
      <p:ext uri="{BB962C8B-B14F-4D97-AF65-F5344CB8AC3E}">
        <p14:creationId xmlns:p14="http://schemas.microsoft.com/office/powerpoint/2010/main" val="1462660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FABA-E4AC-C17F-8058-82E871E3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Questions or comments?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0F8B1B-39C8-5FF7-53AB-FFC37A4CC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79304" y="2206157"/>
            <a:ext cx="5035826" cy="3364847"/>
          </a:xfrm>
        </p:spPr>
      </p:pic>
    </p:spTree>
    <p:extLst>
      <p:ext uri="{BB962C8B-B14F-4D97-AF65-F5344CB8AC3E}">
        <p14:creationId xmlns:p14="http://schemas.microsoft.com/office/powerpoint/2010/main" val="108193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8D6AB7-A59B-3490-ED99-98F52131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Number of no-shows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558A9-8FE2-AA1F-3C6D-632F2C849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71644" y="2249486"/>
            <a:ext cx="3675767" cy="3541714"/>
          </a:xfrm>
        </p:spPr>
        <p:txBody>
          <a:bodyPr/>
          <a:lstStyle/>
          <a:p>
            <a:r>
              <a:rPr lang="en-US" dirty="0"/>
              <a:t>In general, about 20% of appointments scheduled with this medical care company for April – June of 2016 in Brazil were not attended.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D903ABC-139E-8AC2-AFF8-6C3C97850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15" y="1805754"/>
            <a:ext cx="56959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0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2AD5-0AF2-4EFE-9BA6-77C3696D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590E-38E2-B806-EAAB-1185364DE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the time between scheduling an appointment and appointment date impact appointment attendance?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the time of day an appointment is scheduled impact attendance?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the day of th</a:t>
            </a:r>
            <a:r>
              <a:rPr lang="en-US" dirty="0"/>
              <a:t>e week have an impact on no-shows?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the location of the individual impact no-shows?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3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D1F9E1-BAB9-38B4-A0F2-1093A469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How does time between scheduling and appointment impact attendance?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83CDFC-8719-E29C-67D9-2898382186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9313" y="2415998"/>
            <a:ext cx="6348820" cy="320869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1C8D3F-55EC-E010-197B-CA7955CB1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8133" y="2249486"/>
            <a:ext cx="3969278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Same day appointments have a very low rate of no shows.</a:t>
            </a:r>
          </a:p>
          <a:p>
            <a:r>
              <a:rPr lang="en-US" dirty="0"/>
              <a:t>The rate of no-shows increases as the days between scheduling and appointment increases (up to 42 days), then the rate of no-shows levels out. </a:t>
            </a:r>
          </a:p>
          <a:p>
            <a:r>
              <a:rPr lang="en-US" dirty="0"/>
              <a:t>There does not appear to be a pattern after 90 days.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0F803B8-570E-155B-CECC-CC6F1D12F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9338" y="1929677"/>
            <a:ext cx="4381568" cy="3541714"/>
          </a:xfrm>
        </p:spPr>
        <p:txBody>
          <a:bodyPr>
            <a:normAutofit/>
          </a:bodyPr>
          <a:lstStyle/>
          <a:p>
            <a:r>
              <a:rPr lang="en-US" dirty="0"/>
              <a:t>On average, someone who misses a scheduled appointment scheduled it 15.8 days out.</a:t>
            </a:r>
          </a:p>
          <a:p>
            <a:r>
              <a:rPr lang="en-US" dirty="0"/>
              <a:t>Someone who attended an appointment they scheduled usually only has a gap of 8.8 days.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CE584B-45A5-A932-ABAF-8CF94D217DA0}"/>
              </a:ext>
            </a:extLst>
          </p:cNvPr>
          <p:cNvSpPr txBox="1"/>
          <p:nvPr/>
        </p:nvSpPr>
        <p:spPr>
          <a:xfrm>
            <a:off x="1280627" y="630748"/>
            <a:ext cx="9039030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3600" u="sng" cap="all" dirty="0">
                <a:latin typeface="+mj-lt"/>
                <a:ea typeface="+mj-ea"/>
                <a:cs typeface="+mj-cs"/>
              </a:rPr>
              <a:t>How does time between scheduling and appointment impact attendance?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DBCD95-70BE-0976-2553-C207C5223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33" y="1815010"/>
            <a:ext cx="5722405" cy="39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19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8E2B-8ACE-0839-F7DE-78D8104E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Does the day of the week impact no-shows?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19896-6947-E3EA-83C3-BC5DBE261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3642625" cy="3541714"/>
          </a:xfrm>
        </p:spPr>
        <p:txBody>
          <a:bodyPr>
            <a:normAutofit fontScale="92500"/>
          </a:bodyPr>
          <a:lstStyle/>
          <a:p>
            <a:r>
              <a:rPr lang="en-US" dirty="0"/>
              <a:t>Friday and Saturday have the highest percent of no-shows (yes, Saturday did have some data). </a:t>
            </a:r>
          </a:p>
          <a:p>
            <a:r>
              <a:rPr lang="en-US" dirty="0"/>
              <a:t>The data shows that appointments on Monday-Thursday had a much higher chance of being attended.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E7E6E76-5C5B-3983-DDDD-8D0B8F60F3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C92E74C-1399-32D0-8039-B0C246FC7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238" y="2097088"/>
            <a:ext cx="6227085" cy="400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3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401A-DC4E-BA10-960B-27225737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Does the time of day that an appointment is scheduled impact the likelihood of a no-show?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8BD7-429C-CBCC-2746-C090437A4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146207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general, scheduling an appointment earlier in the day was more likely to result in an attended appointment. </a:t>
            </a:r>
          </a:p>
          <a:p>
            <a:r>
              <a:rPr lang="en-US" dirty="0"/>
              <a:t>People who scheduled between 6am and 9am attended 81.9% of their appointments.</a:t>
            </a:r>
          </a:p>
          <a:p>
            <a:r>
              <a:rPr lang="en-US" dirty="0"/>
              <a:t>People who scheduled after 7pm attended only 68.3% of the time.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236E196-AE4E-77A2-814F-D6D4A2D1A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17" y="1881173"/>
            <a:ext cx="5759480" cy="287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721C096-445F-D3F8-48CF-569CB97F9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980" y="4760913"/>
            <a:ext cx="2500413" cy="186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76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1127</TotalTime>
  <Words>1759</Words>
  <Application>Microsoft Office PowerPoint</Application>
  <PresentationFormat>Widescreen</PresentationFormat>
  <Paragraphs>155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Tw Cen MT</vt:lpstr>
      <vt:lpstr>Circuit</vt:lpstr>
      <vt:lpstr>Project 1: Medical Appointment no-show analysis</vt:lpstr>
      <vt:lpstr>The Data: Medical no-shows from  APR-JUN 2016</vt:lpstr>
      <vt:lpstr>Cleaned Data &amp; Added 11 New Columns</vt:lpstr>
      <vt:lpstr>Number of no-shows</vt:lpstr>
      <vt:lpstr>Questions to answer</vt:lpstr>
      <vt:lpstr>How does time between scheduling and appointment impact attendance?</vt:lpstr>
      <vt:lpstr>PowerPoint Presentation</vt:lpstr>
      <vt:lpstr>Does the day of the week impact no-shows?</vt:lpstr>
      <vt:lpstr>Does the time of day that an appointment is scheduled impact the likelihood of a no-show?</vt:lpstr>
      <vt:lpstr>No-shows by location (API*)</vt:lpstr>
      <vt:lpstr>Scheduling Summary</vt:lpstr>
      <vt:lpstr>Can technology or outliers impact appointment attendance? </vt:lpstr>
      <vt:lpstr>How many people opt in?</vt:lpstr>
      <vt:lpstr>Count of SMS and no show combination</vt:lpstr>
      <vt:lpstr>Attendance with an sms received</vt:lpstr>
      <vt:lpstr>Attendance with no sms received</vt:lpstr>
      <vt:lpstr>How many patients scheduled multiple appointments? </vt:lpstr>
      <vt:lpstr>The Outliers</vt:lpstr>
      <vt:lpstr>SMS and Outlier Summary</vt:lpstr>
      <vt:lpstr>What demographics can impact no-shows?</vt:lpstr>
      <vt:lpstr>Distribution by age:</vt:lpstr>
      <vt:lpstr>Percent of no shows</vt:lpstr>
      <vt:lpstr>What does the gender breakdown look like?</vt:lpstr>
      <vt:lpstr>Does gender have an impact on no-shows?</vt:lpstr>
      <vt:lpstr>What is the Bolsa Família program?</vt:lpstr>
      <vt:lpstr>How many people were participants in Bolsa Família?</vt:lpstr>
      <vt:lpstr>no-shows among people on Bolsa Família vs not on Bolsa Família</vt:lpstr>
      <vt:lpstr>Demographics summary</vt:lpstr>
      <vt:lpstr>how do special conditions impact  attendance?</vt:lpstr>
      <vt:lpstr>Breakdown of patients with special conditions: </vt:lpstr>
      <vt:lpstr>No shows by special condition </vt:lpstr>
      <vt:lpstr>How many patients had multiple special conditions?</vt:lpstr>
      <vt:lpstr>Special conditions summary</vt:lpstr>
      <vt:lpstr>What other information would we have liked to have?</vt:lpstr>
      <vt:lpstr>What other questions could we answer with more time?</vt:lpstr>
      <vt:lpstr>Questions or comments?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Ross Boersma</dc:creator>
  <cp:lastModifiedBy>Ross Boersma</cp:lastModifiedBy>
  <cp:revision>10</cp:revision>
  <dcterms:created xsi:type="dcterms:W3CDTF">2024-08-02T00:47:43Z</dcterms:created>
  <dcterms:modified xsi:type="dcterms:W3CDTF">2024-08-09T01:44:22Z</dcterms:modified>
</cp:coreProperties>
</file>