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2"/>
  </p:notesMasterIdLst>
  <p:sldIdLst>
    <p:sldId id="394" r:id="rId2"/>
    <p:sldId id="395" r:id="rId3"/>
    <p:sldId id="396" r:id="rId4"/>
    <p:sldId id="411" r:id="rId5"/>
    <p:sldId id="409" r:id="rId6"/>
    <p:sldId id="398" r:id="rId7"/>
    <p:sldId id="400" r:id="rId8"/>
    <p:sldId id="399" r:id="rId9"/>
    <p:sldId id="401" r:id="rId10"/>
    <p:sldId id="406" r:id="rId11"/>
    <p:sldId id="402" r:id="rId12"/>
    <p:sldId id="403" r:id="rId13"/>
    <p:sldId id="404" r:id="rId14"/>
    <p:sldId id="405" r:id="rId15"/>
    <p:sldId id="410" r:id="rId16"/>
    <p:sldId id="408" r:id="rId17"/>
    <p:sldId id="412" r:id="rId18"/>
    <p:sldId id="413" r:id="rId19"/>
    <p:sldId id="407" r:id="rId20"/>
    <p:sldId id="41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10" autoAdjust="0"/>
    <p:restoredTop sz="94640" autoAdjust="0"/>
  </p:normalViewPr>
  <p:slideViewPr>
    <p:cSldViewPr>
      <p:cViewPr varScale="1">
        <p:scale>
          <a:sx n="53" d="100"/>
          <a:sy n="53" d="100"/>
        </p:scale>
        <p:origin x="-90" y="-516"/>
      </p:cViewPr>
      <p:guideLst>
        <p:guide orient="horz" pos="2160"/>
        <p:guide pos="2880"/>
      </p:guideLst>
    </p:cSldViewPr>
  </p:slideViewPr>
  <p:outlineViewPr>
    <p:cViewPr>
      <p:scale>
        <a:sx n="33" d="100"/>
        <a:sy n="33" d="100"/>
      </p:scale>
      <p:origin x="0" y="3166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D26E48-A26D-43AC-A490-3A775449604F}" type="datetimeFigureOut">
              <a:rPr lang="en-US" smtClean="0"/>
              <a:pPr/>
              <a:t>12/15/2012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90720B-FE3A-41C3-8F5A-64B2075EE551}"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BB5D2371-5552-49DE-94A9-8DDB9B21839B}" type="datetime1">
              <a:rPr lang="en-US" smtClean="0"/>
              <a:pPr/>
              <a:t>12/15/2012</a:t>
            </a:fld>
            <a:endParaRPr lang="en-US" dirty="0"/>
          </a:p>
        </p:txBody>
      </p:sp>
      <p:sp>
        <p:nvSpPr>
          <p:cNvPr id="17" name="Footer Placeholder 16"/>
          <p:cNvSpPr>
            <a:spLocks noGrp="1"/>
          </p:cNvSpPr>
          <p:nvPr>
            <p:ph type="ftr" sz="quarter" idx="11"/>
          </p:nvPr>
        </p:nvSpPr>
        <p:spPr/>
        <p:txBody>
          <a:bodyPr/>
          <a:lstStyle>
            <a:extLst/>
          </a:lstStyle>
          <a:p>
            <a:endParaRPr lang="en-US" dirty="0"/>
          </a:p>
        </p:txBody>
      </p:sp>
      <p:sp>
        <p:nvSpPr>
          <p:cNvPr id="29" name="Slide Number Placeholder 28"/>
          <p:cNvSpPr>
            <a:spLocks noGrp="1"/>
          </p:cNvSpPr>
          <p:nvPr>
            <p:ph type="sldNum" sz="quarter" idx="12"/>
          </p:nvPr>
        </p:nvSpPr>
        <p:spPr/>
        <p:txBody>
          <a:bodyPr/>
          <a:lstStyle>
            <a:extLst/>
          </a:lstStyle>
          <a:p>
            <a:fld id="{758BD1AF-A664-4C91-8A5F-EB5E7A48B650}" type="slidenum">
              <a:rPr lang="en-US" smtClean="0"/>
              <a:pPr/>
              <a:t>‹#›</a:t>
            </a:fld>
            <a:endParaRPr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ED5E83E-9216-4452-BE61-633483C51985}" type="datetime1">
              <a:rPr lang="en-US" smtClean="0"/>
              <a:pPr/>
              <a:t>12/15/2012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758BD1AF-A664-4C91-8A5F-EB5E7A48B65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0"/>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A0443A7-4A38-4C35-A1AD-0DECE08A9F93}" type="datetime1">
              <a:rPr lang="en-US" smtClean="0"/>
              <a:pPr/>
              <a:t>12/15/2012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758BD1AF-A664-4C91-8A5F-EB5E7A48B65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59A531F-581B-4AE4-BB47-2ED5B0439E02}" type="datetime1">
              <a:rPr lang="en-US" smtClean="0"/>
              <a:pPr/>
              <a:t>12/15/2012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758BD1AF-A664-4C91-8A5F-EB5E7A48B65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5" name="Freeform 14"/>
          <p:cNvSpPr>
            <a:spLocks/>
          </p:cNvSpPr>
          <p:nvPr/>
        </p:nvSpPr>
        <p:spPr bwMode="auto">
          <a:xfrm>
            <a:off x="373967" y="1"/>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9" name="Freeform 18"/>
          <p:cNvSpPr>
            <a:spLocks/>
          </p:cNvSpPr>
          <p:nvPr/>
        </p:nvSpPr>
        <p:spPr bwMode="auto">
          <a:xfrm>
            <a:off x="5948365" y="4246564"/>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3" name="Text Placeholder 2"/>
          <p:cNvSpPr>
            <a:spLocks noGrp="1"/>
          </p:cNvSpPr>
          <p:nvPr>
            <p:ph type="body" idx="1"/>
          </p:nvPr>
        </p:nvSpPr>
        <p:spPr>
          <a:xfrm>
            <a:off x="706903"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65B3AFB-1738-48D5-AA90-A68217975589}" type="datetime1">
              <a:rPr lang="en-US" smtClean="0"/>
              <a:pPr/>
              <a:t>12/15/2012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758BD1AF-A664-4C91-8A5F-EB5E7A48B650}" type="slidenum">
              <a:rPr lang="en-US" smtClean="0"/>
              <a:pPr/>
              <a:t>‹#›</a:t>
            </a:fld>
            <a:endParaRPr lang="en-US" dirty="0"/>
          </a:p>
        </p:txBody>
      </p:sp>
      <p:sp>
        <p:nvSpPr>
          <p:cNvPr id="7" name="Rectangle 6"/>
          <p:cNvSpPr/>
          <p:nvPr/>
        </p:nvSpPr>
        <p:spPr>
          <a:xfrm>
            <a:off x="363160" y="402265"/>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706901"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1"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Rectangle 10"/>
          <p:cNvSpPr/>
          <p:nvPr/>
        </p:nvSpPr>
        <p:spPr>
          <a:xfrm flipH="1">
            <a:off x="476703"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9"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2"/>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2"/>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D97D01C-D98E-4041-9AEA-04ED22058E29}" type="datetime1">
              <a:rPr lang="en-US" smtClean="0"/>
              <a:pPr/>
              <a:t>12/15/2012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758BD1AF-A664-4C91-8A5F-EB5E7A48B65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6"/>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1"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1"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70B5EF2-E399-40D1-B61C-6DFC3488E4ED}" type="datetime1">
              <a:rPr lang="en-US" smtClean="0"/>
              <a:pPr/>
              <a:t>12/15/2012</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758BD1AF-A664-4C91-8A5F-EB5E7A48B650}" type="slidenum">
              <a:rPr lang="en-US" smtClean="0"/>
              <a:pPr/>
              <a:t>‹#›</a:t>
            </a:fld>
            <a:endParaRPr lang="en-US" dirty="0"/>
          </a:p>
        </p:txBody>
      </p:sp>
      <p:sp>
        <p:nvSpPr>
          <p:cNvPr id="16" name="Rectangle 15"/>
          <p:cNvSpPr/>
          <p:nvPr/>
        </p:nvSpPr>
        <p:spPr>
          <a:xfrm>
            <a:off x="87791"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3"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9" name="Rectangle 28"/>
          <p:cNvSpPr/>
          <p:nvPr/>
        </p:nvSpPr>
        <p:spPr>
          <a:xfrm flipH="1">
            <a:off x="254935"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1"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CDD3D92-9CC2-44F1-81A9-EBDA58760F28}" type="datetime1">
              <a:rPr lang="en-US" smtClean="0"/>
              <a:pPr/>
              <a:t>12/15/2012</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758BD1AF-A664-4C91-8A5F-EB5E7A48B65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08CDEBF-C4BF-4057-A8D9-3A2C569AE1BA}" type="datetime1">
              <a:rPr lang="en-US" smtClean="0"/>
              <a:pPr/>
              <a:t>12/15/2012</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758BD1AF-A664-4C91-8A5F-EB5E7A48B65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7CA0D4E-6EC5-4CBD-9F5E-92D0E9055F74}" type="datetime1">
              <a:rPr lang="en-US" smtClean="0"/>
              <a:pPr/>
              <a:t>12/15/2012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758BD1AF-A664-4C91-8A5F-EB5E7A48B65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1"/>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cxnSp>
        <p:nvCxnSpPr>
          <p:cNvPr id="9" name="Straight Connector 8"/>
          <p:cNvCxnSpPr/>
          <p:nvPr/>
        </p:nvCxnSpPr>
        <p:spPr>
          <a:xfrm flipV="1">
            <a:off x="363195" y="1885028"/>
            <a:ext cx="878262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3" y="1219200"/>
            <a:ext cx="132763" cy="128467"/>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2"/>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2"/>
            <a:ext cx="8778240" cy="4960144"/>
          </a:xfrm>
          <a:solidFill>
            <a:schemeClr val="bg2"/>
          </a:solidFill>
        </p:spPr>
        <p:txBody>
          <a:bodyPr/>
          <a:lstStyle>
            <a:lvl1pPr marL="0" indent="0">
              <a:buNone/>
              <a:defRPr sz="3200"/>
            </a:lvl1pPr>
            <a:extLst/>
          </a:lstStyle>
          <a:p>
            <a:r>
              <a:rPr kumimoji="0" lang="en-US" dirty="0" smtClean="0"/>
              <a:t>Click icon to add picture</a:t>
            </a:r>
            <a:endParaRPr kumimoji="0" lang="en-US" dirty="0"/>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3" y="1371600"/>
            <a:ext cx="132763" cy="128467"/>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9" y="1474763"/>
            <a:ext cx="132763" cy="128467"/>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500"/>
            <a:ext cx="2133600" cy="365125"/>
          </a:xfrm>
        </p:spPr>
        <p:txBody>
          <a:bodyPr/>
          <a:lstStyle>
            <a:extLst/>
          </a:lstStyle>
          <a:p>
            <a:fld id="{599CFDFE-8D87-4B9D-99A3-8646A4BE4B2B}" type="datetime1">
              <a:rPr lang="en-US" smtClean="0"/>
              <a:pPr/>
              <a:t>12/15/2012</a:t>
            </a:fld>
            <a:endParaRPr lang="en-US" dirty="0"/>
          </a:p>
        </p:txBody>
      </p:sp>
      <p:sp>
        <p:nvSpPr>
          <p:cNvPr id="6" name="Footer Placeholder 5"/>
          <p:cNvSpPr>
            <a:spLocks noGrp="1"/>
          </p:cNvSpPr>
          <p:nvPr>
            <p:ph type="ftr" sz="quarter" idx="11"/>
          </p:nvPr>
        </p:nvSpPr>
        <p:spPr>
          <a:xfrm>
            <a:off x="914400" y="55500"/>
            <a:ext cx="5562600" cy="365125"/>
          </a:xfrm>
        </p:spPr>
        <p:txBody>
          <a:bodyPr/>
          <a:lstStyle>
            <a:extLst/>
          </a:lstStyle>
          <a:p>
            <a:endParaRPr lang="en-US" dirty="0"/>
          </a:p>
        </p:txBody>
      </p:sp>
      <p:sp>
        <p:nvSpPr>
          <p:cNvPr id="7" name="Slide Number Placeholder 6"/>
          <p:cNvSpPr>
            <a:spLocks noGrp="1"/>
          </p:cNvSpPr>
          <p:nvPr>
            <p:ph type="sldNum" sz="quarter" idx="12"/>
          </p:nvPr>
        </p:nvSpPr>
        <p:spPr>
          <a:xfrm>
            <a:off x="8610600" y="55500"/>
            <a:ext cx="457200" cy="365125"/>
          </a:xfrm>
        </p:spPr>
        <p:txBody>
          <a:bodyPr/>
          <a:lstStyle>
            <a:extLst/>
          </a:lstStyle>
          <a:p>
            <a:fld id="{758BD1AF-A664-4C91-8A5F-EB5E7A48B650}"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6"/>
            <a:ext cx="2133600" cy="365125"/>
          </a:xfrm>
          <a:prstGeom prst="rect">
            <a:avLst/>
          </a:prstGeom>
        </p:spPr>
        <p:txBody>
          <a:bodyPr vert="horz" anchor="b"/>
          <a:lstStyle>
            <a:lvl1pPr algn="l" eaLnBrk="1" latinLnBrk="0" hangingPunct="1">
              <a:defRPr kumimoji="0" sz="1100">
                <a:solidFill>
                  <a:schemeClr val="tx2"/>
                </a:solidFill>
              </a:defRPr>
            </a:lvl1pPr>
            <a:extLst/>
          </a:lstStyle>
          <a:p>
            <a:fld id="{D6F1A567-6689-4569-8837-3E3B4D7A472E}" type="datetime1">
              <a:rPr lang="en-US" smtClean="0"/>
              <a:pPr/>
              <a:t>12/15/2012</a:t>
            </a:fld>
            <a:endParaRPr lang="en-US" dirty="0"/>
          </a:p>
        </p:txBody>
      </p:sp>
      <p:sp>
        <p:nvSpPr>
          <p:cNvPr id="3" name="Footer Placeholder 2"/>
          <p:cNvSpPr>
            <a:spLocks noGrp="1"/>
          </p:cNvSpPr>
          <p:nvPr>
            <p:ph type="ftr" sz="quarter" idx="3"/>
          </p:nvPr>
        </p:nvSpPr>
        <p:spPr>
          <a:xfrm>
            <a:off x="914400" y="6416676"/>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dirty="0"/>
          </a:p>
        </p:txBody>
      </p:sp>
      <p:sp>
        <p:nvSpPr>
          <p:cNvPr id="23" name="Slide Number Placeholder 22"/>
          <p:cNvSpPr>
            <a:spLocks noGrp="1"/>
          </p:cNvSpPr>
          <p:nvPr>
            <p:ph type="sldNum" sz="quarter" idx="4"/>
          </p:nvPr>
        </p:nvSpPr>
        <p:spPr>
          <a:xfrm>
            <a:off x="8610600" y="6416676"/>
            <a:ext cx="457200" cy="365125"/>
          </a:xfrm>
          <a:prstGeom prst="rect">
            <a:avLst/>
          </a:prstGeom>
        </p:spPr>
        <p:txBody>
          <a:bodyPr vert="horz" anchor="b"/>
          <a:lstStyle>
            <a:lvl1pPr algn="l" eaLnBrk="1" latinLnBrk="0" hangingPunct="1">
              <a:defRPr kumimoji="0" sz="1200">
                <a:solidFill>
                  <a:schemeClr val="tx2"/>
                </a:solidFill>
              </a:defRPr>
            </a:lvl1pPr>
            <a:extLst/>
          </a:lstStyle>
          <a:p>
            <a:fld id="{758BD1AF-A664-4C91-8A5F-EB5E7A48B650}" type="slidenum">
              <a:rPr lang="en-US" smtClean="0"/>
              <a:pPr/>
              <a:t>‹#›</a:t>
            </a:fld>
            <a:endParaRPr lang="en-US" dirty="0"/>
          </a:p>
        </p:txBody>
      </p:sp>
      <p:pic>
        <p:nvPicPr>
          <p:cNvPr id="18" name="Picture 17" descr="NYU-Poly.png"/>
          <p:cNvPicPr>
            <a:picLocks noChangeAspect="1"/>
          </p:cNvPicPr>
          <p:nvPr userDrawn="1"/>
        </p:nvPicPr>
        <p:blipFill>
          <a:blip r:embed="rId13" cstate="print"/>
          <a:stretch>
            <a:fillRect/>
          </a:stretch>
        </p:blipFill>
        <p:spPr>
          <a:xfrm>
            <a:off x="7391400" y="95250"/>
            <a:ext cx="1647825" cy="438150"/>
          </a:xfrm>
          <a:prstGeom prst="rect">
            <a:avLst/>
          </a:prstGeom>
        </p:spPr>
      </p:pic>
      <p:pic>
        <p:nvPicPr>
          <p:cNvPr id="8" name="Picture 7" descr="C:\Users\Moshe\Documents\CyFor\Images\cyfor logo.jpg"/>
          <p:cNvPicPr>
            <a:picLocks noChangeAspect="1" noChangeArrowheads="1"/>
          </p:cNvPicPr>
          <p:nvPr userDrawn="1"/>
        </p:nvPicPr>
        <p:blipFill>
          <a:blip r:embed="rId14" cstate="print"/>
          <a:stretch>
            <a:fillRect/>
          </a:stretch>
        </p:blipFill>
        <p:spPr bwMode="auto">
          <a:xfrm>
            <a:off x="152400" y="152400"/>
            <a:ext cx="1045844" cy="457200"/>
          </a:xfrm>
          <a:prstGeom prst="rect">
            <a:avLst/>
          </a:prstGeom>
          <a:noFill/>
          <a:ln>
            <a:noFill/>
          </a:ln>
        </p:spPr>
      </p:pic>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cyfor.isis.poly.edu/modules/tsk-autopsy"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425696"/>
            <a:ext cx="7772400" cy="1975104"/>
          </a:xfrm>
        </p:spPr>
        <p:txBody>
          <a:bodyPr/>
          <a:lstStyle/>
          <a:p>
            <a:r>
              <a:rPr lang="en-US" sz="3600" dirty="0" smtClean="0"/>
              <a:t>Introduction to:</a:t>
            </a:r>
            <a:br>
              <a:rPr lang="en-US" sz="3600" dirty="0" smtClean="0"/>
            </a:br>
            <a:r>
              <a:rPr lang="en-US" sz="3600" dirty="0" smtClean="0"/>
              <a:t>Files, Filesystems, and Disks</a:t>
            </a:r>
            <a:endParaRPr lang="en-US" sz="3600" dirty="0"/>
          </a:p>
        </p:txBody>
      </p:sp>
      <p:sp>
        <p:nvSpPr>
          <p:cNvPr id="8" name="Subtitle 2"/>
          <p:cNvSpPr>
            <a:spLocks noGrp="1"/>
          </p:cNvSpPr>
          <p:nvPr>
            <p:ph type="subTitle" idx="1"/>
          </p:nvPr>
        </p:nvSpPr>
        <p:spPr>
          <a:xfrm>
            <a:off x="914400" y="2743200"/>
            <a:ext cx="7772400" cy="1905000"/>
          </a:xfrm>
        </p:spPr>
        <p:txBody>
          <a:bodyPr>
            <a:normAutofit/>
          </a:bodyPr>
          <a:lstStyle/>
          <a:p>
            <a:r>
              <a:rPr lang="en-US" sz="3300" dirty="0" smtClean="0"/>
              <a:t>Moshe Caplan </a:t>
            </a:r>
          </a:p>
          <a:p>
            <a:r>
              <a:rPr lang="en-US" sz="3300" dirty="0" smtClean="0"/>
              <a:t>moshecaplan@isis.poly.edu</a:t>
            </a:r>
          </a:p>
          <a:p>
            <a:r>
              <a:rPr lang="en-US" sz="2200" dirty="0" smtClean="0"/>
              <a:t>Winter 2012</a:t>
            </a:r>
          </a:p>
          <a:p>
            <a:endParaRPr lang="en-US" sz="3300" dirty="0" smtClean="0"/>
          </a:p>
          <a:p>
            <a:endParaRPr lang="en-US" dirty="0" smtClean="0"/>
          </a:p>
        </p:txBody>
      </p:sp>
      <p:sp>
        <p:nvSpPr>
          <p:cNvPr id="4" name="Slide Number Placeholder 3"/>
          <p:cNvSpPr>
            <a:spLocks noGrp="1"/>
          </p:cNvSpPr>
          <p:nvPr>
            <p:ph type="sldNum" sz="quarter" idx="12"/>
          </p:nvPr>
        </p:nvSpPr>
        <p:spPr/>
        <p:txBody>
          <a:bodyPr/>
          <a:lstStyle/>
          <a:p>
            <a:fld id="{758BD1AF-A664-4C91-8A5F-EB5E7A48B650}" type="slidenum">
              <a:rPr lang="en-US" smtClean="0"/>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FAT32</a:t>
            </a:r>
            <a:endParaRPr lang="en-US" dirty="0"/>
          </a:p>
        </p:txBody>
      </p:sp>
      <p:sp>
        <p:nvSpPr>
          <p:cNvPr id="3" name="Content Placeholder 2"/>
          <p:cNvSpPr>
            <a:spLocks noGrp="1"/>
          </p:cNvSpPr>
          <p:nvPr>
            <p:ph idx="1"/>
          </p:nvPr>
        </p:nvSpPr>
        <p:spPr>
          <a:xfrm>
            <a:off x="914400" y="1783560"/>
            <a:ext cx="7772400" cy="3626640"/>
          </a:xfrm>
        </p:spPr>
        <p:txBody>
          <a:bodyPr>
            <a:normAutofit/>
          </a:bodyPr>
          <a:lstStyle/>
          <a:p>
            <a:r>
              <a:rPr lang="en-US" dirty="0" smtClean="0"/>
              <a:t>Components</a:t>
            </a:r>
          </a:p>
          <a:p>
            <a:pPr lvl="1"/>
            <a:r>
              <a:rPr lang="en-US" dirty="0" smtClean="0"/>
              <a:t>FAT </a:t>
            </a:r>
            <a:r>
              <a:rPr lang="en-US" dirty="0" smtClean="0"/>
              <a:t>(File Allocation Table)</a:t>
            </a:r>
          </a:p>
          <a:p>
            <a:pPr lvl="1"/>
            <a:r>
              <a:rPr lang="en-US" dirty="0" smtClean="0"/>
              <a:t>Data Blocks</a:t>
            </a:r>
          </a:p>
          <a:p>
            <a:pPr lvl="1"/>
            <a:r>
              <a:rPr lang="en-US" dirty="0" smtClean="0"/>
              <a:t>Directory Entries</a:t>
            </a:r>
          </a:p>
          <a:p>
            <a:pPr lvl="2"/>
            <a:r>
              <a:rPr lang="en-US" dirty="0" smtClean="0"/>
              <a:t>Stored within the data blocks</a:t>
            </a:r>
          </a:p>
          <a:p>
            <a:r>
              <a:rPr lang="en-US" dirty="0" smtClean="0"/>
              <a:t>Layout </a:t>
            </a:r>
            <a:r>
              <a:rPr lang="en-US" dirty="0" smtClean="0"/>
              <a:t>of a drive using FAT32:</a:t>
            </a:r>
          </a:p>
          <a:p>
            <a:pPr lvl="1"/>
            <a:r>
              <a:rPr lang="en-US" dirty="0" smtClean="0"/>
              <a:t>Reserved </a:t>
            </a:r>
            <a:r>
              <a:rPr lang="en-US" dirty="0" smtClean="0"/>
              <a:t>Area contains filesystem information</a:t>
            </a:r>
          </a:p>
        </p:txBody>
      </p:sp>
      <p:sp>
        <p:nvSpPr>
          <p:cNvPr id="4" name="Slide Number Placeholder 3"/>
          <p:cNvSpPr>
            <a:spLocks noGrp="1"/>
          </p:cNvSpPr>
          <p:nvPr>
            <p:ph type="sldNum" sz="quarter" idx="12"/>
          </p:nvPr>
        </p:nvSpPr>
        <p:spPr/>
        <p:txBody>
          <a:bodyPr/>
          <a:lstStyle/>
          <a:p>
            <a:fld id="{758BD1AF-A664-4C91-8A5F-EB5E7A48B650}" type="slidenum">
              <a:rPr lang="en-US" smtClean="0"/>
              <a:pPr/>
              <a:t>10</a:t>
            </a:fld>
            <a:endParaRPr lang="en-US" dirty="0"/>
          </a:p>
        </p:txBody>
      </p:sp>
      <p:graphicFrame>
        <p:nvGraphicFramePr>
          <p:cNvPr id="5" name="Table 4"/>
          <p:cNvGraphicFramePr>
            <a:graphicFrameLocks noGrp="1"/>
          </p:cNvGraphicFramePr>
          <p:nvPr/>
        </p:nvGraphicFramePr>
        <p:xfrm>
          <a:off x="1524000" y="5410200"/>
          <a:ext cx="6096000" cy="914400"/>
        </p:xfrm>
        <a:graphic>
          <a:graphicData uri="http://schemas.openxmlformats.org/drawingml/2006/table">
            <a:tbl>
              <a:tblPr firstRow="1" bandRow="1">
                <a:tableStyleId>{5C22544A-7EE6-4342-B048-85BDC9FD1C3A}</a:tableStyleId>
              </a:tblPr>
              <a:tblGrid>
                <a:gridCol w="1143000"/>
                <a:gridCol w="1371600"/>
                <a:gridCol w="3581400"/>
              </a:tblGrid>
              <a:tr h="914400">
                <a:tc>
                  <a:txBody>
                    <a:bodyPr/>
                    <a:lstStyle/>
                    <a:p>
                      <a:r>
                        <a:rPr lang="en-US" sz="1800" dirty="0" smtClean="0"/>
                        <a:t>Reserved Area</a:t>
                      </a:r>
                      <a:endParaRPr lang="en-US" sz="1800" dirty="0"/>
                    </a:p>
                  </a:txBody>
                  <a:tcPr/>
                </a:tc>
                <a:tc>
                  <a:txBody>
                    <a:bodyPr/>
                    <a:lstStyle/>
                    <a:p>
                      <a:r>
                        <a:rPr lang="en-US" sz="1800" dirty="0" smtClean="0"/>
                        <a:t>FAT</a:t>
                      </a:r>
                      <a:endParaRPr lang="en-US" sz="1800" dirty="0"/>
                    </a:p>
                  </a:txBody>
                  <a:tcPr/>
                </a:tc>
                <a:tc>
                  <a:txBody>
                    <a:bodyPr/>
                    <a:lstStyle/>
                    <a:p>
                      <a:r>
                        <a:rPr lang="en-US" sz="1800" dirty="0" smtClean="0"/>
                        <a:t>Data</a:t>
                      </a:r>
                      <a:r>
                        <a:rPr lang="en-US" sz="1800" baseline="0" dirty="0" smtClean="0"/>
                        <a:t> Blocks</a:t>
                      </a:r>
                      <a:endParaRPr lang="en-US" sz="1800"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FAT32 Data Structures (1)</a:t>
            </a:r>
            <a:endParaRPr lang="en-US" dirty="0"/>
          </a:p>
        </p:txBody>
      </p:sp>
      <p:sp>
        <p:nvSpPr>
          <p:cNvPr id="3" name="Content Placeholder 2"/>
          <p:cNvSpPr>
            <a:spLocks noGrp="1"/>
          </p:cNvSpPr>
          <p:nvPr>
            <p:ph idx="1"/>
          </p:nvPr>
        </p:nvSpPr>
        <p:spPr/>
        <p:txBody>
          <a:bodyPr>
            <a:normAutofit/>
          </a:bodyPr>
          <a:lstStyle/>
          <a:p>
            <a:r>
              <a:rPr lang="en-US" dirty="0" smtClean="0"/>
              <a:t>FAT (File Allocation Table)</a:t>
            </a:r>
          </a:p>
          <a:p>
            <a:pPr lvl="1"/>
            <a:r>
              <a:rPr lang="en-US" dirty="0" smtClean="0"/>
              <a:t>Maintains allocation status of each data </a:t>
            </a:r>
            <a:r>
              <a:rPr lang="en-US" dirty="0" smtClean="0"/>
              <a:t>block</a:t>
            </a:r>
            <a:endParaRPr lang="en-US" dirty="0" smtClean="0"/>
          </a:p>
          <a:p>
            <a:pPr lvl="1"/>
            <a:r>
              <a:rPr lang="en-US" dirty="0" smtClean="0"/>
              <a:t>Links each block with the following block in large files</a:t>
            </a:r>
          </a:p>
          <a:p>
            <a:pPr lvl="2"/>
            <a:r>
              <a:rPr lang="en-US" dirty="0" smtClean="0"/>
              <a:t>There is one entry for each data block in the filesystem. That entry contains the location of the following block in a given file or indicates that it is the last block in the file.</a:t>
            </a:r>
          </a:p>
          <a:p>
            <a:pPr lvl="1"/>
            <a:r>
              <a:rPr lang="en-US" dirty="0" smtClean="0"/>
              <a:t>There is a primary and backup FAT</a:t>
            </a:r>
          </a:p>
        </p:txBody>
      </p:sp>
      <p:sp>
        <p:nvSpPr>
          <p:cNvPr id="4" name="Slide Number Placeholder 3"/>
          <p:cNvSpPr>
            <a:spLocks noGrp="1"/>
          </p:cNvSpPr>
          <p:nvPr>
            <p:ph type="sldNum" sz="quarter" idx="12"/>
          </p:nvPr>
        </p:nvSpPr>
        <p:spPr/>
        <p:txBody>
          <a:bodyPr/>
          <a:lstStyle/>
          <a:p>
            <a:fld id="{758BD1AF-A664-4C91-8A5F-EB5E7A48B650}"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FAT Data Structures (2)</a:t>
            </a:r>
            <a:endParaRPr lang="en-US" dirty="0"/>
          </a:p>
        </p:txBody>
      </p:sp>
      <p:sp>
        <p:nvSpPr>
          <p:cNvPr id="3" name="Content Placeholder 2"/>
          <p:cNvSpPr>
            <a:spLocks noGrp="1"/>
          </p:cNvSpPr>
          <p:nvPr>
            <p:ph idx="1"/>
          </p:nvPr>
        </p:nvSpPr>
        <p:spPr/>
        <p:txBody>
          <a:bodyPr>
            <a:normAutofit/>
          </a:bodyPr>
          <a:lstStyle/>
          <a:p>
            <a:r>
              <a:rPr lang="en-US" dirty="0" smtClean="0"/>
              <a:t>Directory Entries</a:t>
            </a:r>
          </a:p>
          <a:p>
            <a:pPr lvl="1"/>
            <a:r>
              <a:rPr lang="en-US" dirty="0" smtClean="0"/>
              <a:t>Contains file name, size, metadata, and starting address of file contents</a:t>
            </a:r>
          </a:p>
          <a:p>
            <a:pPr lvl="1"/>
            <a:r>
              <a:rPr lang="en-US" dirty="0" smtClean="0"/>
              <a:t>Stored within the data blocks</a:t>
            </a:r>
          </a:p>
          <a:p>
            <a:pPr lvl="1"/>
            <a:r>
              <a:rPr lang="en-US" dirty="0" smtClean="0"/>
              <a:t>Analogy: Phone Book</a:t>
            </a:r>
          </a:p>
          <a:p>
            <a:r>
              <a:rPr lang="en-US" dirty="0" smtClean="0"/>
              <a:t>Data Blocks</a:t>
            </a:r>
          </a:p>
          <a:p>
            <a:pPr lvl="1"/>
            <a:r>
              <a:rPr lang="en-US" dirty="0" smtClean="0"/>
              <a:t>Clusters containing the actual file contents</a:t>
            </a:r>
          </a:p>
          <a:p>
            <a:endParaRPr lang="en-US" dirty="0" smtClean="0"/>
          </a:p>
          <a:p>
            <a:endParaRPr lang="en-US" dirty="0" smtClean="0"/>
          </a:p>
          <a:p>
            <a:pPr lvl="1"/>
            <a:endParaRPr lang="en-US" dirty="0" smtClean="0"/>
          </a:p>
          <a:p>
            <a:endParaRPr lang="en-US" dirty="0"/>
          </a:p>
        </p:txBody>
      </p:sp>
      <p:sp>
        <p:nvSpPr>
          <p:cNvPr id="5" name="Slide Number Placeholder 4"/>
          <p:cNvSpPr>
            <a:spLocks noGrp="1"/>
          </p:cNvSpPr>
          <p:nvPr>
            <p:ph type="sldNum" sz="quarter" idx="12"/>
          </p:nvPr>
        </p:nvSpPr>
        <p:spPr/>
        <p:txBody>
          <a:bodyPr/>
          <a:lstStyle/>
          <a:p>
            <a:fld id="{758BD1AF-A664-4C91-8A5F-EB5E7A48B650}"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FAT File Allocation (1)</a:t>
            </a:r>
            <a:endParaRPr lang="en-US" dirty="0"/>
          </a:p>
        </p:txBody>
      </p:sp>
      <p:sp>
        <p:nvSpPr>
          <p:cNvPr id="3" name="Content Placeholder 2"/>
          <p:cNvSpPr>
            <a:spLocks noGrp="1"/>
          </p:cNvSpPr>
          <p:nvPr>
            <p:ph idx="1"/>
          </p:nvPr>
        </p:nvSpPr>
        <p:spPr/>
        <p:txBody>
          <a:bodyPr/>
          <a:lstStyle/>
          <a:p>
            <a:r>
              <a:rPr lang="en-US" dirty="0" smtClean="0"/>
              <a:t>Directory Entry Added</a:t>
            </a:r>
          </a:p>
          <a:p>
            <a:pPr lvl="1"/>
            <a:r>
              <a:rPr lang="en-US" dirty="0" smtClean="0"/>
              <a:t>Containing file name and location of first cluster</a:t>
            </a:r>
          </a:p>
          <a:p>
            <a:r>
              <a:rPr lang="en-US" dirty="0" smtClean="0"/>
              <a:t>Data Blocks Allocated</a:t>
            </a:r>
          </a:p>
          <a:p>
            <a:pPr lvl="1"/>
            <a:r>
              <a:rPr lang="en-US" dirty="0" smtClean="0"/>
              <a:t>Number of blocks depends on file size</a:t>
            </a:r>
          </a:p>
          <a:p>
            <a:r>
              <a:rPr lang="en-US" dirty="0" smtClean="0"/>
              <a:t>FAT Updated</a:t>
            </a:r>
          </a:p>
          <a:p>
            <a:pPr lvl="1"/>
            <a:r>
              <a:rPr lang="en-US" dirty="0" smtClean="0"/>
              <a:t>Each entry points to the next block of the file</a:t>
            </a:r>
            <a:endParaRPr lang="en-US" dirty="0"/>
          </a:p>
        </p:txBody>
      </p:sp>
      <p:sp>
        <p:nvSpPr>
          <p:cNvPr id="4" name="Slide Number Placeholder 3"/>
          <p:cNvSpPr>
            <a:spLocks noGrp="1"/>
          </p:cNvSpPr>
          <p:nvPr>
            <p:ph type="sldNum" sz="quarter" idx="12"/>
          </p:nvPr>
        </p:nvSpPr>
        <p:spPr/>
        <p:txBody>
          <a:bodyPr/>
          <a:lstStyle/>
          <a:p>
            <a:fld id="{758BD1AF-A664-4C91-8A5F-EB5E7A48B650}"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FAT File Allocation (2)</a:t>
            </a:r>
            <a:endParaRPr lang="en-US" dirty="0"/>
          </a:p>
        </p:txBody>
      </p:sp>
      <p:pic>
        <p:nvPicPr>
          <p:cNvPr id="6" name="Content Placeholder 5" descr="FAT File Allocation.JPG"/>
          <p:cNvPicPr>
            <a:picLocks noGrp="1" noChangeAspect="1"/>
          </p:cNvPicPr>
          <p:nvPr>
            <p:ph idx="1"/>
          </p:nvPr>
        </p:nvPicPr>
        <p:blipFill>
          <a:blip r:embed="rId2" cstate="print"/>
          <a:stretch>
            <a:fillRect/>
          </a:stretch>
        </p:blipFill>
        <p:spPr bwMode="auto">
          <a:xfrm>
            <a:off x="1828800" y="1439576"/>
            <a:ext cx="5715000" cy="5059181"/>
          </a:xfrm>
          <a:prstGeom prst="rect">
            <a:avLst/>
          </a:prstGeom>
          <a:noFill/>
          <a:ln w="9525">
            <a:noFill/>
            <a:miter lim="800000"/>
            <a:headEnd/>
            <a:tailEnd/>
          </a:ln>
          <a:effectLst/>
        </p:spPr>
      </p:pic>
      <p:sp>
        <p:nvSpPr>
          <p:cNvPr id="7" name="Rectangle 6"/>
          <p:cNvSpPr/>
          <p:nvPr/>
        </p:nvSpPr>
        <p:spPr>
          <a:xfrm>
            <a:off x="457200" y="6581002"/>
            <a:ext cx="7696200" cy="276999"/>
          </a:xfrm>
          <a:prstGeom prst="rect">
            <a:avLst/>
          </a:prstGeom>
        </p:spPr>
        <p:txBody>
          <a:bodyPr wrap="square">
            <a:spAutoFit/>
          </a:bodyPr>
          <a:lstStyle/>
          <a:p>
            <a:r>
              <a:rPr lang="en-US" sz="1200" dirty="0" smtClean="0"/>
              <a:t>Image Obtained From: http://digital-assembly.com/technology/research/pubs/ieee-spm-2009.pdf</a:t>
            </a:r>
            <a:endParaRPr lang="en-US" sz="1200" dirty="0"/>
          </a:p>
        </p:txBody>
      </p:sp>
      <p:sp>
        <p:nvSpPr>
          <p:cNvPr id="5" name="Slide Number Placeholder 4"/>
          <p:cNvSpPr>
            <a:spLocks noGrp="1"/>
          </p:cNvSpPr>
          <p:nvPr>
            <p:ph type="sldNum" sz="quarter" idx="12"/>
          </p:nvPr>
        </p:nvSpPr>
        <p:spPr/>
        <p:txBody>
          <a:bodyPr/>
          <a:lstStyle/>
          <a:p>
            <a:fld id="{758BD1AF-A664-4C91-8A5F-EB5E7A48B650}"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514600"/>
            <a:ext cx="8229600" cy="914400"/>
          </a:xfrm>
        </p:spPr>
        <p:txBody>
          <a:bodyPr/>
          <a:lstStyle/>
          <a:p>
            <a:pPr algn="ctr"/>
            <a:r>
              <a:rPr lang="en-US" dirty="0" smtClean="0"/>
              <a:t>Related Topics</a:t>
            </a:r>
            <a:endParaRPr lang="en-US" dirty="0"/>
          </a:p>
        </p:txBody>
      </p:sp>
      <p:sp>
        <p:nvSpPr>
          <p:cNvPr id="6" name="Content Placeholder 5"/>
          <p:cNvSpPr>
            <a:spLocks noGrp="1"/>
          </p:cNvSpPr>
          <p:nvPr>
            <p:ph sz="half" idx="1"/>
          </p:nvPr>
        </p:nvSpPr>
        <p:spPr>
          <a:xfrm>
            <a:off x="464344" y="3962400"/>
            <a:ext cx="5707856" cy="2334065"/>
          </a:xfrm>
        </p:spPr>
        <p:txBody>
          <a:bodyPr/>
          <a:lstStyle/>
          <a:p>
            <a:pPr>
              <a:buNone/>
            </a:pPr>
            <a:r>
              <a:rPr lang="en-US" dirty="0" smtClean="0"/>
              <a:t>Volume Layout – Partitions</a:t>
            </a:r>
          </a:p>
          <a:p>
            <a:pPr>
              <a:buNone/>
            </a:pPr>
            <a:r>
              <a:rPr lang="en-US" dirty="0" smtClean="0"/>
              <a:t>PC Boot Process</a:t>
            </a:r>
          </a:p>
          <a:p>
            <a:pPr>
              <a:buNone/>
            </a:pPr>
            <a:r>
              <a:rPr lang="en-US" dirty="0" smtClean="0"/>
              <a:t>Memory vs. Hard Disk</a:t>
            </a:r>
            <a:endParaRPr lang="en-US" dirty="0"/>
          </a:p>
        </p:txBody>
      </p:sp>
      <p:sp>
        <p:nvSpPr>
          <p:cNvPr id="3" name="Slide Number Placeholder 2"/>
          <p:cNvSpPr>
            <a:spLocks noGrp="1"/>
          </p:cNvSpPr>
          <p:nvPr>
            <p:ph type="sldNum" sz="quarter" idx="12"/>
          </p:nvPr>
        </p:nvSpPr>
        <p:spPr/>
        <p:txBody>
          <a:bodyPr/>
          <a:lstStyle/>
          <a:p>
            <a:fld id="{758BD1AF-A664-4C91-8A5F-EB5E7A48B650}"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Volume</a:t>
            </a:r>
            <a:r>
              <a:rPr lang="en-US" dirty="0" smtClean="0"/>
              <a:t> Layout - Partitions</a:t>
            </a:r>
            <a:endParaRPr lang="en-US" dirty="0"/>
          </a:p>
        </p:txBody>
      </p:sp>
      <p:sp>
        <p:nvSpPr>
          <p:cNvPr id="6" name="Content Placeholder 5"/>
          <p:cNvSpPr>
            <a:spLocks noGrp="1"/>
          </p:cNvSpPr>
          <p:nvPr>
            <p:ph idx="1"/>
          </p:nvPr>
        </p:nvSpPr>
        <p:spPr>
          <a:xfrm>
            <a:off x="914400" y="1783560"/>
            <a:ext cx="7772400" cy="3779040"/>
          </a:xfrm>
        </p:spPr>
        <p:txBody>
          <a:bodyPr>
            <a:normAutofit fontScale="77500" lnSpcReduction="20000"/>
          </a:bodyPr>
          <a:lstStyle/>
          <a:p>
            <a:r>
              <a:rPr lang="en-US" dirty="0" smtClean="0"/>
              <a:t>A disk can be split up into multiple sections</a:t>
            </a:r>
          </a:p>
          <a:p>
            <a:pPr lvl="1"/>
            <a:r>
              <a:rPr lang="en-US" dirty="0" smtClean="0"/>
              <a:t>Each section is called a partition</a:t>
            </a:r>
          </a:p>
          <a:p>
            <a:pPr lvl="2"/>
            <a:r>
              <a:rPr lang="en-US" dirty="0" smtClean="0"/>
              <a:t>Ex. On Windows your “C” and “D” drives are each a partition</a:t>
            </a:r>
          </a:p>
          <a:p>
            <a:pPr lvl="2"/>
            <a:r>
              <a:rPr lang="en-US" dirty="0" smtClean="0"/>
              <a:t>Each partition can have a different filesystem</a:t>
            </a:r>
          </a:p>
          <a:p>
            <a:r>
              <a:rPr lang="en-US" dirty="0" smtClean="0"/>
              <a:t>MBR (Master Boot Record</a:t>
            </a:r>
            <a:r>
              <a:rPr lang="en-US" dirty="0" smtClean="0"/>
              <a:t>)</a:t>
            </a:r>
          </a:p>
          <a:p>
            <a:pPr lvl="1"/>
            <a:r>
              <a:rPr lang="en-US" dirty="0" smtClean="0"/>
              <a:t>Generally </a:t>
            </a:r>
            <a:r>
              <a:rPr lang="en-US" dirty="0" smtClean="0"/>
              <a:t>in first 512 bytes (first sector) of volume</a:t>
            </a:r>
          </a:p>
          <a:p>
            <a:pPr lvl="2"/>
            <a:r>
              <a:rPr lang="en-US" dirty="0" smtClean="0"/>
              <a:t>Boot Code</a:t>
            </a:r>
          </a:p>
          <a:p>
            <a:pPr lvl="2"/>
            <a:r>
              <a:rPr lang="en-US" dirty="0" smtClean="0"/>
              <a:t>4 Entry Partition </a:t>
            </a:r>
            <a:r>
              <a:rPr lang="en-US" dirty="0" smtClean="0"/>
              <a:t>Table</a:t>
            </a:r>
          </a:p>
          <a:p>
            <a:pPr lvl="3"/>
            <a:r>
              <a:rPr lang="en-US" dirty="0" smtClean="0"/>
              <a:t>Specifies the partitions on the volume</a:t>
            </a:r>
          </a:p>
          <a:p>
            <a:pPr lvl="1"/>
            <a:r>
              <a:rPr lang="en-US" dirty="0" smtClean="0"/>
              <a:t>More information on the MBR (including layout) can be found at:</a:t>
            </a:r>
          </a:p>
          <a:p>
            <a:pPr lvl="2"/>
            <a:r>
              <a:rPr lang="en-US" dirty="0" smtClean="0"/>
              <a:t>http://en.wikipedia.org/wiki/Master_boot_record</a:t>
            </a:r>
            <a:endParaRPr lang="en-US" dirty="0" smtClean="0"/>
          </a:p>
          <a:p>
            <a:endParaRPr lang="en-US" dirty="0" smtClean="0"/>
          </a:p>
          <a:p>
            <a:endParaRPr lang="en-US" dirty="0" smtClean="0"/>
          </a:p>
          <a:p>
            <a:pPr>
              <a:buNone/>
            </a:pPr>
            <a:endParaRPr lang="en-US" dirty="0"/>
          </a:p>
        </p:txBody>
      </p:sp>
      <p:sp>
        <p:nvSpPr>
          <p:cNvPr id="5" name="Content Placeholder 3"/>
          <p:cNvSpPr txBox="1">
            <a:spLocks/>
          </p:cNvSpPr>
          <p:nvPr/>
        </p:nvSpPr>
        <p:spPr>
          <a:xfrm>
            <a:off x="914400" y="1783560"/>
            <a:ext cx="7772400" cy="4572000"/>
          </a:xfrm>
          <a:prstGeom prst="rect">
            <a:avLst/>
          </a:prstGeom>
        </p:spPr>
        <p:txBody>
          <a:bodyPr vert="horz">
            <a:normAutofit/>
          </a:bodyPr>
          <a:lstStyle/>
          <a:p>
            <a:pPr marL="582930" marR="0" lvl="0" indent="-514350" algn="l" defTabSz="914400" rtl="0" eaLnBrk="1" fontAlgn="auto" latinLnBrk="0" hangingPunct="1">
              <a:lnSpc>
                <a:spcPct val="100000"/>
              </a:lnSpc>
              <a:spcBef>
                <a:spcPts val="700"/>
              </a:spcBef>
              <a:spcAft>
                <a:spcPts val="0"/>
              </a:spcAft>
              <a:buClr>
                <a:schemeClr val="tx2"/>
              </a:buClr>
              <a:buSzPct val="95000"/>
              <a:tabLst/>
              <a:defRPr/>
            </a:pPr>
            <a:endParaRPr kumimoji="0" lang="en-US" sz="3000" b="0" i="0" u="none" strike="noStrike" kern="1200" cap="none" spc="0" normalizeH="0" baseline="0" noProof="0" dirty="0" smtClean="0">
              <a:ln>
                <a:noFill/>
              </a:ln>
              <a:solidFill>
                <a:schemeClr val="tx1"/>
              </a:solidFill>
              <a:effectLst/>
              <a:uLnTx/>
              <a:uFillTx/>
              <a:latin typeface="+mn-lt"/>
              <a:ea typeface="+mn-ea"/>
              <a:cs typeface="+mn-cs"/>
            </a:endParaRPr>
          </a:p>
        </p:txBody>
      </p:sp>
      <p:graphicFrame>
        <p:nvGraphicFramePr>
          <p:cNvPr id="7" name="Table 6"/>
          <p:cNvGraphicFramePr>
            <a:graphicFrameLocks noGrp="1"/>
          </p:cNvGraphicFramePr>
          <p:nvPr/>
        </p:nvGraphicFramePr>
        <p:xfrm>
          <a:off x="1600200" y="5648960"/>
          <a:ext cx="6096000" cy="37084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sz="1800" dirty="0" smtClean="0"/>
                        <a:t>MBR</a:t>
                      </a:r>
                      <a:endParaRPr lang="en-US" sz="1800" dirty="0"/>
                    </a:p>
                  </a:txBody>
                  <a:tcPr/>
                </a:tc>
                <a:tc>
                  <a:txBody>
                    <a:bodyPr/>
                    <a:lstStyle/>
                    <a:p>
                      <a:r>
                        <a:rPr lang="en-US" sz="1800" dirty="0" smtClean="0"/>
                        <a:t>Partition 1</a:t>
                      </a:r>
                      <a:endParaRPr lang="en-US" sz="1800" dirty="0"/>
                    </a:p>
                  </a:txBody>
                  <a:tcPr/>
                </a:tc>
                <a:tc>
                  <a:txBody>
                    <a:bodyPr/>
                    <a:lstStyle/>
                    <a:p>
                      <a:r>
                        <a:rPr lang="en-US" sz="1800" dirty="0" smtClean="0"/>
                        <a:t>Partition 2</a:t>
                      </a:r>
                      <a:endParaRPr lang="en-US" sz="1800" dirty="0"/>
                    </a:p>
                  </a:txBody>
                  <a:tcPr/>
                </a:tc>
              </a:tr>
            </a:tbl>
          </a:graphicData>
        </a:graphic>
      </p:graphicFrame>
      <p:sp>
        <p:nvSpPr>
          <p:cNvPr id="8" name="Slide Number Placeholder 7"/>
          <p:cNvSpPr>
            <a:spLocks noGrp="1"/>
          </p:cNvSpPr>
          <p:nvPr>
            <p:ph type="sldNum" sz="quarter" idx="12"/>
          </p:nvPr>
        </p:nvSpPr>
        <p:spPr/>
        <p:txBody>
          <a:bodyPr/>
          <a:lstStyle/>
          <a:p>
            <a:fld id="{758BD1AF-A664-4C91-8A5F-EB5E7A48B650}"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the MBR (1)</a:t>
            </a:r>
            <a:endParaRPr lang="en-US" dirty="0"/>
          </a:p>
        </p:txBody>
      </p:sp>
      <p:sp>
        <p:nvSpPr>
          <p:cNvPr id="3" name="Content Placeholder 2"/>
          <p:cNvSpPr>
            <a:spLocks noGrp="1"/>
          </p:cNvSpPr>
          <p:nvPr>
            <p:ph idx="1"/>
          </p:nvPr>
        </p:nvSpPr>
        <p:spPr/>
        <p:txBody>
          <a:bodyPr>
            <a:normAutofit fontScale="92500"/>
          </a:bodyPr>
          <a:lstStyle/>
          <a:p>
            <a:r>
              <a:rPr lang="en-US" dirty="0" smtClean="0"/>
              <a:t>One of the easiest ways to view the contents of the MBR is using the “mmls” command</a:t>
            </a:r>
          </a:p>
          <a:p>
            <a:pPr lvl="1"/>
            <a:r>
              <a:rPr lang="en-US" dirty="0" smtClean="0"/>
              <a:t>A component of “The Sleuth Kit” (TSK)</a:t>
            </a:r>
          </a:p>
          <a:p>
            <a:pPr lvl="2"/>
            <a:r>
              <a:rPr lang="en-US" dirty="0" smtClean="0">
                <a:hlinkClick r:id="rId2"/>
              </a:rPr>
              <a:t>http</a:t>
            </a:r>
            <a:r>
              <a:rPr lang="en-US" dirty="0" smtClean="0">
                <a:hlinkClick r:id="rId2"/>
              </a:rPr>
              <a:t>://</a:t>
            </a:r>
            <a:r>
              <a:rPr lang="en-US" dirty="0" smtClean="0">
                <a:hlinkClick r:id="rId2"/>
              </a:rPr>
              <a:t>cyfor.isis.poly.edu/modules/tsk-autopsy</a:t>
            </a:r>
            <a:endParaRPr lang="en-US" dirty="0" smtClean="0"/>
          </a:p>
          <a:p>
            <a:pPr lvl="1"/>
            <a:r>
              <a:rPr lang="en-US" dirty="0" smtClean="0"/>
              <a:t>You will need to specify the volume you are looking at.</a:t>
            </a:r>
          </a:p>
          <a:p>
            <a:pPr lvl="2"/>
            <a:r>
              <a:rPr lang="en-US" dirty="0" smtClean="0"/>
              <a:t>On Linux it will generally be /dev/</a:t>
            </a:r>
            <a:r>
              <a:rPr lang="en-US" dirty="0" err="1" smtClean="0"/>
              <a:t>sda</a:t>
            </a:r>
            <a:endParaRPr lang="en-US" dirty="0" smtClean="0"/>
          </a:p>
          <a:p>
            <a:r>
              <a:rPr lang="en-US" dirty="0" smtClean="0"/>
              <a:t>You could also look at the first 512 bytes of a disk (see video)</a:t>
            </a:r>
          </a:p>
          <a:p>
            <a:r>
              <a:rPr lang="en-US" dirty="0" smtClean="0"/>
              <a:t>DO NOT MODIFY ANYTHING IN THE MBR</a:t>
            </a:r>
          </a:p>
          <a:p>
            <a:pPr lvl="1"/>
            <a:r>
              <a:rPr lang="en-US" dirty="0" smtClean="0"/>
              <a:t>Your computer may not boot if you do</a:t>
            </a:r>
          </a:p>
        </p:txBody>
      </p:sp>
      <p:sp>
        <p:nvSpPr>
          <p:cNvPr id="4" name="Slide Number Placeholder 3"/>
          <p:cNvSpPr>
            <a:spLocks noGrp="1"/>
          </p:cNvSpPr>
          <p:nvPr>
            <p:ph type="sldNum" sz="quarter" idx="12"/>
          </p:nvPr>
        </p:nvSpPr>
        <p:spPr/>
        <p:txBody>
          <a:bodyPr/>
          <a:lstStyle/>
          <a:p>
            <a:fld id="{758BD1AF-A664-4C91-8A5F-EB5E7A48B650}"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the MBR (2)</a:t>
            </a:r>
            <a:endParaRPr lang="en-US" dirty="0"/>
          </a:p>
        </p:txBody>
      </p:sp>
      <p:sp>
        <p:nvSpPr>
          <p:cNvPr id="5" name="Content Placeholder 4"/>
          <p:cNvSpPr>
            <a:spLocks noGrp="1"/>
          </p:cNvSpPr>
          <p:nvPr>
            <p:ph sz="half" idx="1"/>
          </p:nvPr>
        </p:nvSpPr>
        <p:spPr>
          <a:xfrm>
            <a:off x="464344" y="1770503"/>
            <a:ext cx="8298656" cy="2344298"/>
          </a:xfrm>
        </p:spPr>
        <p:txBody>
          <a:bodyPr/>
          <a:lstStyle/>
          <a:p>
            <a:r>
              <a:rPr lang="en-US" dirty="0" smtClean="0"/>
              <a:t>CERT ADIA MBR</a:t>
            </a:r>
            <a:endParaRPr lang="en-US" dirty="0"/>
          </a:p>
        </p:txBody>
      </p:sp>
      <p:sp>
        <p:nvSpPr>
          <p:cNvPr id="6" name="Content Placeholder 5"/>
          <p:cNvSpPr>
            <a:spLocks noGrp="1"/>
          </p:cNvSpPr>
          <p:nvPr>
            <p:ph sz="half" idx="2"/>
          </p:nvPr>
        </p:nvSpPr>
        <p:spPr>
          <a:xfrm>
            <a:off x="381000" y="4343400"/>
            <a:ext cx="8458200" cy="2133600"/>
          </a:xfrm>
        </p:spPr>
        <p:txBody>
          <a:bodyPr/>
          <a:lstStyle/>
          <a:p>
            <a:r>
              <a:rPr lang="en-US" dirty="0" smtClean="0"/>
              <a:t>128 MB Flashdrive MBR</a:t>
            </a:r>
            <a:endParaRPr lang="en-US" dirty="0"/>
          </a:p>
        </p:txBody>
      </p:sp>
      <p:sp>
        <p:nvSpPr>
          <p:cNvPr id="4" name="Slide Number Placeholder 3"/>
          <p:cNvSpPr>
            <a:spLocks noGrp="1"/>
          </p:cNvSpPr>
          <p:nvPr>
            <p:ph type="sldNum" sz="quarter" idx="12"/>
          </p:nvPr>
        </p:nvSpPr>
        <p:spPr/>
        <p:txBody>
          <a:bodyPr/>
          <a:lstStyle/>
          <a:p>
            <a:fld id="{758BD1AF-A664-4C91-8A5F-EB5E7A48B650}" type="slidenum">
              <a:rPr lang="en-US" smtClean="0"/>
              <a:pPr/>
              <a:t>18</a:t>
            </a:fld>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066800" y="2286000"/>
            <a:ext cx="7327425" cy="20574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1752600" y="4857750"/>
            <a:ext cx="5772792" cy="177165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PC </a:t>
            </a:r>
            <a:r>
              <a:rPr lang="en-US" dirty="0" smtClean="0"/>
              <a:t>Boot Process</a:t>
            </a:r>
            <a:endParaRPr lang="en-US" dirty="0"/>
          </a:p>
        </p:txBody>
      </p:sp>
      <p:sp>
        <p:nvSpPr>
          <p:cNvPr id="4" name="Content Placeholder 3"/>
          <p:cNvSpPr>
            <a:spLocks noGrp="1"/>
          </p:cNvSpPr>
          <p:nvPr>
            <p:ph idx="1"/>
          </p:nvPr>
        </p:nvSpPr>
        <p:spPr/>
        <p:txBody>
          <a:bodyPr>
            <a:normAutofit fontScale="77500" lnSpcReduction="20000"/>
          </a:bodyPr>
          <a:lstStyle/>
          <a:p>
            <a:pPr marL="582930" indent="-514350">
              <a:buAutoNum type="arabicPeriod"/>
            </a:pPr>
            <a:r>
              <a:rPr lang="en-US" dirty="0" smtClean="0"/>
              <a:t>Power On</a:t>
            </a:r>
          </a:p>
          <a:p>
            <a:pPr marL="582930" indent="-514350">
              <a:buAutoNum type="arabicPeriod"/>
            </a:pPr>
            <a:r>
              <a:rPr lang="en-US" dirty="0" smtClean="0"/>
              <a:t>BIOS (Basic Input Output Sequence)</a:t>
            </a:r>
          </a:p>
          <a:p>
            <a:pPr marL="912114" lvl="1" indent="-514350">
              <a:buFont typeface="Wingdings" pitchFamily="2" charset="2"/>
              <a:buChar char="§"/>
            </a:pPr>
            <a:r>
              <a:rPr lang="en-US" dirty="0" smtClean="0"/>
              <a:t>Hardcoded into the firmware</a:t>
            </a:r>
          </a:p>
          <a:p>
            <a:pPr marL="912114" lvl="1" indent="-514350">
              <a:buFont typeface="Wingdings" pitchFamily="2" charset="2"/>
              <a:buChar char="§"/>
            </a:pPr>
            <a:r>
              <a:rPr lang="en-US" dirty="0" smtClean="0"/>
              <a:t>POST (Power-On Self-Test)</a:t>
            </a:r>
          </a:p>
          <a:p>
            <a:pPr marL="1168146" lvl="2" indent="-514350">
              <a:buFont typeface="Wingdings" pitchFamily="2" charset="2"/>
              <a:buChar char="§"/>
            </a:pPr>
            <a:r>
              <a:rPr lang="en-US" dirty="0" smtClean="0"/>
              <a:t>Identifies and Initializes System </a:t>
            </a:r>
            <a:r>
              <a:rPr lang="en-US" dirty="0" smtClean="0"/>
              <a:t>Devices</a:t>
            </a:r>
          </a:p>
          <a:p>
            <a:pPr marL="1433322" lvl="3" indent="-514350">
              <a:buFont typeface="Wingdings" pitchFamily="2" charset="2"/>
              <a:buChar char="§"/>
            </a:pPr>
            <a:r>
              <a:rPr lang="en-US" dirty="0" smtClean="0"/>
              <a:t>Hard Drive, Keyboard, Video Card, etc.</a:t>
            </a:r>
            <a:endParaRPr lang="en-US" dirty="0" smtClean="0"/>
          </a:p>
          <a:p>
            <a:pPr marL="582930" indent="-514350">
              <a:buAutoNum type="arabicPeriod"/>
            </a:pPr>
            <a:r>
              <a:rPr lang="en-US" dirty="0" smtClean="0"/>
              <a:t>BIOS finds a non-volatile bootable device</a:t>
            </a:r>
          </a:p>
          <a:p>
            <a:pPr marL="912114" lvl="1" indent="-514350">
              <a:buFont typeface="Wingdings" pitchFamily="2" charset="2"/>
              <a:buChar char="§"/>
            </a:pPr>
            <a:r>
              <a:rPr lang="en-US" dirty="0" smtClean="0"/>
              <a:t>Generally your hard drive</a:t>
            </a:r>
          </a:p>
          <a:p>
            <a:pPr marL="582930" indent="-514350">
              <a:buAutoNum type="arabicPeriod"/>
            </a:pPr>
            <a:r>
              <a:rPr lang="en-US" dirty="0" smtClean="0"/>
              <a:t>Loads the boot sector and passes off control</a:t>
            </a:r>
          </a:p>
          <a:p>
            <a:pPr marL="582930" indent="-514350">
              <a:buNone/>
            </a:pPr>
            <a:endParaRPr lang="en-US" dirty="0" smtClean="0"/>
          </a:p>
          <a:p>
            <a:pPr marL="582930" indent="-514350"/>
            <a:r>
              <a:rPr lang="en-US" dirty="0" smtClean="0"/>
              <a:t>More detailed discussion:</a:t>
            </a:r>
          </a:p>
          <a:p>
            <a:pPr marL="912114" lvl="1" indent="-514350"/>
            <a:r>
              <a:rPr lang="en-US" dirty="0" smtClean="0"/>
              <a:t>http://www.webopedia.com/DidYouKnow/Hardware_Software/2004/BootProcess.asp</a:t>
            </a:r>
          </a:p>
        </p:txBody>
      </p:sp>
      <p:sp>
        <p:nvSpPr>
          <p:cNvPr id="5" name="Slide Number Placeholder 4"/>
          <p:cNvSpPr>
            <a:spLocks noGrp="1"/>
          </p:cNvSpPr>
          <p:nvPr>
            <p:ph type="sldNum" sz="quarter" idx="12"/>
          </p:nvPr>
        </p:nvSpPr>
        <p:spPr/>
        <p:txBody>
          <a:bodyPr/>
          <a:lstStyle/>
          <a:p>
            <a:fld id="{758BD1AF-A664-4C91-8A5F-EB5E7A48B650}" type="slidenum">
              <a:rPr 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File?</a:t>
            </a:r>
            <a:endParaRPr lang="en-US" dirty="0"/>
          </a:p>
        </p:txBody>
      </p:sp>
      <p:sp>
        <p:nvSpPr>
          <p:cNvPr id="3" name="Content Placeholder 2"/>
          <p:cNvSpPr>
            <a:spLocks noGrp="1"/>
          </p:cNvSpPr>
          <p:nvPr>
            <p:ph idx="1"/>
          </p:nvPr>
        </p:nvSpPr>
        <p:spPr>
          <a:xfrm>
            <a:off x="914400" y="4114800"/>
            <a:ext cx="7772400" cy="2240760"/>
          </a:xfrm>
        </p:spPr>
        <p:txBody>
          <a:bodyPr/>
          <a:lstStyle/>
          <a:p>
            <a:r>
              <a:rPr lang="en-US" dirty="0" smtClean="0"/>
              <a:t>Questions:</a:t>
            </a:r>
          </a:p>
          <a:p>
            <a:pPr lvl="1"/>
            <a:r>
              <a:rPr lang="en-US" dirty="0" smtClean="0"/>
              <a:t>How are files stored?</a:t>
            </a:r>
          </a:p>
          <a:p>
            <a:pPr lvl="1"/>
            <a:r>
              <a:rPr lang="en-US" dirty="0" smtClean="0"/>
              <a:t>How do we retrieve them?</a:t>
            </a:r>
            <a:endParaRPr lang="en-US" dirty="0"/>
          </a:p>
        </p:txBody>
      </p:sp>
      <p:sp>
        <p:nvSpPr>
          <p:cNvPr id="4" name="Slide Number Placeholder 3"/>
          <p:cNvSpPr>
            <a:spLocks noGrp="1"/>
          </p:cNvSpPr>
          <p:nvPr>
            <p:ph type="sldNum" sz="quarter" idx="12"/>
          </p:nvPr>
        </p:nvSpPr>
        <p:spPr/>
        <p:txBody>
          <a:bodyPr/>
          <a:lstStyle/>
          <a:p>
            <a:fld id="{758BD1AF-A664-4C91-8A5F-EB5E7A48B650}" type="slidenum">
              <a:rPr lang="en-US" smtClean="0"/>
              <a:pPr/>
              <a:t>2</a:t>
            </a:fld>
            <a:endParaRPr lang="en-US" dirty="0"/>
          </a:p>
        </p:txBody>
      </p:sp>
      <p:sp>
        <p:nvSpPr>
          <p:cNvPr id="5" name="Rectangle 4"/>
          <p:cNvSpPr/>
          <p:nvPr/>
        </p:nvSpPr>
        <p:spPr>
          <a:xfrm>
            <a:off x="0" y="1720840"/>
            <a:ext cx="9144000" cy="2031325"/>
          </a:xfrm>
          <a:prstGeom prst="rect">
            <a:avLst/>
          </a:prstGeom>
        </p:spPr>
        <p:txBody>
          <a:bodyPr wrap="square">
            <a:spAutoFit/>
          </a:bodyPr>
          <a:lstStyle/>
          <a:p>
            <a:pPr algn="ctr"/>
            <a:r>
              <a:rPr lang="en-US" i="1" dirty="0" smtClean="0"/>
              <a:t>A </a:t>
            </a:r>
            <a:r>
              <a:rPr lang="en-US" b="1" i="1" dirty="0" smtClean="0"/>
              <a:t>computer file</a:t>
            </a:r>
            <a:r>
              <a:rPr lang="en-US" i="1" dirty="0" smtClean="0"/>
              <a:t> is a block of arbitrary information, or resource for storing information, which is available to a computer program and is usually based on some kind of durable storage. A </a:t>
            </a:r>
            <a:r>
              <a:rPr lang="en-US" b="1" i="1" dirty="0" smtClean="0"/>
              <a:t>file</a:t>
            </a:r>
            <a:r>
              <a:rPr lang="en-US" i="1" dirty="0" smtClean="0"/>
              <a:t> is durable in the sense that it remains available for programs to use after the current program has finished. Computer files can be considered as the modern counterpart of paper documents which traditionally are kept in offices' and libraries' files, and this is the source of the term. 	</a:t>
            </a:r>
          </a:p>
          <a:p>
            <a:pPr algn="ctr"/>
            <a:endParaRPr lang="en-US" i="1" dirty="0" smtClean="0"/>
          </a:p>
          <a:p>
            <a:pPr algn="ctr"/>
            <a:r>
              <a:rPr lang="en-US" i="1" dirty="0" smtClean="0"/>
              <a:t>--Wikipedia</a:t>
            </a:r>
            <a:endParaRPr lang="en-US" i="1" dirty="0"/>
          </a:p>
        </p:txBody>
      </p:sp>
      <p:sp>
        <p:nvSpPr>
          <p:cNvPr id="6" name="Rectangle 5"/>
          <p:cNvSpPr/>
          <p:nvPr/>
        </p:nvSpPr>
        <p:spPr>
          <a:xfrm>
            <a:off x="289714" y="6611779"/>
            <a:ext cx="3825086" cy="246221"/>
          </a:xfrm>
          <a:prstGeom prst="rect">
            <a:avLst/>
          </a:prstGeom>
        </p:spPr>
        <p:txBody>
          <a:bodyPr wrap="none">
            <a:spAutoFit/>
          </a:bodyPr>
          <a:lstStyle/>
          <a:p>
            <a:r>
              <a:rPr lang="en-US" sz="1000" dirty="0" smtClean="0"/>
              <a:t>Definition obtained from: http://en.wikipedia.org/wiki/Computer_file</a:t>
            </a:r>
            <a:endParaRPr lang="en-US" sz="1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vs. Hard Disks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Two types of storage on a computer</a:t>
            </a:r>
          </a:p>
          <a:p>
            <a:pPr lvl="1"/>
            <a:r>
              <a:rPr lang="en-US" dirty="0" smtClean="0"/>
              <a:t>Hard Disk</a:t>
            </a:r>
            <a:endParaRPr lang="en-US" dirty="0" smtClean="0"/>
          </a:p>
          <a:p>
            <a:pPr lvl="2"/>
            <a:r>
              <a:rPr lang="en-US" dirty="0" smtClean="0"/>
              <a:t>Long term storage</a:t>
            </a:r>
          </a:p>
          <a:p>
            <a:pPr lvl="2"/>
            <a:r>
              <a:rPr lang="en-US" dirty="0" smtClean="0"/>
              <a:t>Non-Volatile (</a:t>
            </a:r>
            <a:r>
              <a:rPr lang="en-US" b="1" dirty="0" smtClean="0"/>
              <a:t>Can</a:t>
            </a:r>
            <a:r>
              <a:rPr lang="en-US" dirty="0" smtClean="0"/>
              <a:t> retain data without power)</a:t>
            </a:r>
          </a:p>
          <a:p>
            <a:pPr lvl="1"/>
            <a:r>
              <a:rPr lang="en-US" dirty="0" smtClean="0"/>
              <a:t>Memory</a:t>
            </a:r>
          </a:p>
          <a:p>
            <a:pPr lvl="2"/>
            <a:r>
              <a:rPr lang="en-US" dirty="0" smtClean="0"/>
              <a:t>RAM</a:t>
            </a:r>
          </a:p>
          <a:p>
            <a:pPr lvl="2"/>
            <a:r>
              <a:rPr lang="en-US" dirty="0" smtClean="0"/>
              <a:t>Temporary storage</a:t>
            </a:r>
          </a:p>
          <a:p>
            <a:pPr lvl="2"/>
            <a:r>
              <a:rPr lang="en-US" dirty="0" smtClean="0"/>
              <a:t>Volatile (</a:t>
            </a:r>
            <a:r>
              <a:rPr lang="en-US" b="1" dirty="0" smtClean="0"/>
              <a:t>Can’t</a:t>
            </a:r>
            <a:r>
              <a:rPr lang="en-US" dirty="0" smtClean="0"/>
              <a:t> retain data without power)</a:t>
            </a:r>
          </a:p>
          <a:p>
            <a:pPr lvl="2"/>
            <a:r>
              <a:rPr lang="en-US" dirty="0" smtClean="0"/>
              <a:t>Stores things that are currently being used</a:t>
            </a:r>
          </a:p>
          <a:p>
            <a:pPr lvl="3"/>
            <a:r>
              <a:rPr lang="en-US" dirty="0" smtClean="0"/>
              <a:t>Files being presently modified</a:t>
            </a:r>
          </a:p>
          <a:p>
            <a:pPr lvl="3"/>
            <a:r>
              <a:rPr lang="en-US" dirty="0" smtClean="0"/>
              <a:t>Open programs</a:t>
            </a:r>
          </a:p>
          <a:p>
            <a:pPr lvl="3"/>
            <a:r>
              <a:rPr lang="en-US" dirty="0" smtClean="0"/>
              <a:t>Running processes</a:t>
            </a:r>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758BD1AF-A664-4C91-8A5F-EB5E7A48B650}" type="slidenum">
              <a:rPr lang="en-US" smtClean="0"/>
              <a:pPr/>
              <a:t>20</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are files stored?</a:t>
            </a:r>
            <a:endParaRPr lang="en-US" dirty="0"/>
          </a:p>
        </p:txBody>
      </p:sp>
      <p:sp>
        <p:nvSpPr>
          <p:cNvPr id="3" name="Content Placeholder 2"/>
          <p:cNvSpPr>
            <a:spLocks noGrp="1"/>
          </p:cNvSpPr>
          <p:nvPr>
            <p:ph idx="1"/>
          </p:nvPr>
        </p:nvSpPr>
        <p:spPr/>
        <p:txBody>
          <a:bodyPr/>
          <a:lstStyle/>
          <a:p>
            <a:r>
              <a:rPr lang="en-US" dirty="0" smtClean="0"/>
              <a:t>At a low level, files are stored as a bunch of bytes on a hard drive (or other storage media)</a:t>
            </a:r>
          </a:p>
          <a:p>
            <a:r>
              <a:rPr lang="en-US" dirty="0" smtClean="0"/>
              <a:t>However, hard drives don’t understand “files”</a:t>
            </a:r>
          </a:p>
          <a:p>
            <a:pPr lvl="1"/>
            <a:r>
              <a:rPr lang="en-US" dirty="0" smtClean="0"/>
              <a:t>Hard drives simply contain a huge collection of bytes of data</a:t>
            </a:r>
          </a:p>
          <a:p>
            <a:r>
              <a:rPr lang="en-US" dirty="0" smtClean="0"/>
              <a:t>We need some way to retrieve the bytes composing our file from the hard drive</a:t>
            </a:r>
          </a:p>
          <a:p>
            <a:pPr lvl="1"/>
            <a:r>
              <a:rPr lang="en-US" dirty="0" smtClean="0"/>
              <a:t>That’s where filesystems come in</a:t>
            </a:r>
            <a:endParaRPr lang="en-US" dirty="0"/>
          </a:p>
        </p:txBody>
      </p:sp>
      <p:sp>
        <p:nvSpPr>
          <p:cNvPr id="4" name="Slide Number Placeholder 3"/>
          <p:cNvSpPr>
            <a:spLocks noGrp="1"/>
          </p:cNvSpPr>
          <p:nvPr>
            <p:ph type="sldNum" sz="quarter" idx="12"/>
          </p:nvPr>
        </p:nvSpPr>
        <p:spPr/>
        <p:txBody>
          <a:bodyPr/>
          <a:lstStyle/>
          <a:p>
            <a:fld id="{758BD1AF-A664-4C91-8A5F-EB5E7A48B650}"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vs. Hard Drive View of a File</a:t>
            </a:r>
            <a:endParaRPr lang="en-US" dirty="0"/>
          </a:p>
        </p:txBody>
      </p:sp>
      <p:sp>
        <p:nvSpPr>
          <p:cNvPr id="3" name="Content Placeholder 2"/>
          <p:cNvSpPr>
            <a:spLocks noGrp="1"/>
          </p:cNvSpPr>
          <p:nvPr>
            <p:ph idx="1"/>
          </p:nvPr>
        </p:nvSpPr>
        <p:spPr/>
        <p:txBody>
          <a:bodyPr/>
          <a:lstStyle/>
          <a:p>
            <a:r>
              <a:rPr lang="en-US" dirty="0" smtClean="0"/>
              <a:t>Left  Side: Hard Drive View</a:t>
            </a:r>
          </a:p>
          <a:p>
            <a:pPr lvl="1"/>
            <a:r>
              <a:rPr lang="en-US" dirty="0" smtClean="0"/>
              <a:t>Actually, data would be further converted from hex to binary (1 and 0)</a:t>
            </a:r>
          </a:p>
          <a:p>
            <a:r>
              <a:rPr lang="en-US" dirty="0" smtClean="0"/>
              <a:t>Right Side: Human View</a:t>
            </a:r>
          </a:p>
          <a:p>
            <a:pPr lvl="1"/>
            <a:r>
              <a:rPr lang="en-US" dirty="0" smtClean="0"/>
              <a:t>Data is converted into human readable characters</a:t>
            </a:r>
            <a:endParaRPr lang="en-US" dirty="0"/>
          </a:p>
        </p:txBody>
      </p:sp>
      <p:sp>
        <p:nvSpPr>
          <p:cNvPr id="4" name="Slide Number Placeholder 3"/>
          <p:cNvSpPr>
            <a:spLocks noGrp="1"/>
          </p:cNvSpPr>
          <p:nvPr>
            <p:ph type="sldNum" sz="quarter" idx="12"/>
          </p:nvPr>
        </p:nvSpPr>
        <p:spPr/>
        <p:txBody>
          <a:bodyPr/>
          <a:lstStyle/>
          <a:p>
            <a:fld id="{758BD1AF-A664-4C91-8A5F-EB5E7A48B650}" type="slidenum">
              <a:rPr lang="en-US" smtClean="0"/>
              <a:pPr/>
              <a:t>4</a:t>
            </a:fld>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838200" y="4343400"/>
            <a:ext cx="7696200" cy="2152956"/>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2514600"/>
            <a:ext cx="7772400" cy="914400"/>
          </a:xfrm>
        </p:spPr>
        <p:txBody>
          <a:bodyPr/>
          <a:lstStyle/>
          <a:p>
            <a:pPr algn="ctr"/>
            <a:r>
              <a:rPr lang="en-US" dirty="0" smtClean="0"/>
              <a:t>Filesystems</a:t>
            </a:r>
            <a:endParaRPr lang="en-US" dirty="0"/>
          </a:p>
        </p:txBody>
      </p:sp>
      <p:sp>
        <p:nvSpPr>
          <p:cNvPr id="3" name="Slide Number Placeholder 2"/>
          <p:cNvSpPr>
            <a:spLocks noGrp="1"/>
          </p:cNvSpPr>
          <p:nvPr>
            <p:ph type="sldNum" sz="quarter" idx="12"/>
          </p:nvPr>
        </p:nvSpPr>
        <p:spPr/>
        <p:txBody>
          <a:bodyPr/>
          <a:lstStyle/>
          <a:p>
            <a:fld id="{758BD1AF-A664-4C91-8A5F-EB5E7A48B650}"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Filesystems</a:t>
            </a:r>
            <a:endParaRPr lang="en-US" dirty="0"/>
          </a:p>
        </p:txBody>
      </p:sp>
      <p:sp>
        <p:nvSpPr>
          <p:cNvPr id="3" name="Content Placeholder 2"/>
          <p:cNvSpPr>
            <a:spLocks noGrp="1"/>
          </p:cNvSpPr>
          <p:nvPr>
            <p:ph idx="1"/>
          </p:nvPr>
        </p:nvSpPr>
        <p:spPr/>
        <p:txBody>
          <a:bodyPr>
            <a:normAutofit fontScale="92500" lnSpcReduction="20000"/>
          </a:bodyPr>
          <a:lstStyle/>
          <a:p>
            <a:pPr algn="ctr">
              <a:buNone/>
            </a:pPr>
            <a:r>
              <a:rPr lang="en-US" sz="2800" i="1" dirty="0" smtClean="0"/>
              <a:t>A </a:t>
            </a:r>
            <a:r>
              <a:rPr lang="en-US" sz="3200" i="1" dirty="0" smtClean="0"/>
              <a:t>filesystem is the middleman between users who only understand files and disks that only understand bytes and addresses</a:t>
            </a:r>
            <a:endParaRPr lang="en-US" sz="2800" i="1" dirty="0" smtClean="0"/>
          </a:p>
          <a:p>
            <a:pPr>
              <a:buNone/>
            </a:pPr>
            <a:endParaRPr lang="en-US" dirty="0" smtClean="0"/>
          </a:p>
          <a:p>
            <a:r>
              <a:rPr lang="en-US" dirty="0" smtClean="0"/>
              <a:t>Responsible for organizing the data on a disk</a:t>
            </a:r>
          </a:p>
          <a:p>
            <a:pPr lvl="1"/>
            <a:r>
              <a:rPr lang="en-US" dirty="0" smtClean="0"/>
              <a:t>To ensure efficient storage and retrieval</a:t>
            </a:r>
          </a:p>
          <a:p>
            <a:r>
              <a:rPr lang="en-US" dirty="0" smtClean="0"/>
              <a:t>Data organized in a hierarchy of files and directories</a:t>
            </a:r>
          </a:p>
          <a:p>
            <a:r>
              <a:rPr lang="en-US" dirty="0" smtClean="0"/>
              <a:t>Analogy: Filing system in a medical office</a:t>
            </a:r>
          </a:p>
          <a:p>
            <a:pPr lvl="1"/>
            <a:r>
              <a:rPr lang="en-US" dirty="0" smtClean="0"/>
              <a:t>Files organized by last name to promote efficient storage and retrieval</a:t>
            </a:r>
          </a:p>
          <a:p>
            <a:pPr lvl="1"/>
            <a:endParaRPr lang="en-US" dirty="0" smtClean="0"/>
          </a:p>
        </p:txBody>
      </p:sp>
      <p:sp>
        <p:nvSpPr>
          <p:cNvPr id="4" name="Slide Number Placeholder 3"/>
          <p:cNvSpPr>
            <a:spLocks noGrp="1"/>
          </p:cNvSpPr>
          <p:nvPr>
            <p:ph type="sldNum" sz="quarter" idx="12"/>
          </p:nvPr>
        </p:nvSpPr>
        <p:spPr/>
        <p:txBody>
          <a:bodyPr/>
          <a:lstStyle/>
          <a:p>
            <a:fld id="{758BD1AF-A664-4C91-8A5F-EB5E7A48B650}"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Filesystems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Filesystems are OS dependant</a:t>
            </a:r>
          </a:p>
          <a:p>
            <a:r>
              <a:rPr lang="en-US" dirty="0" smtClean="0"/>
              <a:t>Responsibilities</a:t>
            </a:r>
          </a:p>
          <a:p>
            <a:pPr lvl="1"/>
            <a:r>
              <a:rPr lang="en-US" dirty="0" smtClean="0"/>
              <a:t>Creating files</a:t>
            </a:r>
          </a:p>
          <a:p>
            <a:pPr lvl="1"/>
            <a:r>
              <a:rPr lang="en-US" dirty="0" smtClean="0"/>
              <a:t>Deleting files</a:t>
            </a:r>
          </a:p>
          <a:p>
            <a:pPr lvl="1"/>
            <a:r>
              <a:rPr lang="en-US" dirty="0" smtClean="0"/>
              <a:t>Retrieving files</a:t>
            </a:r>
          </a:p>
          <a:p>
            <a:r>
              <a:rPr lang="en-US" dirty="0" smtClean="0"/>
              <a:t>Generally, a filesystem will maintain an index of files</a:t>
            </a:r>
          </a:p>
          <a:p>
            <a:pPr lvl="1"/>
            <a:r>
              <a:rPr lang="en-US" dirty="0" smtClean="0"/>
              <a:t>The index contains the name of the file, address of the actual data blocks, and other useful info</a:t>
            </a:r>
          </a:p>
          <a:p>
            <a:pPr lvl="1"/>
            <a:r>
              <a:rPr lang="en-US" dirty="0" smtClean="0"/>
              <a:t>The index is similar to a phone book</a:t>
            </a:r>
          </a:p>
          <a:p>
            <a:pPr lvl="1"/>
            <a:r>
              <a:rPr lang="en-US" dirty="0" smtClean="0"/>
              <a:t>The index is also stored on the hard drive</a:t>
            </a:r>
            <a:endParaRPr lang="en-US" dirty="0"/>
          </a:p>
        </p:txBody>
      </p:sp>
      <p:sp>
        <p:nvSpPr>
          <p:cNvPr id="4" name="Slide Number Placeholder 3"/>
          <p:cNvSpPr>
            <a:spLocks noGrp="1"/>
          </p:cNvSpPr>
          <p:nvPr>
            <p:ph type="sldNum" sz="quarter" idx="12"/>
          </p:nvPr>
        </p:nvSpPr>
        <p:spPr/>
        <p:txBody>
          <a:bodyPr/>
          <a:lstStyle/>
          <a:p>
            <a:fld id="{758BD1AF-A664-4C91-8A5F-EB5E7A48B650}"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Filesystems</a:t>
            </a:r>
            <a:endParaRPr lang="en-US" dirty="0"/>
          </a:p>
        </p:txBody>
      </p:sp>
      <p:sp>
        <p:nvSpPr>
          <p:cNvPr id="3" name="Content Placeholder 2"/>
          <p:cNvSpPr>
            <a:spLocks noGrp="1"/>
          </p:cNvSpPr>
          <p:nvPr>
            <p:ph idx="1"/>
          </p:nvPr>
        </p:nvSpPr>
        <p:spPr/>
        <p:txBody>
          <a:bodyPr numCol="2">
            <a:normAutofit/>
          </a:bodyPr>
          <a:lstStyle/>
          <a:p>
            <a:r>
              <a:rPr lang="en-US" dirty="0" smtClean="0"/>
              <a:t>Windows</a:t>
            </a:r>
          </a:p>
          <a:p>
            <a:pPr lvl="1"/>
            <a:r>
              <a:rPr lang="en-US" dirty="0" smtClean="0"/>
              <a:t>FAT32</a:t>
            </a:r>
          </a:p>
          <a:p>
            <a:pPr lvl="1"/>
            <a:r>
              <a:rPr lang="en-US" dirty="0" smtClean="0"/>
              <a:t>NTFS</a:t>
            </a:r>
          </a:p>
          <a:p>
            <a:r>
              <a:rPr lang="en-US" dirty="0" smtClean="0"/>
              <a:t>Apple Mac</a:t>
            </a:r>
          </a:p>
          <a:p>
            <a:pPr lvl="1"/>
            <a:r>
              <a:rPr lang="en-US" dirty="0" smtClean="0"/>
              <a:t>HFS</a:t>
            </a:r>
          </a:p>
          <a:p>
            <a:pPr lvl="1"/>
            <a:r>
              <a:rPr lang="en-US" dirty="0" smtClean="0"/>
              <a:t>HFS+</a:t>
            </a:r>
          </a:p>
          <a:p>
            <a:r>
              <a:rPr lang="en-US" dirty="0" smtClean="0"/>
              <a:t>Linux</a:t>
            </a:r>
          </a:p>
          <a:p>
            <a:pPr lvl="1"/>
            <a:r>
              <a:rPr lang="en-US" dirty="0" smtClean="0"/>
              <a:t>ext2</a:t>
            </a:r>
          </a:p>
          <a:p>
            <a:pPr lvl="1"/>
            <a:r>
              <a:rPr lang="en-US" dirty="0" smtClean="0"/>
              <a:t>ext3</a:t>
            </a:r>
          </a:p>
          <a:p>
            <a:r>
              <a:rPr lang="en-US" dirty="0" smtClean="0"/>
              <a:t>DVD</a:t>
            </a:r>
          </a:p>
          <a:p>
            <a:pPr lvl="1"/>
            <a:r>
              <a:rPr lang="en-US" dirty="0" smtClean="0"/>
              <a:t>UDF</a:t>
            </a:r>
          </a:p>
          <a:p>
            <a:r>
              <a:rPr lang="en-US" dirty="0" smtClean="0"/>
              <a:t>USB Drives</a:t>
            </a:r>
          </a:p>
          <a:p>
            <a:pPr lvl="1"/>
            <a:r>
              <a:rPr lang="en-US" dirty="0" smtClean="0"/>
              <a:t>FAT32</a:t>
            </a:r>
            <a:endParaRPr lang="en-US" dirty="0"/>
          </a:p>
        </p:txBody>
      </p:sp>
      <p:sp>
        <p:nvSpPr>
          <p:cNvPr id="4" name="Slide Number Placeholder 3"/>
          <p:cNvSpPr>
            <a:spLocks noGrp="1"/>
          </p:cNvSpPr>
          <p:nvPr>
            <p:ph type="sldNum" sz="quarter" idx="12"/>
          </p:nvPr>
        </p:nvSpPr>
        <p:spPr/>
        <p:txBody>
          <a:bodyPr/>
          <a:lstStyle/>
          <a:p>
            <a:fld id="{758BD1AF-A664-4C91-8A5F-EB5E7A48B650}" type="slidenum">
              <a:rPr lang="en-US" smtClean="0"/>
              <a:pPr/>
              <a:t>8</a:t>
            </a:fld>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heckerboard(across)">
                                      <p:cBhvr>
                                        <p:cTn id="23" dur="500"/>
                                        <p:tgtEl>
                                          <p:spTgt spid="3">
                                            <p:txEl>
                                              <p:pRg st="4" end="4"/>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checkerboard(across)">
                                      <p:cBhvr>
                                        <p:cTn id="26" dur="500"/>
                                        <p:tgtEl>
                                          <p:spTgt spid="3">
                                            <p:txEl>
                                              <p:pRg st="5" end="5"/>
                                            </p:txEl>
                                          </p:spTgt>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checkerboard(across)">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checkerboard(across)">
                                      <p:cBhvr>
                                        <p:cTn id="34" dur="500"/>
                                        <p:tgtEl>
                                          <p:spTgt spid="3">
                                            <p:txEl>
                                              <p:pRg st="7" end="7"/>
                                            </p:txEl>
                                          </p:spTgt>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checkerboard(across)">
                                      <p:cBhvr>
                                        <p:cTn id="37" dur="500"/>
                                        <p:tgtEl>
                                          <p:spTgt spid="3">
                                            <p:txEl>
                                              <p:pRg st="8" end="8"/>
                                            </p:txEl>
                                          </p:spTgt>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checkerboard(across)">
                                      <p:cBhvr>
                                        <p:cTn id="40" dur="500"/>
                                        <p:tgtEl>
                                          <p:spTgt spid="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45" dur="500"/>
                                        <p:tgtEl>
                                          <p:spTgt spid="3">
                                            <p:txEl>
                                              <p:pRg st="10" end="10"/>
                                            </p:txEl>
                                          </p:spTgt>
                                        </p:tgtEl>
                                      </p:cBhvr>
                                    </p:animEffect>
                                  </p:childTnLst>
                                </p:cTn>
                              </p:par>
                              <p:par>
                                <p:cTn id="46" presetID="5" presetClass="entr" presetSubtype="10" fill="hold" grpId="0" nodeType="with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48" dur="500"/>
                                        <p:tgtEl>
                                          <p:spTgt spid="3">
                                            <p:txEl>
                                              <p:pRg st="11" end="1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Effect transition="in" filter="checkerboard(across)">
                                      <p:cBhvr>
                                        <p:cTn id="5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Filesystem: FAT32</a:t>
            </a:r>
            <a:endParaRPr lang="en-US" dirty="0"/>
          </a:p>
        </p:txBody>
      </p:sp>
      <p:sp>
        <p:nvSpPr>
          <p:cNvPr id="3" name="Content Placeholder 2"/>
          <p:cNvSpPr>
            <a:spLocks noGrp="1"/>
          </p:cNvSpPr>
          <p:nvPr>
            <p:ph idx="1"/>
          </p:nvPr>
        </p:nvSpPr>
        <p:spPr/>
        <p:txBody>
          <a:bodyPr/>
          <a:lstStyle/>
          <a:p>
            <a:r>
              <a:rPr lang="en-US" dirty="0" smtClean="0"/>
              <a:t>Overview</a:t>
            </a:r>
          </a:p>
          <a:p>
            <a:pPr lvl="1"/>
            <a:r>
              <a:rPr lang="en-US" dirty="0" smtClean="0"/>
              <a:t>Really just a version of the FAT filesystem</a:t>
            </a:r>
          </a:p>
          <a:p>
            <a:pPr lvl="2"/>
            <a:r>
              <a:rPr lang="en-US" dirty="0" smtClean="0"/>
              <a:t>Other versions are FAT12 and FAT16</a:t>
            </a:r>
          </a:p>
          <a:p>
            <a:pPr lvl="1"/>
            <a:r>
              <a:rPr lang="en-US" dirty="0" smtClean="0"/>
              <a:t>One of the most simple filesystems</a:t>
            </a:r>
          </a:p>
          <a:p>
            <a:pPr lvl="1"/>
            <a:r>
              <a:rPr lang="en-US" dirty="0" smtClean="0"/>
              <a:t>Usage:</a:t>
            </a:r>
          </a:p>
          <a:p>
            <a:pPr lvl="2"/>
            <a:r>
              <a:rPr lang="en-US" dirty="0" smtClean="0"/>
              <a:t>Older versions of Windows (before XP)</a:t>
            </a:r>
          </a:p>
          <a:p>
            <a:pPr lvl="2"/>
            <a:r>
              <a:rPr lang="en-US" dirty="0" smtClean="0"/>
              <a:t>USB Drives</a:t>
            </a:r>
          </a:p>
          <a:p>
            <a:pPr lvl="2"/>
            <a:r>
              <a:rPr lang="en-US" dirty="0" smtClean="0"/>
              <a:t>Digital Camera Memory Cards</a:t>
            </a:r>
            <a:endParaRPr lang="en-US" dirty="0"/>
          </a:p>
        </p:txBody>
      </p:sp>
      <p:sp>
        <p:nvSpPr>
          <p:cNvPr id="4" name="Slide Number Placeholder 3"/>
          <p:cNvSpPr>
            <a:spLocks noGrp="1"/>
          </p:cNvSpPr>
          <p:nvPr>
            <p:ph type="sldNum" sz="quarter" idx="12"/>
          </p:nvPr>
        </p:nvSpPr>
        <p:spPr/>
        <p:txBody>
          <a:bodyPr/>
          <a:lstStyle/>
          <a:p>
            <a:fld id="{758BD1AF-A664-4C91-8A5F-EB5E7A48B650}" type="slidenum">
              <a:rPr lang="en-US" smtClean="0"/>
              <a:pPr/>
              <a:t>9</a:t>
            </a:fld>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16357</TotalTime>
  <Words>870</Words>
  <Application>Microsoft Office PowerPoint</Application>
  <PresentationFormat>On-screen Show (4:3)</PresentationFormat>
  <Paragraphs>178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Metro</vt:lpstr>
      <vt:lpstr>Introduction to: Files, Filesystems, and Disks</vt:lpstr>
      <vt:lpstr>What is a File?</vt:lpstr>
      <vt:lpstr>How are files stored?</vt:lpstr>
      <vt:lpstr>Human vs. Hard Drive View of a File</vt:lpstr>
      <vt:lpstr>Filesystems</vt:lpstr>
      <vt:lpstr>Filesystems</vt:lpstr>
      <vt:lpstr>More about Filesystems</vt:lpstr>
      <vt:lpstr>Common Filesystems</vt:lpstr>
      <vt:lpstr>Example Filesystem: FAT32</vt:lpstr>
      <vt:lpstr>FAT32</vt:lpstr>
      <vt:lpstr>FAT32 Data Structures (1)</vt:lpstr>
      <vt:lpstr>FAT Data Structures (2)</vt:lpstr>
      <vt:lpstr>FAT File Allocation (1)</vt:lpstr>
      <vt:lpstr>FAT File Allocation (2)</vt:lpstr>
      <vt:lpstr>Related Topics</vt:lpstr>
      <vt:lpstr>Volume Layout - Partitions</vt:lpstr>
      <vt:lpstr>Viewing the MBR (1)</vt:lpstr>
      <vt:lpstr>Viewing the MBR (2)</vt:lpstr>
      <vt:lpstr>PC Boot Process</vt:lpstr>
      <vt:lpstr>Memory vs. Hard Disks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Forensics</dc:title>
  <dc:creator>Moshe</dc:creator>
  <cp:lastModifiedBy>Moshe</cp:lastModifiedBy>
  <cp:revision>437</cp:revision>
  <dcterms:created xsi:type="dcterms:W3CDTF">2012-07-06T20:03:24Z</dcterms:created>
  <dcterms:modified xsi:type="dcterms:W3CDTF">2012-12-16T19:22:23Z</dcterms:modified>
</cp:coreProperties>
</file>