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66" r:id="rId6"/>
    <p:sldId id="267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88CE85-729E-4A4D-AE9A-50EE5AB23A9B}">
          <p14:sldIdLst>
            <p14:sldId id="256"/>
            <p14:sldId id="257"/>
            <p14:sldId id="258"/>
            <p14:sldId id="264"/>
            <p14:sldId id="266"/>
            <p14:sldId id="267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4060E6-552D-2E42-9741-DF07961B2E89}" type="datetimeFigureOut">
              <a:rPr lang="en-US" smtClean="0"/>
              <a:pPr/>
              <a:t>9/11/12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AAA933-CACA-5841-853D-82F146FBD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0E6-552D-2E42-9741-DF07961B2E89}" type="datetimeFigureOut">
              <a:rPr lang="en-US" smtClean="0"/>
              <a:pPr/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933-CACA-5841-853D-82F146FBD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0E6-552D-2E42-9741-DF07961B2E89}" type="datetimeFigureOut">
              <a:rPr lang="en-US" smtClean="0"/>
              <a:pPr/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933-CACA-5841-853D-82F146FBD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0E6-552D-2E42-9741-DF07961B2E89}" type="datetimeFigureOut">
              <a:rPr lang="en-US" smtClean="0"/>
              <a:pPr/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933-CACA-5841-853D-82F146FBDE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0E6-552D-2E42-9741-DF07961B2E89}" type="datetimeFigureOut">
              <a:rPr lang="en-US" smtClean="0"/>
              <a:pPr/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933-CACA-5841-853D-82F146FBDE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0E6-552D-2E42-9741-DF07961B2E89}" type="datetimeFigureOut">
              <a:rPr lang="en-US" smtClean="0"/>
              <a:pPr/>
              <a:t>9/11/12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933-CACA-5841-853D-82F146FBDE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0E6-552D-2E42-9741-DF07961B2E89}" type="datetimeFigureOut">
              <a:rPr lang="en-US" smtClean="0"/>
              <a:pPr/>
              <a:t>9/11/12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933-CACA-5841-853D-82F146FBD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0E6-552D-2E42-9741-DF07961B2E89}" type="datetimeFigureOut">
              <a:rPr lang="en-US" smtClean="0"/>
              <a:pPr/>
              <a:t>9/11/12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933-CACA-5841-853D-82F146FBDE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0E6-552D-2E42-9741-DF07961B2E89}" type="datetimeFigureOut">
              <a:rPr lang="en-US" smtClean="0"/>
              <a:pPr/>
              <a:t>9/11/12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933-CACA-5841-853D-82F146FBD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A4060E6-552D-2E42-9741-DF07961B2E89}" type="datetimeFigureOut">
              <a:rPr lang="en-US" smtClean="0"/>
              <a:pPr/>
              <a:t>9/11/12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933-CACA-5841-853D-82F146FBD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4060E6-552D-2E42-9741-DF07961B2E89}" type="datetimeFigureOut">
              <a:rPr lang="en-US" smtClean="0"/>
              <a:pPr/>
              <a:t>9/11/12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3AAA933-CACA-5841-853D-82F146FBDE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CA4060E6-552D-2E42-9741-DF07961B2E89}" type="datetimeFigureOut">
              <a:rPr lang="en-US" smtClean="0"/>
              <a:pPr/>
              <a:t>9/11/12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3AAA933-CACA-5841-853D-82F146FBD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29" y="1752601"/>
            <a:ext cx="8022771" cy="1829761"/>
          </a:xfrm>
        </p:spPr>
        <p:txBody>
          <a:bodyPr/>
          <a:lstStyle/>
          <a:p>
            <a:r>
              <a:rPr lang="en-US" dirty="0" smtClean="0"/>
              <a:t>Steganography &amp; Steganalysis:</a:t>
            </a:r>
            <a:br>
              <a:rPr lang="en-US" dirty="0" smtClean="0"/>
            </a:br>
            <a:r>
              <a:rPr lang="en-US" dirty="0" smtClean="0"/>
              <a:t>The Art of Message Hiding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 Budofsky</a:t>
            </a:r>
          </a:p>
          <a:p>
            <a:fld id="{F2CF3E18-5FA1-0747-8B8B-DDC43F47EC8F}" type="datetime4">
              <a:rPr lang="en-US" smtClean="0"/>
              <a:t>September 11, 2012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4693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script to provide in-depth view of Steganography and Steganalysis</a:t>
            </a:r>
          </a:p>
          <a:p>
            <a:r>
              <a:rPr lang="en-US" dirty="0" smtClean="0"/>
              <a:t>Ability to create and distribute encoded messages to protect against eavesdroppers</a:t>
            </a:r>
          </a:p>
          <a:p>
            <a:r>
              <a:rPr lang="en-US" dirty="0" smtClean="0"/>
              <a:t>Additional Tools:</a:t>
            </a:r>
          </a:p>
          <a:p>
            <a:pPr lvl="1"/>
            <a:r>
              <a:rPr lang="en-US" dirty="0" smtClean="0"/>
              <a:t>S</a:t>
            </a:r>
            <a:r>
              <a:rPr lang="en-US" dirty="0"/>
              <a:t>-Tools &lt;http://</a:t>
            </a:r>
            <a:r>
              <a:rPr lang="en-US" dirty="0" err="1"/>
              <a:t>www.spychecker.com</a:t>
            </a:r>
            <a:r>
              <a:rPr lang="en-US" dirty="0"/>
              <a:t>/program/</a:t>
            </a:r>
            <a:r>
              <a:rPr lang="en-US" dirty="0" err="1" smtClean="0"/>
              <a:t>stools.html</a:t>
            </a:r>
            <a:r>
              <a:rPr lang="en-US" dirty="0" smtClean="0"/>
              <a:t>&gt;</a:t>
            </a:r>
            <a:endParaRPr lang="en-US" dirty="0"/>
          </a:p>
          <a:p>
            <a:pPr lvl="1"/>
            <a:r>
              <a:rPr lang="en-US" dirty="0"/>
              <a:t>Virtual Steganography Laboratory (VSL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http://</a:t>
            </a:r>
            <a:r>
              <a:rPr lang="en-US" dirty="0" err="1"/>
              <a:t>vsl.sourceforge.net</a:t>
            </a:r>
            <a:r>
              <a:rPr lang="en-US" dirty="0" smtClean="0"/>
              <a:t>/&gt;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6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Application</a:t>
            </a:r>
            <a:endParaRPr lang="en-US" dirty="0" smtClean="0"/>
          </a:p>
          <a:p>
            <a:r>
              <a:rPr lang="en-US" dirty="0" smtClean="0"/>
              <a:t>Encoding </a:t>
            </a:r>
            <a:r>
              <a:rPr lang="en-US" dirty="0" smtClean="0"/>
              <a:t>an Image</a:t>
            </a:r>
          </a:p>
          <a:p>
            <a:r>
              <a:rPr lang="en-US" dirty="0" smtClean="0"/>
              <a:t>Decoding an Image</a:t>
            </a:r>
          </a:p>
          <a:p>
            <a:r>
              <a:rPr lang="en-US" dirty="0" smtClean="0"/>
              <a:t>Analyzing an Image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2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Steganography </a:t>
            </a:r>
            <a:r>
              <a:rPr lang="en-US" dirty="0"/>
              <a:t>is the art of hiding data in such a way that only the sender and intended recipient are aware of it's </a:t>
            </a:r>
            <a:r>
              <a:rPr lang="en-US" dirty="0" smtClean="0"/>
              <a:t>existence</a:t>
            </a:r>
          </a:p>
          <a:p>
            <a:pPr lvl="1"/>
            <a:r>
              <a:rPr lang="en-US" dirty="0" smtClean="0"/>
              <a:t>Dates back to 440 BC: Message was written on a wooden tablet that was then dipped into wax.</a:t>
            </a:r>
          </a:p>
          <a:p>
            <a:pPr lvl="1"/>
            <a:endParaRPr lang="en-US" dirty="0" smtClean="0"/>
          </a:p>
          <a:p>
            <a:r>
              <a:rPr lang="en-US" dirty="0"/>
              <a:t>Steganalysis is the art of detecting </a:t>
            </a:r>
            <a:r>
              <a:rPr lang="en-US" dirty="0" smtClean="0"/>
              <a:t>hidden steganographic messages</a:t>
            </a:r>
          </a:p>
          <a:p>
            <a:pPr lvl="1"/>
            <a:r>
              <a:rPr lang="en-US" dirty="0" smtClean="0"/>
              <a:t>Similar to Cryptanalysis and Cryptography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0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Script</a:t>
            </a:r>
          </a:p>
          <a:p>
            <a:pPr lvl="1"/>
            <a:r>
              <a:rPr lang="en-US" dirty="0" smtClean="0"/>
              <a:t>Requires Python </a:t>
            </a:r>
            <a:r>
              <a:rPr lang="en-US" dirty="0"/>
              <a:t>Image Library </a:t>
            </a:r>
            <a:r>
              <a:rPr lang="en-US" dirty="0" smtClean="0"/>
              <a:t>(PIL)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u="sng" dirty="0">
                <a:solidFill>
                  <a:srgbClr val="1782BF"/>
                </a:solidFill>
              </a:rPr>
              <a:t>http://www.pythonware.com/products/pil</a:t>
            </a:r>
            <a:r>
              <a:rPr lang="en-US" u="sng" dirty="0" smtClean="0">
                <a:solidFill>
                  <a:srgbClr val="1782BF"/>
                </a:solidFill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Command Line Options or Interactive Menu</a:t>
            </a: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Encode Image: </a:t>
            </a:r>
          </a:p>
          <a:p>
            <a:pPr lvl="2"/>
            <a:r>
              <a:rPr lang="en-US" dirty="0" smtClean="0"/>
              <a:t>Sequentially (Row by Row)</a:t>
            </a:r>
          </a:p>
          <a:p>
            <a:pPr lvl="2"/>
            <a:r>
              <a:rPr lang="en-US" dirty="0" smtClean="0"/>
              <a:t>Pseudorandomly (Determined by User Defined Keyword)</a:t>
            </a:r>
          </a:p>
          <a:p>
            <a:pPr lvl="1"/>
            <a:r>
              <a:rPr lang="en-US" dirty="0" smtClean="0"/>
              <a:t>Decode Image</a:t>
            </a:r>
          </a:p>
          <a:p>
            <a:pPr lvl="1"/>
            <a:r>
              <a:rPr lang="en-US" dirty="0" smtClean="0"/>
              <a:t>Analyze Image (Steganalysis)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2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 smtClean="0">
                <a:latin typeface="Monaco"/>
                <a:cs typeface="Monaco"/>
              </a:rPr>
              <a:t>Usage: </a:t>
            </a:r>
            <a:r>
              <a:rPr lang="en-US" sz="1600" dirty="0">
                <a:latin typeface="Monaco"/>
                <a:cs typeface="Monaco"/>
              </a:rPr>
              <a:t>$ python </a:t>
            </a:r>
            <a:r>
              <a:rPr lang="en-US" sz="1600" dirty="0" err="1" smtClean="0">
                <a:latin typeface="Monaco"/>
                <a:cs typeface="Monaco"/>
              </a:rPr>
              <a:t>Stegonagraphy.py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[options] image &lt;message</a:t>
            </a:r>
            <a:r>
              <a:rPr lang="en-US" sz="1600" dirty="0" smtClean="0">
                <a:latin typeface="Monaco"/>
                <a:cs typeface="Monaco"/>
              </a:rPr>
              <a:t>&gt;</a:t>
            </a:r>
          </a:p>
          <a:p>
            <a:r>
              <a:rPr lang="en-US" sz="1600" b="1" dirty="0" smtClean="0">
                <a:latin typeface="Monaco"/>
                <a:cs typeface="Monaco"/>
              </a:rPr>
              <a:t>Options:</a:t>
            </a:r>
          </a:p>
          <a:p>
            <a:pPr marL="109728" indent="0"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-</a:t>
            </a:r>
            <a:r>
              <a:rPr lang="en-US" sz="1600" dirty="0">
                <a:latin typeface="Monaco"/>
                <a:cs typeface="Monaco"/>
              </a:rPr>
              <a:t>e, --encode          Encode an Image</a:t>
            </a:r>
          </a:p>
          <a:p>
            <a:pPr marL="109728" indent="0">
              <a:buNone/>
            </a:pPr>
            <a:r>
              <a:rPr lang="en-US" sz="1600" dirty="0">
                <a:latin typeface="Monaco"/>
                <a:cs typeface="Monaco"/>
              </a:rPr>
              <a:t>  -d, --decode          Decode an Image</a:t>
            </a:r>
          </a:p>
          <a:p>
            <a:pPr marL="109728" indent="0">
              <a:buNone/>
            </a:pPr>
            <a:r>
              <a:rPr lang="en-US" sz="1600" dirty="0">
                <a:latin typeface="Monaco"/>
                <a:cs typeface="Monaco"/>
              </a:rPr>
              <a:t>  -a, --analyze         Analyze an Image</a:t>
            </a:r>
          </a:p>
          <a:p>
            <a:pPr marL="109728" indent="0">
              <a:buNone/>
            </a:pPr>
            <a:endParaRPr lang="en-US" sz="1600" dirty="0">
              <a:latin typeface="Monaco"/>
              <a:cs typeface="Monaco"/>
            </a:endParaRPr>
          </a:p>
          <a:p>
            <a:pPr marL="109728" indent="0">
              <a:buNone/>
            </a:pPr>
            <a:r>
              <a:rPr lang="en-US" sz="1600" dirty="0">
                <a:latin typeface="Monaco"/>
                <a:cs typeface="Monaco"/>
              </a:rPr>
              <a:t>  --encrypt=ENCRYPTIONKEY</a:t>
            </a:r>
          </a:p>
          <a:p>
            <a:pPr marL="109728" indent="0">
              <a:buNone/>
            </a:pPr>
            <a:r>
              <a:rPr lang="en-US" sz="1600" dirty="0">
                <a:latin typeface="Monaco"/>
                <a:cs typeface="Monaco"/>
              </a:rPr>
              <a:t>                        Encryption Key</a:t>
            </a:r>
          </a:p>
          <a:p>
            <a:pPr marL="109728" indent="0">
              <a:buNone/>
            </a:pPr>
            <a:r>
              <a:rPr lang="en-US" sz="1600" dirty="0">
                <a:latin typeface="Monaco"/>
                <a:cs typeface="Monaco"/>
              </a:rPr>
              <a:t>  --</a:t>
            </a:r>
            <a:r>
              <a:rPr lang="en-US" sz="1600" dirty="0" err="1">
                <a:latin typeface="Monaco"/>
                <a:cs typeface="Monaco"/>
              </a:rPr>
              <a:t>rnd</a:t>
            </a:r>
            <a:r>
              <a:rPr lang="en-US" sz="1600" dirty="0">
                <a:latin typeface="Monaco"/>
                <a:cs typeface="Monaco"/>
              </a:rPr>
              <a:t>=RNDKEY          Random Key</a:t>
            </a:r>
          </a:p>
          <a:p>
            <a:pPr marL="109728" indent="0">
              <a:buNone/>
            </a:pPr>
            <a:r>
              <a:rPr lang="en-US" sz="1600" dirty="0">
                <a:latin typeface="Monaco"/>
                <a:cs typeface="Monaco"/>
              </a:rPr>
              <a:t>  --debug               Enable Debug Output</a:t>
            </a:r>
          </a:p>
          <a:p>
            <a:pPr marL="109728" indent="0">
              <a:buNone/>
            </a:pP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b="1" dirty="0" smtClean="0">
                <a:latin typeface="Monaco"/>
                <a:cs typeface="Monaco"/>
              </a:rPr>
              <a:t>Arguments:</a:t>
            </a:r>
          </a:p>
          <a:p>
            <a:pPr marL="393192" lvl="1" indent="0">
              <a:buNone/>
            </a:pPr>
            <a:r>
              <a:rPr lang="en-US" sz="1600" dirty="0" smtClean="0">
                <a:latin typeface="Monaco"/>
                <a:cs typeface="Monaco"/>
              </a:rPr>
              <a:t>Image: Name of Image File to be Encoded, Decoded or Analyzed</a:t>
            </a:r>
          </a:p>
          <a:p>
            <a:pPr marL="393192" lvl="1" indent="0">
              <a:buNone/>
            </a:pPr>
            <a:r>
              <a:rPr lang="en-US" sz="1600" dirty="0" smtClean="0">
                <a:latin typeface="Monaco"/>
                <a:cs typeface="Monaco"/>
              </a:rPr>
              <a:t>Message: If Encoding, Name of Text File to be Embedded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Command Line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836101" y="2106125"/>
            <a:ext cx="261457" cy="891551"/>
          </a:xfrm>
          <a:prstGeom prst="rightBrac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02987" y="2008344"/>
            <a:ext cx="280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of these options</a:t>
            </a:r>
          </a:p>
          <a:p>
            <a:r>
              <a:rPr lang="en-US" dirty="0" smtClean="0"/>
              <a:t>is required. Program will</a:t>
            </a:r>
          </a:p>
          <a:p>
            <a:r>
              <a:rPr lang="en-US" dirty="0" smtClean="0"/>
              <a:t>fallback to interactive menu</a:t>
            </a:r>
          </a:p>
          <a:p>
            <a:r>
              <a:rPr lang="en-US" dirty="0" smtClean="0"/>
              <a:t>if absent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5836101" y="3208673"/>
            <a:ext cx="261457" cy="1410121"/>
          </a:xfrm>
          <a:prstGeom prst="rightBrac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02987" y="3619569"/>
            <a:ext cx="2763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 choices to</a:t>
            </a:r>
          </a:p>
          <a:p>
            <a:r>
              <a:rPr lang="en-US" dirty="0" smtClean="0"/>
              <a:t>add additional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4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Encryption Key</a:t>
            </a:r>
          </a:p>
          <a:p>
            <a:pPr lvl="1"/>
            <a:r>
              <a:rPr lang="en-US" dirty="0" smtClean="0"/>
              <a:t>The application has a </a:t>
            </a:r>
            <a:r>
              <a:rPr lang="en-US" dirty="0" err="1" smtClean="0"/>
              <a:t>Vigenere</a:t>
            </a:r>
            <a:r>
              <a:rPr lang="en-US" dirty="0" smtClean="0"/>
              <a:t> cipher built-in to allow for message encryption before it is encoded in the image.</a:t>
            </a:r>
          </a:p>
          <a:p>
            <a:pPr lvl="1"/>
            <a:r>
              <a:rPr lang="en-US" dirty="0" smtClean="0"/>
              <a:t>If a key is provided for the </a:t>
            </a:r>
            <a:r>
              <a:rPr lang="en-US" sz="1600" dirty="0" smtClean="0">
                <a:latin typeface="Monaco"/>
                <a:cs typeface="Monaco"/>
              </a:rPr>
              <a:t>`--</a:t>
            </a:r>
            <a:r>
              <a:rPr lang="en-US" sz="1600" dirty="0">
                <a:latin typeface="Monaco"/>
                <a:cs typeface="Monaco"/>
              </a:rPr>
              <a:t>encrypt=</a:t>
            </a:r>
            <a:r>
              <a:rPr lang="en-US" sz="1600" dirty="0" smtClean="0">
                <a:latin typeface="Monaco"/>
                <a:cs typeface="Monaco"/>
              </a:rPr>
              <a:t>ENCRYPTIONKEY` </a:t>
            </a:r>
            <a:r>
              <a:rPr lang="en-US" dirty="0" smtClean="0"/>
              <a:t>option or entered during execution, the message is automatically encrypted.</a:t>
            </a:r>
          </a:p>
          <a:p>
            <a:r>
              <a:rPr lang="en-US" dirty="0" smtClean="0"/>
              <a:t>Random Key</a:t>
            </a:r>
          </a:p>
          <a:p>
            <a:pPr lvl="1"/>
            <a:r>
              <a:rPr lang="en-US" dirty="0" smtClean="0"/>
              <a:t>The application encodes the message in 2 ways: sequentially or pseudorandomly.</a:t>
            </a:r>
          </a:p>
          <a:p>
            <a:pPr lvl="1"/>
            <a:r>
              <a:rPr lang="en-US" dirty="0" smtClean="0"/>
              <a:t>If a key is provided </a:t>
            </a:r>
            <a:r>
              <a:rPr lang="en-US" dirty="0"/>
              <a:t>for the </a:t>
            </a:r>
            <a:r>
              <a:rPr lang="en-US" sz="1600" dirty="0">
                <a:latin typeface="Monaco"/>
                <a:cs typeface="Monaco"/>
              </a:rPr>
              <a:t>`-</a:t>
            </a:r>
            <a:r>
              <a:rPr lang="en-US" sz="1600" dirty="0" smtClean="0">
                <a:latin typeface="Monaco"/>
                <a:cs typeface="Monaco"/>
              </a:rPr>
              <a:t>-</a:t>
            </a:r>
            <a:r>
              <a:rPr lang="en-US" sz="1600" dirty="0" err="1" smtClean="0">
                <a:latin typeface="Monaco"/>
                <a:cs typeface="Monaco"/>
              </a:rPr>
              <a:t>rnd</a:t>
            </a:r>
            <a:r>
              <a:rPr lang="en-US" sz="1600" dirty="0" smtClean="0">
                <a:latin typeface="Monaco"/>
                <a:cs typeface="Monaco"/>
              </a:rPr>
              <a:t>=RNDKEY` </a:t>
            </a:r>
            <a:r>
              <a:rPr lang="en-US" dirty="0"/>
              <a:t>option </a:t>
            </a:r>
            <a:r>
              <a:rPr lang="en-US" dirty="0" smtClean="0"/>
              <a:t>or entered during execution, pseudorandom distribution is selected.  If the key is absent, sequential encoding is used.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1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199" y="1481328"/>
            <a:ext cx="4892040" cy="45259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$ python Steganography.py –e &lt;Cover Image&gt; &lt;Message</a:t>
            </a: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&gt;</a:t>
            </a:r>
            <a:endParaRPr lang="en-US" sz="1400" dirty="0" smtClean="0">
              <a:solidFill>
                <a:srgbClr val="1782BF"/>
              </a:solidFill>
              <a:latin typeface="Monaco"/>
              <a:cs typeface="Monaco"/>
            </a:endParaRPr>
          </a:p>
          <a:p>
            <a:pPr marL="109728" indent="0">
              <a:buNone/>
            </a:pPr>
            <a:endParaRPr lang="en-US" sz="1400" dirty="0" smtClean="0">
              <a:solidFill>
                <a:srgbClr val="1782BF"/>
              </a:solidFill>
              <a:latin typeface="Monaco"/>
              <a:cs typeface="Monaco"/>
            </a:endParaRPr>
          </a:p>
          <a:p>
            <a:pPr marL="109728" indent="0" algn="ctr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OR</a:t>
            </a:r>
            <a:endParaRPr lang="en-US" sz="1400" dirty="0">
              <a:solidFill>
                <a:srgbClr val="1782BF"/>
              </a:solidFill>
              <a:latin typeface="Monaco"/>
              <a:cs typeface="Monaco"/>
            </a:endParaRPr>
          </a:p>
          <a:p>
            <a:pPr marL="109728" indent="0">
              <a:buNone/>
            </a:pPr>
            <a:endParaRPr lang="en-US" sz="1400" dirty="0" smtClean="0">
              <a:solidFill>
                <a:srgbClr val="1782BF"/>
              </a:solidFill>
              <a:latin typeface="Monaco"/>
              <a:cs typeface="Monaco"/>
            </a:endParaRPr>
          </a:p>
          <a:p>
            <a:pPr marL="109728" indent="0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$ python Steganography.py --encode &lt;Cover Image&gt; &lt;Message&gt;</a:t>
            </a:r>
          </a:p>
          <a:p>
            <a:pPr marL="109728" indent="0">
              <a:buNone/>
            </a:pPr>
            <a:endParaRPr lang="en-US" sz="1400" dirty="0">
              <a:solidFill>
                <a:srgbClr val="1782BF"/>
              </a:solidFill>
              <a:latin typeface="Monaco"/>
              <a:cs typeface="Monaco"/>
            </a:endParaRPr>
          </a:p>
          <a:p>
            <a:pPr marL="109728" indent="0" algn="ctr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OR</a:t>
            </a:r>
          </a:p>
          <a:p>
            <a:pPr marL="109728" indent="0" algn="ctr">
              <a:buNone/>
            </a:pPr>
            <a:endParaRPr lang="en-US" sz="1400" dirty="0">
              <a:solidFill>
                <a:srgbClr val="1782BF"/>
              </a:solidFill>
              <a:latin typeface="Monaco"/>
              <a:cs typeface="Monaco"/>
            </a:endParaRPr>
          </a:p>
          <a:p>
            <a:pPr marL="109728" indent="0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$ python Steganography.py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1782BF"/>
                </a:solidFill>
                <a:latin typeface="Monaco"/>
                <a:cs typeface="Monaco"/>
              </a:rPr>
              <a:t>$ </a:t>
            </a: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Menu Selection</a:t>
            </a:r>
            <a:r>
              <a:rPr lang="en-US" sz="1400" dirty="0">
                <a:solidFill>
                  <a:srgbClr val="1782BF"/>
                </a:solidFill>
                <a:latin typeface="Monaco"/>
                <a:cs typeface="Monaco"/>
              </a:rPr>
              <a:t>: </a:t>
            </a: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1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$ Cover Image File: &lt;Cover Image&gt;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$ Encrypt Message (Y/N): &lt;Y/N&gt;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$ Random Key: [Optional]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$ Message: &lt;Message&gt;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$ Encoded Image Filename: &lt;Output Image&gt;</a:t>
            </a:r>
            <a:endParaRPr lang="en-US" sz="1400" dirty="0">
              <a:solidFill>
                <a:srgbClr val="1782BF"/>
              </a:solidFill>
              <a:latin typeface="Monaco"/>
              <a:cs typeface="Monac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Encoding an Image</a:t>
            </a:r>
            <a:endParaRPr lang="en-US" dirty="0">
              <a:solidFill>
                <a:srgbClr val="1782BF"/>
              </a:solidFill>
            </a:endParaRPr>
          </a:p>
        </p:txBody>
      </p:sp>
      <p:pic>
        <p:nvPicPr>
          <p:cNvPr id="7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853" y="1481328"/>
            <a:ext cx="2743200" cy="2057400"/>
          </a:xfrm>
          <a:prstGeom prst="rect">
            <a:avLst/>
          </a:prstGeom>
        </p:spPr>
      </p:pic>
      <p:pic>
        <p:nvPicPr>
          <p:cNvPr id="10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853" y="3949891"/>
            <a:ext cx="2743200" cy="20574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7302127" y="3445925"/>
            <a:ext cx="196093" cy="66303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22853" y="1204329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782BF"/>
                </a:solidFill>
                <a:latin typeface="Monaco"/>
                <a:cs typeface="Monaco"/>
              </a:rPr>
              <a:t>Cover Image</a:t>
            </a:r>
            <a:endParaRPr lang="en-US" sz="1200" dirty="0">
              <a:solidFill>
                <a:srgbClr val="1782BF"/>
              </a:solidFill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22853" y="6016111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782BF"/>
                </a:solidFill>
                <a:latin typeface="Monaco"/>
                <a:cs typeface="Monaco"/>
              </a:rPr>
              <a:t>Output Image</a:t>
            </a:r>
            <a:endParaRPr lang="en-US" sz="1200" dirty="0">
              <a:solidFill>
                <a:srgbClr val="1782BF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4011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Decoding an Image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half" idx="1"/>
          </p:nvPr>
        </p:nvSpPr>
        <p:spPr>
          <a:xfrm>
            <a:off x="457198" y="1481328"/>
            <a:ext cx="8229602" cy="45259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$ python Steganography.py –d &lt;Image&gt;</a:t>
            </a:r>
          </a:p>
          <a:p>
            <a:pPr marL="109728" indent="0">
              <a:buNone/>
            </a:pPr>
            <a:endParaRPr lang="en-US" sz="1400" dirty="0" smtClean="0">
              <a:solidFill>
                <a:srgbClr val="1782BF"/>
              </a:solidFill>
              <a:latin typeface="Monaco"/>
              <a:cs typeface="Monaco"/>
            </a:endParaRPr>
          </a:p>
          <a:p>
            <a:pPr marL="109728" indent="0" algn="ctr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OR</a:t>
            </a:r>
            <a:endParaRPr lang="en-US" sz="1400" dirty="0">
              <a:solidFill>
                <a:srgbClr val="1782BF"/>
              </a:solidFill>
              <a:latin typeface="Monaco"/>
              <a:cs typeface="Monaco"/>
            </a:endParaRPr>
          </a:p>
          <a:p>
            <a:pPr marL="109728" indent="0">
              <a:buNone/>
            </a:pPr>
            <a:endParaRPr lang="en-US" sz="1400" dirty="0" smtClean="0">
              <a:solidFill>
                <a:srgbClr val="1782BF"/>
              </a:solidFill>
              <a:latin typeface="Monaco"/>
              <a:cs typeface="Monaco"/>
            </a:endParaRPr>
          </a:p>
          <a:p>
            <a:pPr marL="109728" indent="0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$ python Steganography.py --decode &lt;Image&gt;</a:t>
            </a:r>
          </a:p>
          <a:p>
            <a:pPr marL="109728" indent="0">
              <a:buNone/>
            </a:pPr>
            <a:endParaRPr lang="en-US" sz="1400" dirty="0">
              <a:solidFill>
                <a:srgbClr val="1782BF"/>
              </a:solidFill>
              <a:latin typeface="Monaco"/>
              <a:cs typeface="Monaco"/>
            </a:endParaRPr>
          </a:p>
          <a:p>
            <a:pPr marL="109728" indent="0" algn="ctr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OR</a:t>
            </a:r>
          </a:p>
          <a:p>
            <a:pPr marL="109728" indent="0" algn="ctr">
              <a:buNone/>
            </a:pPr>
            <a:endParaRPr lang="en-US" sz="1400" dirty="0">
              <a:solidFill>
                <a:srgbClr val="1782BF"/>
              </a:solidFill>
              <a:latin typeface="Monaco"/>
              <a:cs typeface="Monaco"/>
            </a:endParaRPr>
          </a:p>
          <a:p>
            <a:pPr marL="109728" indent="0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$ python Steganography.py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1782BF"/>
                </a:solidFill>
                <a:latin typeface="Monaco"/>
                <a:cs typeface="Monaco"/>
              </a:rPr>
              <a:t>$ </a:t>
            </a: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Menu Selection</a:t>
            </a:r>
            <a:r>
              <a:rPr lang="en-US" sz="1400" dirty="0">
                <a:solidFill>
                  <a:srgbClr val="1782BF"/>
                </a:solidFill>
                <a:latin typeface="Monaco"/>
                <a:cs typeface="Monaco"/>
              </a:rPr>
              <a:t>: 2</a:t>
            </a:r>
            <a:endParaRPr lang="en-US" sz="1400" dirty="0" smtClean="0">
              <a:solidFill>
                <a:srgbClr val="1782BF"/>
              </a:solidFill>
              <a:latin typeface="Monaco"/>
              <a:cs typeface="Monaco"/>
            </a:endParaRPr>
          </a:p>
          <a:p>
            <a:pPr marL="109728" indent="0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$ </a:t>
            </a:r>
            <a:r>
              <a:rPr lang="en-US" sz="1400" dirty="0" err="1" smtClean="0">
                <a:solidFill>
                  <a:srgbClr val="1782BF"/>
                </a:solidFill>
                <a:latin typeface="Monaco"/>
                <a:cs typeface="Monaco"/>
              </a:rPr>
              <a:t>Stego</a:t>
            </a: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 Image File: &lt;Image&gt;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$ Is Message Encrypted (Y/N): &lt;Y/N&gt;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$ </a:t>
            </a:r>
            <a:r>
              <a:rPr lang="en-US" sz="1400" dirty="0" err="1" smtClean="0">
                <a:solidFill>
                  <a:srgbClr val="1782BF"/>
                </a:solidFill>
                <a:latin typeface="Monaco"/>
                <a:cs typeface="Monaco"/>
              </a:rPr>
              <a:t>Stego</a:t>
            </a: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 Key: [Optional]</a:t>
            </a:r>
          </a:p>
        </p:txBody>
      </p:sp>
    </p:spTree>
    <p:extLst>
      <p:ext uri="{BB962C8B-B14F-4D97-AF65-F5344CB8AC3E}">
        <p14:creationId xmlns:p14="http://schemas.microsoft.com/office/powerpoint/2010/main" val="503393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Analyzing an Image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5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892040" cy="45259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$ python Steganography.py –a &lt;Image&gt;</a:t>
            </a:r>
          </a:p>
          <a:p>
            <a:pPr marL="109728" indent="0">
              <a:buNone/>
            </a:pPr>
            <a:endParaRPr lang="en-US" sz="1400" dirty="0" smtClean="0">
              <a:solidFill>
                <a:srgbClr val="1782BF"/>
              </a:solidFill>
              <a:latin typeface="Monaco"/>
              <a:cs typeface="Monaco"/>
            </a:endParaRPr>
          </a:p>
          <a:p>
            <a:pPr marL="109728" indent="0" algn="ctr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OR</a:t>
            </a:r>
            <a:endParaRPr lang="en-US" sz="1400" dirty="0">
              <a:solidFill>
                <a:srgbClr val="1782BF"/>
              </a:solidFill>
              <a:latin typeface="Monaco"/>
              <a:cs typeface="Monaco"/>
            </a:endParaRPr>
          </a:p>
          <a:p>
            <a:pPr marL="109728" indent="0">
              <a:buNone/>
            </a:pPr>
            <a:endParaRPr lang="en-US" sz="1400" dirty="0" smtClean="0">
              <a:solidFill>
                <a:srgbClr val="1782BF"/>
              </a:solidFill>
              <a:latin typeface="Monaco"/>
              <a:cs typeface="Monaco"/>
            </a:endParaRPr>
          </a:p>
          <a:p>
            <a:pPr marL="109728" indent="0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$ python Steganography.py --analyze &lt;Image&gt;</a:t>
            </a:r>
          </a:p>
          <a:p>
            <a:pPr marL="109728" indent="0">
              <a:buNone/>
            </a:pPr>
            <a:endParaRPr lang="en-US" sz="1400" dirty="0">
              <a:solidFill>
                <a:srgbClr val="1782BF"/>
              </a:solidFill>
              <a:latin typeface="Monaco"/>
              <a:cs typeface="Monaco"/>
            </a:endParaRPr>
          </a:p>
          <a:p>
            <a:pPr marL="109728" indent="0" algn="ctr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OR</a:t>
            </a:r>
          </a:p>
          <a:p>
            <a:pPr marL="109728" indent="0" algn="ctr">
              <a:buNone/>
            </a:pPr>
            <a:endParaRPr lang="en-US" sz="1400" dirty="0">
              <a:solidFill>
                <a:srgbClr val="1782BF"/>
              </a:solidFill>
              <a:latin typeface="Monaco"/>
              <a:cs typeface="Monaco"/>
            </a:endParaRPr>
          </a:p>
          <a:p>
            <a:pPr marL="109728" indent="0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$ python Steganography.py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1782BF"/>
                </a:solidFill>
                <a:latin typeface="Monaco"/>
                <a:cs typeface="Monaco"/>
              </a:rPr>
              <a:t>$ </a:t>
            </a: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Menu Selection</a:t>
            </a:r>
            <a:r>
              <a:rPr lang="en-US" sz="1400" dirty="0">
                <a:solidFill>
                  <a:srgbClr val="1782BF"/>
                </a:solidFill>
                <a:latin typeface="Monaco"/>
                <a:cs typeface="Monaco"/>
              </a:rPr>
              <a:t>: 3</a:t>
            </a:r>
            <a:endParaRPr lang="en-US" sz="1400" dirty="0" smtClean="0">
              <a:solidFill>
                <a:srgbClr val="1782BF"/>
              </a:solidFill>
              <a:latin typeface="Monaco"/>
              <a:cs typeface="Monaco"/>
            </a:endParaRPr>
          </a:p>
          <a:p>
            <a:pPr marL="109728" indent="0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$ </a:t>
            </a:r>
            <a:r>
              <a:rPr lang="en-US" sz="1400" dirty="0" err="1" smtClean="0">
                <a:solidFill>
                  <a:srgbClr val="1782BF"/>
                </a:solidFill>
                <a:latin typeface="Monaco"/>
                <a:cs typeface="Monaco"/>
              </a:rPr>
              <a:t>Stego</a:t>
            </a: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 Image File: &lt;Image&gt;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$ Analyzed Image Filename: &lt;Output Image&gt;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$ Attempt to Decode? (Y/N): &lt;Y/N&gt;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rgbClr val="1782BF"/>
                </a:solidFill>
                <a:latin typeface="Monaco"/>
                <a:cs typeface="Monaco"/>
              </a:rPr>
              <a:t>$ Brute Force Attack? (Y/N): &lt;Y/N&gt;</a:t>
            </a:r>
          </a:p>
          <a:p>
            <a:pPr marL="109728" indent="0">
              <a:buNone/>
            </a:pPr>
            <a:endParaRPr lang="en-US" sz="1400" dirty="0">
              <a:solidFill>
                <a:srgbClr val="1782BF"/>
              </a:solidFill>
              <a:latin typeface="Monaco"/>
              <a:cs typeface="Monaco"/>
            </a:endParaRPr>
          </a:p>
        </p:txBody>
      </p:sp>
      <p:pic>
        <p:nvPicPr>
          <p:cNvPr id="6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853" y="1481328"/>
            <a:ext cx="2743200" cy="2057400"/>
          </a:xfrm>
          <a:prstGeom prst="rect">
            <a:avLst/>
          </a:prstGeom>
        </p:spPr>
      </p:pic>
      <p:pic>
        <p:nvPicPr>
          <p:cNvPr id="7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853" y="3949891"/>
            <a:ext cx="2743200" cy="2057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22853" y="1212593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1782BF"/>
                </a:solidFill>
                <a:latin typeface="Monaco"/>
                <a:cs typeface="Monaco"/>
              </a:rPr>
              <a:t>Stego</a:t>
            </a:r>
            <a:r>
              <a:rPr lang="en-US" sz="1200" dirty="0" smtClean="0">
                <a:solidFill>
                  <a:srgbClr val="1782BF"/>
                </a:solidFill>
                <a:latin typeface="Monaco"/>
                <a:cs typeface="Monaco"/>
              </a:rPr>
              <a:t> Image</a:t>
            </a:r>
            <a:endParaRPr lang="en-US" sz="1200" dirty="0">
              <a:solidFill>
                <a:srgbClr val="1782BF"/>
              </a:solidFill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22853" y="6016111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782BF"/>
                </a:solidFill>
                <a:latin typeface="Monaco"/>
                <a:cs typeface="Monaco"/>
              </a:rPr>
              <a:t>Analysis Image</a:t>
            </a:r>
            <a:endParaRPr lang="en-US" sz="1200" dirty="0">
              <a:solidFill>
                <a:srgbClr val="1782BF"/>
              </a:solidFill>
              <a:latin typeface="Monaco"/>
              <a:cs typeface="Monaco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7302127" y="3445925"/>
            <a:ext cx="196093" cy="66303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33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Depot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OfficeDepot.thmx</Template>
  <TotalTime>785</TotalTime>
  <Words>589</Words>
  <Application>Microsoft Macintosh PowerPoint</Application>
  <PresentationFormat>On-screen Show (4:3)</PresentationFormat>
  <Paragraphs>109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OfficeDepot</vt:lpstr>
      <vt:lpstr>Steganography &amp; Steganalysis: The Art of Message Hiding</vt:lpstr>
      <vt:lpstr>Agenda</vt:lpstr>
      <vt:lpstr>Background</vt:lpstr>
      <vt:lpstr>Application</vt:lpstr>
      <vt:lpstr>Using the Command Line</vt:lpstr>
      <vt:lpstr>Understanding the Options</vt:lpstr>
      <vt:lpstr>Encoding an Image</vt:lpstr>
      <vt:lpstr>Decoding an Image</vt:lpstr>
      <vt:lpstr>Analyzing an Image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&amp; Steganalysis: The Art of Image Hiding</dc:title>
  <dc:creator>Marc Budofsky</dc:creator>
  <cp:lastModifiedBy>Marc Budofsky</cp:lastModifiedBy>
  <cp:revision>24</cp:revision>
  <dcterms:created xsi:type="dcterms:W3CDTF">2012-09-06T02:39:37Z</dcterms:created>
  <dcterms:modified xsi:type="dcterms:W3CDTF">2012-09-12T02:02:51Z</dcterms:modified>
</cp:coreProperties>
</file>