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7B58A-7E1E-41AF-B475-450CAB62712B}" type="datetimeFigureOut">
              <a:rPr lang="it-IT" smtClean="0"/>
              <a:t>09/09/2024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8E8D5-6E80-4F97-895E-9A7D7428D5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07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8E8D5-6E80-4F97-895E-9A7D7428D53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25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95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77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168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00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364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08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3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04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0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41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4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chia di colori su una superficie bianca">
            <a:extLst>
              <a:ext uri="{FF2B5EF4-FFF2-40B4-BE49-F238E27FC236}">
                <a16:creationId xmlns:a16="http://schemas.microsoft.com/office/drawing/2014/main" id="{AFB623C8-EB03-9B45-3169-0AFDF3A3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8" b="2260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EEF4C18-2953-D8C1-F74A-72BE9AE25695}"/>
              </a:ext>
            </a:extLst>
          </p:cNvPr>
          <p:cNvSpPr/>
          <p:nvPr/>
        </p:nvSpPr>
        <p:spPr>
          <a:xfrm>
            <a:off x="175260" y="1013460"/>
            <a:ext cx="9997440" cy="5105400"/>
          </a:xfrm>
          <a:prstGeom prst="round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CD5159-C123-C6E8-B741-BCF08374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36" y="2616089"/>
            <a:ext cx="10834319" cy="16258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MAINTAINING STREAM STATISTICS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OVER SLIDING WINDOWS</a:t>
            </a:r>
            <a:endParaRPr lang="it-IT" sz="6000" b="1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E24802-87AB-0673-8638-C649D46BA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852" y="4861560"/>
            <a:ext cx="2772285" cy="408760"/>
          </a:xfrm>
        </p:spPr>
        <p:txBody>
          <a:bodyPr>
            <a:normAutofit fontScale="92500"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Omar </a:t>
            </a:r>
            <a:r>
              <a:rPr lang="it-IT" b="1" dirty="0" err="1">
                <a:solidFill>
                  <a:schemeClr val="bg1"/>
                </a:solidFill>
              </a:rPr>
              <a:t>cusma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fait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07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F899B5-64A9-BDBB-1E79-BB00D824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/>
              <a:t>Extensions and Applications</a:t>
            </a:r>
          </a:p>
        </p:txBody>
      </p:sp>
      <p:pic>
        <p:nvPicPr>
          <p:cNvPr id="5" name="Immagine 4" descr="Immagine che contiene acqua, Materiale trasparente, interno, blu&#10;&#10;Descrizione generata automaticamente">
            <a:extLst>
              <a:ext uri="{FF2B5EF4-FFF2-40B4-BE49-F238E27FC236}">
                <a16:creationId xmlns:a16="http://schemas.microsoft.com/office/drawing/2014/main" id="{1F730144-4842-A814-6BB6-CAE40883B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 r="16265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1D0D8D-4B7C-F812-7B49-C971B103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70" y="2198914"/>
            <a:ext cx="4114639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Outlook</a:t>
            </a:r>
            <a:r>
              <a:rPr lang="it-IT" dirty="0"/>
              <a:t>: H</a:t>
            </a:r>
            <a:r>
              <a:rPr lang="en-US" dirty="0"/>
              <a:t>ow the EH algorithm can be extended to handle data elements with positive integer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Applications</a:t>
            </a:r>
            <a:r>
              <a:rPr lang="en-US" dirty="0"/>
              <a:t> of the EH algorithm in various domains (e.g., network monitoring, financial analysis)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68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chia di colori su una superficie bianca">
            <a:extLst>
              <a:ext uri="{FF2B5EF4-FFF2-40B4-BE49-F238E27FC236}">
                <a16:creationId xmlns:a16="http://schemas.microsoft.com/office/drawing/2014/main" id="{4F9158C3-E5A8-0AAB-9893-C53A20F2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8" b="2260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42D5C0D-A4FB-DEA3-726D-150014D65328}"/>
              </a:ext>
            </a:extLst>
          </p:cNvPr>
          <p:cNvSpPr/>
          <p:nvPr/>
        </p:nvSpPr>
        <p:spPr>
          <a:xfrm>
            <a:off x="823616" y="1068052"/>
            <a:ext cx="10286344" cy="510540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72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585062-DBEF-69ED-30E8-008BA681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865" y="2950978"/>
            <a:ext cx="3934265" cy="956043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711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4B533-633B-CE8C-3463-1F26036A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Data 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C68A75-5F2B-EA22-1DB2-739340F2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streams</a:t>
            </a:r>
            <a:r>
              <a:rPr lang="en-US" sz="2400" dirty="0"/>
              <a:t>: A continuous flow of data elements that arrive sequentially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Challenges</a:t>
            </a:r>
            <a:r>
              <a:rPr lang="en-US" sz="24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Large volumes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Only care about the last </a:t>
            </a:r>
            <a:r>
              <a:rPr lang="en-US" sz="2000" i="1" dirty="0"/>
              <a:t>n</a:t>
            </a:r>
            <a:r>
              <a:rPr lang="en-US" sz="2000" dirty="0"/>
              <a:t> data-points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Need for real-time analysis</a:t>
            </a:r>
          </a:p>
        </p:txBody>
      </p:sp>
      <p:pic>
        <p:nvPicPr>
          <p:cNvPr id="9" name="Immagine 8" descr="Immagine che contiene arte, Elementi grafici, design&#10;&#10;Descrizione generata automaticamente">
            <a:extLst>
              <a:ext uri="{FF2B5EF4-FFF2-40B4-BE49-F238E27FC236}">
                <a16:creationId xmlns:a16="http://schemas.microsoft.com/office/drawing/2014/main" id="{41549F5D-FDBF-CC20-57E2-5A56696DF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17" y="3429000"/>
            <a:ext cx="6035428" cy="20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1752B-A77C-767D-BCB4-6AB765D9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Sliding Window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494C2-319B-1818-347F-409F3F9D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Sliding window</a:t>
            </a:r>
            <a:r>
              <a:rPr lang="en-US" sz="2400" dirty="0"/>
              <a:t>: A subset of the most recent data elements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</a:t>
            </a:r>
            <a:r>
              <a:rPr lang="en-US" sz="2400" dirty="0"/>
              <a:t>: Maintain accurate statistics over the sliding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Applications</a:t>
            </a:r>
            <a:r>
              <a:rPr lang="en-US" sz="2400" dirty="0"/>
              <a:t>: Network monitoring, financial analysis, fraud detection, …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algn="ctr"/>
            <a:r>
              <a:rPr lang="it-IT" sz="2400" dirty="0"/>
              <a:t>1 1 0 1 1 1 0 0 1 1 1 0 1 1 1 1 0 1 0 0 …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9692724-6DAB-EA89-84F9-4326B90C017E}"/>
              </a:ext>
            </a:extLst>
          </p:cNvPr>
          <p:cNvSpPr/>
          <p:nvPr/>
        </p:nvSpPr>
        <p:spPr>
          <a:xfrm>
            <a:off x="3828193" y="4332157"/>
            <a:ext cx="1535373" cy="45820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87CEC5BD-7033-24E6-F443-5FB46D52D92E}"/>
              </a:ext>
            </a:extLst>
          </p:cNvPr>
          <p:cNvSpPr/>
          <p:nvPr/>
        </p:nvSpPr>
        <p:spPr>
          <a:xfrm>
            <a:off x="4333165" y="3630304"/>
            <a:ext cx="436728" cy="4582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3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0.00046 L 0.23633 0.0020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ecchio, Contenitore dei rifiuti, contenitore&#10;&#10;Descrizione generata automaticamente">
            <a:extLst>
              <a:ext uri="{FF2B5EF4-FFF2-40B4-BE49-F238E27FC236}">
                <a16:creationId xmlns:a16="http://schemas.microsoft.com/office/drawing/2014/main" id="{695663B6-D2FE-F208-6183-8DB1607AC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6" y="4922588"/>
            <a:ext cx="1450974" cy="1566808"/>
          </a:xfrm>
          <a:prstGeom prst="rect">
            <a:avLst/>
          </a:prstGeom>
        </p:spPr>
      </p:pic>
      <p:pic>
        <p:nvPicPr>
          <p:cNvPr id="17" name="Immagine 16" descr="Immagine che contiene Contenitore dei rifiuti, secchio, contenitore, annaffiatoio&#10;&#10;Descrizione generata automaticamente">
            <a:extLst>
              <a:ext uri="{FF2B5EF4-FFF2-40B4-BE49-F238E27FC236}">
                <a16:creationId xmlns:a16="http://schemas.microsoft.com/office/drawing/2014/main" id="{05F92A90-FF35-A9C7-A105-1AE69C4AB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15" y="4039821"/>
            <a:ext cx="1450974" cy="1566808"/>
          </a:xfrm>
          <a:prstGeom prst="rect">
            <a:avLst/>
          </a:prstGeom>
        </p:spPr>
      </p:pic>
      <p:pic>
        <p:nvPicPr>
          <p:cNvPr id="16" name="Immagine 15" descr="Immagine che contiene Contenitore dei rifiuti, secchio, contenitore, annaffiatoio&#10;&#10;Descrizione generata automaticamente">
            <a:extLst>
              <a:ext uri="{FF2B5EF4-FFF2-40B4-BE49-F238E27FC236}">
                <a16:creationId xmlns:a16="http://schemas.microsoft.com/office/drawing/2014/main" id="{68AD9D2A-D6A5-1558-7951-71D62778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85" y="3157054"/>
            <a:ext cx="1450974" cy="156680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D9F7FE-D3DF-03DC-D861-CAA0C260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</a:t>
            </a:r>
            <a:r>
              <a:rPr lang="en-US" sz="4800" dirty="0"/>
              <a:t>ï</a:t>
            </a:r>
            <a:r>
              <a:rPr lang="it-IT" dirty="0"/>
              <a:t>ve Methods</a:t>
            </a:r>
          </a:p>
        </p:txBody>
      </p:sp>
      <p:pic>
        <p:nvPicPr>
          <p:cNvPr id="11" name="Segnaposto contenuto 10" descr="Immagine che contiene bibita analcolica&#10;&#10;Descrizione generata automaticamente">
            <a:extLst>
              <a:ext uri="{FF2B5EF4-FFF2-40B4-BE49-F238E27FC236}">
                <a16:creationId xmlns:a16="http://schemas.microsoft.com/office/drawing/2014/main" id="{7DEF332D-AD17-E4EB-E3A3-C9E903993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28" y="2132038"/>
            <a:ext cx="3411455" cy="2731392"/>
          </a:xfrm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BCAB1408-2E18-AE0C-2938-BEE4E6440C18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657352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naïve methods include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Saving all the last bits of the stream </a:t>
            </a:r>
            <a:r>
              <a:rPr lang="en-US" sz="2400" i="1" dirty="0"/>
              <a:t>(O(n)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Passing down a bit of the count from each bucket to the next one, and spilling out from the last 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Immagine 9" descr="Immagine che contiene arte, creatività&#10;&#10;Descrizione generata automaticamente">
            <a:extLst>
              <a:ext uri="{FF2B5EF4-FFF2-40B4-BE49-F238E27FC236}">
                <a16:creationId xmlns:a16="http://schemas.microsoft.com/office/drawing/2014/main" id="{65D4223C-EC87-F8F7-44E8-932F18E5F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20" y="5808727"/>
            <a:ext cx="123759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2740B47-1A33-DD6D-6CE1-DD92C3B94D06}"/>
              </a:ext>
            </a:extLst>
          </p:cNvPr>
          <p:cNvGrpSpPr/>
          <p:nvPr/>
        </p:nvGrpSpPr>
        <p:grpSpPr>
          <a:xfrm>
            <a:off x="3029799" y="5360673"/>
            <a:ext cx="8923679" cy="705234"/>
            <a:chOff x="2674333" y="5497152"/>
            <a:chExt cx="9470218" cy="803781"/>
          </a:xfrm>
        </p:grpSpPr>
        <p:pic>
          <p:nvPicPr>
            <p:cNvPr id="33" name="Immagine 32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8052AC1C-850A-1815-AE19-C495A6C9A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333" y="5557049"/>
              <a:ext cx="2373344" cy="743884"/>
            </a:xfrm>
            <a:prstGeom prst="rect">
              <a:avLst/>
            </a:prstGeom>
          </p:spPr>
        </p:pic>
        <p:pic>
          <p:nvPicPr>
            <p:cNvPr id="34" name="Immagine 33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97848ADC-B34B-C520-3C0E-06CA9ED6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792" y="5557049"/>
              <a:ext cx="2373344" cy="743884"/>
            </a:xfrm>
            <a:prstGeom prst="rect">
              <a:avLst/>
            </a:prstGeom>
          </p:spPr>
        </p:pic>
        <p:pic>
          <p:nvPicPr>
            <p:cNvPr id="35" name="Immagine 34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EF58218A-2F86-5ABA-A596-2197F02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306" y="5547537"/>
              <a:ext cx="2373344" cy="743884"/>
            </a:xfrm>
            <a:prstGeom prst="rect">
              <a:avLst/>
            </a:prstGeom>
          </p:spPr>
        </p:pic>
        <p:pic>
          <p:nvPicPr>
            <p:cNvPr id="36" name="Immagine 35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225C4EC4-047A-EE01-D10C-D62F144CB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207" y="5497152"/>
              <a:ext cx="2373344" cy="743884"/>
            </a:xfrm>
            <a:prstGeom prst="rect">
              <a:avLst/>
            </a:prstGeom>
          </p:spPr>
        </p:pic>
      </p:grpSp>
      <p:pic>
        <p:nvPicPr>
          <p:cNvPr id="26" name="Immagine 25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3204A5AF-F8BB-2B6A-B5AE-A6F714FAF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5" y="4616069"/>
            <a:ext cx="2315061" cy="8402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F93FB3C-E2EE-C4AA-BEEA-B84A932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Exponential Histogram (EH) Algorithm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E8210-DA65-2B7E-F70E-131A613C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668813" cy="4023360"/>
          </a:xfrm>
        </p:spPr>
        <p:txBody>
          <a:bodyPr>
            <a:normAutofit/>
          </a:bodyPr>
          <a:lstStyle/>
          <a:p>
            <a:r>
              <a:rPr lang="en-US" dirty="0"/>
              <a:t>A novel algorithm for maintaining approximate counts of 1's in a sliding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Bucket structure</a:t>
            </a:r>
            <a:r>
              <a:rPr lang="en-US" dirty="0"/>
              <a:t>: Divides the sliding window into buckets of exponentially increasing sizes. Each bucket stores the sum of the values, and the timestamp of its most recent 1 and the number of 1's it contains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Bucket merging</a:t>
            </a:r>
            <a:r>
              <a:rPr lang="en-US" dirty="0"/>
              <a:t>: Merges buckets to maintain a balanced distribution of 1's. Count estimation: Estimates the total count of 1's based on the bucket sizes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Immagine 13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5DACD10E-7940-78A6-F9D6-50F87536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51" y="4616069"/>
            <a:ext cx="1488628" cy="840210"/>
          </a:xfrm>
          <a:prstGeom prst="rect">
            <a:avLst/>
          </a:prstGeom>
        </p:spPr>
      </p:pic>
      <p:pic>
        <p:nvPicPr>
          <p:cNvPr id="20" name="Immagine 19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B2497C02-1740-D7FE-AFEC-B6C93404D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66" y="4616069"/>
            <a:ext cx="2293002" cy="840210"/>
          </a:xfrm>
          <a:prstGeom prst="rect">
            <a:avLst/>
          </a:prstGeom>
        </p:spPr>
      </p:pic>
      <p:pic>
        <p:nvPicPr>
          <p:cNvPr id="25" name="Immagine 24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5A1C7B39-8437-19CF-CBFD-0635CCF36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259" y="4616069"/>
            <a:ext cx="1277842" cy="840210"/>
          </a:xfrm>
          <a:prstGeom prst="rect">
            <a:avLst/>
          </a:prstGeom>
        </p:spPr>
      </p:pic>
      <p:pic>
        <p:nvPicPr>
          <p:cNvPr id="28" name="Immagine 27" descr="Immagine che contiene arte, creatività&#10;&#10;Descrizione generata automaticamente">
            <a:extLst>
              <a:ext uri="{FF2B5EF4-FFF2-40B4-BE49-F238E27FC236}">
                <a16:creationId xmlns:a16="http://schemas.microsoft.com/office/drawing/2014/main" id="{67CF81C8-059B-6BEE-AF4D-5BD12B79C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0" y="5036174"/>
            <a:ext cx="1964348" cy="1596638"/>
          </a:xfrm>
          <a:prstGeom prst="rect">
            <a:avLst/>
          </a:prstGeom>
        </p:spPr>
      </p:pic>
      <p:pic>
        <p:nvPicPr>
          <p:cNvPr id="40" name="Immagine 39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A8E3BEF4-4561-CE4F-9D34-69AC762E0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84" y="4616069"/>
            <a:ext cx="2293002" cy="840210"/>
          </a:xfrm>
          <a:prstGeom prst="rect">
            <a:avLst/>
          </a:prstGeom>
        </p:spPr>
      </p:pic>
      <p:pic>
        <p:nvPicPr>
          <p:cNvPr id="5" name="Immagine 4" descr="Immagine che contiene Contenitore dei rifiuti, contenitore, secchio, verde&#10;&#10;Descrizione generata automaticamente">
            <a:extLst>
              <a:ext uri="{FF2B5EF4-FFF2-40B4-BE49-F238E27FC236}">
                <a16:creationId xmlns:a16="http://schemas.microsoft.com/office/drawing/2014/main" id="{A411EA58-A660-A0A2-429B-E7EB8DDA1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181" y="4577969"/>
            <a:ext cx="754089" cy="840210"/>
          </a:xfrm>
          <a:prstGeom prst="rect">
            <a:avLst/>
          </a:prstGeom>
        </p:spPr>
      </p:pic>
      <p:pic>
        <p:nvPicPr>
          <p:cNvPr id="6" name="Immagine 5" descr="Immagine che contiene spina/tappo, rubinetto&#10;&#10;Descrizione generata automaticamente">
            <a:extLst>
              <a:ext uri="{FF2B5EF4-FFF2-40B4-BE49-F238E27FC236}">
                <a16:creationId xmlns:a16="http://schemas.microsoft.com/office/drawing/2014/main" id="{A37AE16E-F723-AE3C-2EB2-9F5E08F25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879" y="3105008"/>
            <a:ext cx="1336608" cy="17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C639B04B-4051-7B20-3A76-26F47242AD8F}"/>
              </a:ext>
            </a:extLst>
          </p:cNvPr>
          <p:cNvGrpSpPr/>
          <p:nvPr/>
        </p:nvGrpSpPr>
        <p:grpSpPr>
          <a:xfrm>
            <a:off x="3029799" y="5360673"/>
            <a:ext cx="8923679" cy="705234"/>
            <a:chOff x="2674333" y="5497152"/>
            <a:chExt cx="9470218" cy="803781"/>
          </a:xfrm>
        </p:grpSpPr>
        <p:pic>
          <p:nvPicPr>
            <p:cNvPr id="23" name="Immagine 22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FE66D7DA-6FCC-00FB-0F0C-ABC7474D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333" y="5557049"/>
              <a:ext cx="2373344" cy="743884"/>
            </a:xfrm>
            <a:prstGeom prst="rect">
              <a:avLst/>
            </a:prstGeom>
          </p:spPr>
        </p:pic>
        <p:pic>
          <p:nvPicPr>
            <p:cNvPr id="24" name="Immagine 23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73A5C66E-0B5C-3485-DCDC-A43C9649C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2792" y="5557049"/>
              <a:ext cx="2373344" cy="743884"/>
            </a:xfrm>
            <a:prstGeom prst="rect">
              <a:avLst/>
            </a:prstGeom>
          </p:spPr>
        </p:pic>
        <p:pic>
          <p:nvPicPr>
            <p:cNvPr id="25" name="Immagine 24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B3D69ABF-B38E-B95B-1EA3-4B44D633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306" y="5547537"/>
              <a:ext cx="2373344" cy="743884"/>
            </a:xfrm>
            <a:prstGeom prst="rect">
              <a:avLst/>
            </a:prstGeom>
          </p:spPr>
        </p:pic>
        <p:pic>
          <p:nvPicPr>
            <p:cNvPr id="26" name="Immagine 25" descr="Immagine che contiene schizzo, disegno, clipart, Line art&#10;&#10;Descrizione generata automaticamente">
              <a:extLst>
                <a:ext uri="{FF2B5EF4-FFF2-40B4-BE49-F238E27FC236}">
                  <a16:creationId xmlns:a16="http://schemas.microsoft.com/office/drawing/2014/main" id="{9AAB94BE-C9D5-A332-7B3E-73EA7A06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207" y="5497152"/>
              <a:ext cx="2373344" cy="743884"/>
            </a:xfrm>
            <a:prstGeom prst="rect">
              <a:avLst/>
            </a:prstGeom>
          </p:spPr>
        </p:pic>
      </p:grpSp>
      <p:pic>
        <p:nvPicPr>
          <p:cNvPr id="41" name="Immagine 40" descr="Immagine che contiene Contenitore dei rifiuti, contenitore, secchio, verde&#10;&#10;Descrizione generata automaticamente">
            <a:extLst>
              <a:ext uri="{FF2B5EF4-FFF2-40B4-BE49-F238E27FC236}">
                <a16:creationId xmlns:a16="http://schemas.microsoft.com/office/drawing/2014/main" id="{44A89B66-5F23-3158-8E05-0DC637E6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181" y="4577969"/>
            <a:ext cx="754089" cy="8402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F93FB3C-E2EE-C4AA-BEEA-B84A932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The Exponential Histogram (EH) 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E8210-DA65-2B7E-F70E-131A613C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668813" cy="4023360"/>
          </a:xfrm>
        </p:spPr>
        <p:txBody>
          <a:bodyPr>
            <a:normAutofit/>
          </a:bodyPr>
          <a:lstStyle/>
          <a:p>
            <a:r>
              <a:rPr lang="en-US" dirty="0"/>
              <a:t>A novel algorithm for maintaining approximate counts of 1's in a sliding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Filling</a:t>
            </a:r>
            <a:r>
              <a:rPr lang="en-US" dirty="0"/>
              <a:t>: The newest bucket is filled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Spilling: </a:t>
            </a:r>
            <a:r>
              <a:rPr lang="en-US" dirty="0"/>
              <a:t>The last bucket is gradually emptied, and then removed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" name="Immagine 38" descr="Immagine che contiene Contenitore dei rifiuti, contenitore, secchio, verde&#10;&#10;Descrizione generata automaticamente">
            <a:extLst>
              <a:ext uri="{FF2B5EF4-FFF2-40B4-BE49-F238E27FC236}">
                <a16:creationId xmlns:a16="http://schemas.microsoft.com/office/drawing/2014/main" id="{BF135065-AC93-87AC-2EA1-230C8C9DF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78" y="4620344"/>
            <a:ext cx="2293002" cy="840211"/>
          </a:xfrm>
          <a:prstGeom prst="rect">
            <a:avLst/>
          </a:prstGeom>
        </p:spPr>
      </p:pic>
      <p:pic>
        <p:nvPicPr>
          <p:cNvPr id="27" name="Immagine 26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A8814E3A-ADA7-403E-2837-BA0BAD60E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5" y="4616069"/>
            <a:ext cx="2315061" cy="840210"/>
          </a:xfrm>
          <a:prstGeom prst="rect">
            <a:avLst/>
          </a:prstGeom>
        </p:spPr>
      </p:pic>
      <p:pic>
        <p:nvPicPr>
          <p:cNvPr id="28" name="Immagine 27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9D2B3118-F342-4C43-00D3-3E0047303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770" y="4577969"/>
            <a:ext cx="754089" cy="840210"/>
          </a:xfrm>
          <a:prstGeom prst="rect">
            <a:avLst/>
          </a:prstGeom>
        </p:spPr>
      </p:pic>
      <p:pic>
        <p:nvPicPr>
          <p:cNvPr id="30" name="Immagine 29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CF35E99E-C168-749D-7CA2-D30A101EE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66" y="4616069"/>
            <a:ext cx="2293002" cy="840210"/>
          </a:xfrm>
          <a:prstGeom prst="rect">
            <a:avLst/>
          </a:prstGeom>
        </p:spPr>
      </p:pic>
      <p:pic>
        <p:nvPicPr>
          <p:cNvPr id="32" name="Immagine 31" descr="Immagine che contiene arte, creatività&#10;&#10;Descrizione generata automaticamente">
            <a:extLst>
              <a:ext uri="{FF2B5EF4-FFF2-40B4-BE49-F238E27FC236}">
                <a16:creationId xmlns:a16="http://schemas.microsoft.com/office/drawing/2014/main" id="{C5C07244-EBED-C050-9167-8F65E1A95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60" y="5036174"/>
            <a:ext cx="1964348" cy="1596638"/>
          </a:xfrm>
          <a:prstGeom prst="rect">
            <a:avLst/>
          </a:prstGeom>
        </p:spPr>
      </p:pic>
      <p:pic>
        <p:nvPicPr>
          <p:cNvPr id="38" name="Immagine 37" descr="Immagine che contiene Contenitore dei rifiuti, secchio, contenitore, cestino&#10;&#10;Descrizione generata automaticamente">
            <a:extLst>
              <a:ext uri="{FF2B5EF4-FFF2-40B4-BE49-F238E27FC236}">
                <a16:creationId xmlns:a16="http://schemas.microsoft.com/office/drawing/2014/main" id="{268AADCC-DDA2-DE6B-DDE8-53CA5A55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84" y="4616069"/>
            <a:ext cx="2293002" cy="840210"/>
          </a:xfrm>
          <a:prstGeom prst="rect">
            <a:avLst/>
          </a:prstGeom>
        </p:spPr>
      </p:pic>
      <p:pic>
        <p:nvPicPr>
          <p:cNvPr id="6" name="Immagine 5" descr="Immagine che contiene spina/tappo, rubinetto&#10;&#10;Descrizione generata automaticamente">
            <a:extLst>
              <a:ext uri="{FF2B5EF4-FFF2-40B4-BE49-F238E27FC236}">
                <a16:creationId xmlns:a16="http://schemas.microsoft.com/office/drawing/2014/main" id="{A37AE16E-F723-AE3C-2EB2-9F5E08F25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879" y="3105008"/>
            <a:ext cx="1336608" cy="172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53C7D4-CDB4-B900-2669-EB5CAC4B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rgbClr val="FFFFFF"/>
                </a:solidFill>
              </a:rPr>
              <a:t>Performance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Segnaposto contenuto 1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078D293B-A4EF-393C-318E-06EDF3009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27" y="852032"/>
            <a:ext cx="8045356" cy="5410879"/>
          </a:xfrm>
        </p:spPr>
      </p:pic>
    </p:spTree>
    <p:extLst>
      <p:ext uri="{BB962C8B-B14F-4D97-AF65-F5344CB8AC3E}">
        <p14:creationId xmlns:p14="http://schemas.microsoft.com/office/powerpoint/2010/main" val="39447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3FB3C-E2EE-C4AA-BEEA-B84A932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Advantages of the EH algorithm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E8210-DA65-2B7E-F70E-131A613C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7214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Efficient</a:t>
            </a:r>
            <a:r>
              <a:rPr lang="en-US" sz="2400" dirty="0"/>
              <a:t> memory usage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Accurate </a:t>
            </a:r>
            <a:r>
              <a:rPr lang="en-US" sz="2400" dirty="0"/>
              <a:t>estimates for non-uniform data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High degree of </a:t>
            </a:r>
            <a:r>
              <a:rPr lang="it-IT" sz="2400" b="1" dirty="0"/>
              <a:t>control</a:t>
            </a:r>
            <a:r>
              <a:rPr lang="it-IT" sz="2400" dirty="0"/>
              <a:t> over the </a:t>
            </a:r>
            <a:r>
              <a:rPr lang="it-IT" sz="2400" dirty="0" err="1"/>
              <a:t>entire</a:t>
            </a:r>
            <a:r>
              <a:rPr lang="it-IT" sz="2400" dirty="0"/>
              <a:t> list of buckets to </a:t>
            </a:r>
            <a:r>
              <a:rPr lang="it-IT" sz="2400" dirty="0" err="1"/>
              <a:t>adapt</a:t>
            </a:r>
            <a:r>
              <a:rPr lang="it-IT" sz="2400" dirty="0"/>
              <a:t> to non-</a:t>
            </a:r>
            <a:r>
              <a:rPr lang="it-IT" sz="2400" dirty="0" err="1"/>
              <a:t>uniform</a:t>
            </a:r>
            <a:r>
              <a:rPr lang="it-IT" sz="2400" dirty="0"/>
              <a:t> bit streams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Immagine 4" descr="Immagine che contiene schermata, spazio, subacqueo&#10;&#10;Descrizione generata automaticamente">
            <a:extLst>
              <a:ext uri="{FF2B5EF4-FFF2-40B4-BE49-F238E27FC236}">
                <a16:creationId xmlns:a16="http://schemas.microsoft.com/office/drawing/2014/main" id="{4A4B507A-AB3F-7651-1AE7-917F46E0E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43" y="2043611"/>
            <a:ext cx="4023361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76111-45E5-FB59-14FF-F2A32CFA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Space and Time </a:t>
            </a:r>
            <a:r>
              <a:rPr lang="it-IT" dirty="0" err="1"/>
              <a:t>Complexity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93C3A1-964E-1A14-0B5C-01700109D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738632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Memory efficiency</a:t>
                </a:r>
                <a:r>
                  <a:rPr lang="en-US" sz="2400" dirty="0"/>
                  <a:t>: 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sSub>
                          <m:sSub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bits of memory for a relative error 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Trade-off</a:t>
                </a:r>
                <a:r>
                  <a:rPr lang="en-US" sz="2400" dirty="0"/>
                  <a:t>: Smaller epsilon (higher accuracy) requires more memory.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Comparison with other algorithms</a:t>
                </a:r>
                <a:r>
                  <a:rPr lang="en-US" sz="2400" dirty="0"/>
                  <a:t>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Exact approach: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memory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Naïve approach: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𝑏𝑢𝑐𝑘𝑒𝑡𝑠</m:t>
                        </m:r>
                      </m:sub>
                      <m:sup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Other histogram-based methods may have higher memory requirements or lower accuracy then the EH method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93C3A1-964E-1A14-0B5C-01700109D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7386320" cy="4023360"/>
              </a:xfrm>
              <a:blipFill>
                <a:blip r:embed="rId2"/>
                <a:stretch>
                  <a:fillRect l="-2310" r="-2805" b="-10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1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1115</TotalTime>
  <Words>406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Cambria Math</vt:lpstr>
      <vt:lpstr>Retrospettivo</vt:lpstr>
      <vt:lpstr>MAINTAINING STREAM STATISTICS OVER SLIDING WINDOWS</vt:lpstr>
      <vt:lpstr>The Data Stream</vt:lpstr>
      <vt:lpstr>The Sliding Window</vt:lpstr>
      <vt:lpstr>Naïve Methods</vt:lpstr>
      <vt:lpstr>The Exponential Histogram (EH) Algorithm</vt:lpstr>
      <vt:lpstr>The Exponential Histogram (EH) Algorithm</vt:lpstr>
      <vt:lpstr>Performance</vt:lpstr>
      <vt:lpstr>Advantages of the EH algorithm </vt:lpstr>
      <vt:lpstr>Space and Time Complexity</vt:lpstr>
      <vt:lpstr>Extensions and 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Cusma Fait</dc:creator>
  <cp:lastModifiedBy>Omar Cusma Fait</cp:lastModifiedBy>
  <cp:revision>12</cp:revision>
  <dcterms:created xsi:type="dcterms:W3CDTF">2024-08-30T18:43:30Z</dcterms:created>
  <dcterms:modified xsi:type="dcterms:W3CDTF">2024-09-09T21:24:59Z</dcterms:modified>
</cp:coreProperties>
</file>