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96" r:id="rId8"/>
    <p:sldId id="297" r:id="rId9"/>
    <p:sldId id="263" r:id="rId10"/>
    <p:sldId id="264" r:id="rId11"/>
    <p:sldId id="265" r:id="rId12"/>
    <p:sldId id="266" r:id="rId13"/>
    <p:sldId id="267" r:id="rId14"/>
    <p:sldId id="268" r:id="rId15"/>
    <p:sldId id="269" r:id="rId16"/>
    <p:sldId id="270" r:id="rId17"/>
    <p:sldId id="271" r:id="rId18"/>
    <p:sldId id="273" r:id="rId19"/>
    <p:sldId id="272" r:id="rId20"/>
    <p:sldId id="280" r:id="rId21"/>
    <p:sldId id="279" r:id="rId22"/>
    <p:sldId id="287" r:id="rId23"/>
    <p:sldId id="288" r:id="rId24"/>
    <p:sldId id="289" r:id="rId25"/>
    <p:sldId id="290" r:id="rId26"/>
    <p:sldId id="291" r:id="rId27"/>
    <p:sldId id="313" r:id="rId28"/>
    <p:sldId id="314" r:id="rId29"/>
    <p:sldId id="315" r:id="rId30"/>
    <p:sldId id="316" r:id="rId31"/>
    <p:sldId id="292" r:id="rId32"/>
    <p:sldId id="317" r:id="rId33"/>
    <p:sldId id="319" r:id="rId34"/>
    <p:sldId id="318" r:id="rId35"/>
    <p:sldId id="320" r:id="rId36"/>
    <p:sldId id="321" r:id="rId37"/>
    <p:sldId id="322" r:id="rId38"/>
    <p:sldId id="323" r:id="rId39"/>
    <p:sldId id="325" r:id="rId40"/>
    <p:sldId id="324" r:id="rId41"/>
    <p:sldId id="277" r:id="rId42"/>
    <p:sldId id="326" r:id="rId43"/>
    <p:sldId id="298" r:id="rId44"/>
    <p:sldId id="299" r:id="rId45"/>
    <p:sldId id="300" r:id="rId46"/>
    <p:sldId id="328" r:id="rId47"/>
    <p:sldId id="327" r:id="rId48"/>
    <p:sldId id="301" r:id="rId49"/>
    <p:sldId id="302" r:id="rId50"/>
    <p:sldId id="330" r:id="rId51"/>
    <p:sldId id="329" r:id="rId52"/>
    <p:sldId id="303" r:id="rId53"/>
    <p:sldId id="304" r:id="rId54"/>
    <p:sldId id="306" r:id="rId55"/>
    <p:sldId id="305" r:id="rId56"/>
    <p:sldId id="307" r:id="rId57"/>
    <p:sldId id="308" r:id="rId58"/>
    <p:sldId id="309" r:id="rId59"/>
    <p:sldId id="310" r:id="rId60"/>
    <p:sldId id="311" r:id="rId61"/>
    <p:sldId id="312" r:id="rId62"/>
    <p:sldId id="331" r:id="rId63"/>
    <p:sldId id="332" r:id="rId64"/>
    <p:sldId id="333" r:id="rId65"/>
    <p:sldId id="334" r:id="rId66"/>
    <p:sldId id="335" r:id="rId67"/>
    <p:sldId id="336" r:id="rId68"/>
    <p:sldId id="276" r:id="rId69"/>
    <p:sldId id="274" r:id="rId70"/>
    <p:sldId id="337" r:id="rId7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60"/>
  </p:normalViewPr>
  <p:slideViewPr>
    <p:cSldViewPr snapToGrid="0">
      <p:cViewPr varScale="1">
        <p:scale>
          <a:sx n="156" d="100"/>
          <a:sy n="156" d="100"/>
        </p:scale>
        <p:origin x="108" y="2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9/11/2020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zh-CN" altLang="en-US"/>
              <a:t>单击图标添加图片</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9/11/2020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9/11/2020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9/11/2020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9/11/2020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9/11/2020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9/11/2020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41410" y="3073397"/>
            <a:ext cx="4878391" cy="271780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3073397"/>
            <a:ext cx="4875210" cy="271780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9/11/2020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9/11/2020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t>9/11/2020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设计报告</a:t>
            </a:r>
          </a:p>
        </p:txBody>
      </p:sp>
      <p:sp>
        <p:nvSpPr>
          <p:cNvPr id="3" name="副标题 2"/>
          <p:cNvSpPr>
            <a:spLocks noGrp="1"/>
          </p:cNvSpPr>
          <p:nvPr>
            <p:ph type="subTitle" idx="1"/>
          </p:nvPr>
        </p:nvSpPr>
        <p:spPr/>
        <p:txBody>
          <a:bodyPr/>
          <a:lstStyle/>
          <a:p>
            <a:r>
              <a:rPr lang="zh-CN" altLang="en-US" dirty="0"/>
              <a:t>组长：丁坤圆</a:t>
            </a:r>
            <a:endParaRPr lang="en-US" altLang="zh-CN" dirty="0"/>
          </a:p>
          <a:p>
            <a:r>
              <a:rPr lang="zh-CN" altLang="en-US" dirty="0"/>
              <a:t>组员：欧昊阳 何雨轩 刘曜宣 林苗润</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功能概述</a:t>
            </a:r>
          </a:p>
        </p:txBody>
      </p:sp>
      <p:sp>
        <p:nvSpPr>
          <p:cNvPr id="3" name="内容占位符 2"/>
          <p:cNvSpPr>
            <a:spLocks noGrp="1"/>
          </p:cNvSpPr>
          <p:nvPr>
            <p:ph idx="1"/>
          </p:nvPr>
        </p:nvSpPr>
        <p:spPr/>
        <p:txBody>
          <a:bodyPr>
            <a:normAutofit fontScale="92500" lnSpcReduction="10000"/>
          </a:bodyPr>
          <a:lstStyle/>
          <a:p>
            <a:r>
              <a:rPr lang="zh-CN" altLang="en-US" dirty="0"/>
              <a:t>学生模块：</a:t>
            </a:r>
            <a:endParaRPr lang="en-US" altLang="zh-CN" dirty="0"/>
          </a:p>
          <a:p>
            <a:r>
              <a:rPr lang="en-US" altLang="zh-CN" dirty="0"/>
              <a:t>1-</a:t>
            </a:r>
            <a:r>
              <a:rPr lang="zh-CN" altLang="en-US" dirty="0"/>
              <a:t>登录</a:t>
            </a:r>
            <a:r>
              <a:rPr lang="en-US" altLang="zh-CN" dirty="0"/>
              <a:t>(</a:t>
            </a:r>
            <a:r>
              <a:rPr lang="zh-CN" altLang="en-US" dirty="0"/>
              <a:t>需要账号及密码正确</a:t>
            </a:r>
            <a:r>
              <a:rPr lang="en-US" altLang="zh-CN" dirty="0"/>
              <a:t>) </a:t>
            </a:r>
          </a:p>
          <a:p>
            <a:r>
              <a:rPr lang="en-US" altLang="zh-CN" dirty="0"/>
              <a:t>2-</a:t>
            </a:r>
            <a:r>
              <a:rPr lang="zh-CN" altLang="en-US" dirty="0"/>
              <a:t>选课（时间不能冲突且不能选三门以上课程）</a:t>
            </a:r>
            <a:endParaRPr lang="en-US" altLang="zh-CN" dirty="0"/>
          </a:p>
          <a:p>
            <a:r>
              <a:rPr lang="zh-CN" altLang="en-US" dirty="0"/>
              <a:t> </a:t>
            </a:r>
            <a:r>
              <a:rPr lang="en-US" altLang="zh-CN" dirty="0"/>
              <a:t>3-</a:t>
            </a:r>
            <a:r>
              <a:rPr lang="zh-CN" altLang="en-US" dirty="0"/>
              <a:t>查询课程（根据课程名称</a:t>
            </a:r>
            <a:r>
              <a:rPr lang="en-US" altLang="zh-CN" dirty="0"/>
              <a:t>/</a:t>
            </a:r>
            <a:r>
              <a:rPr lang="zh-CN" altLang="en-US" dirty="0"/>
              <a:t>开课学院查询）</a:t>
            </a:r>
            <a:endParaRPr lang="en-US" altLang="zh-CN" dirty="0"/>
          </a:p>
          <a:p>
            <a:r>
              <a:rPr lang="zh-CN" altLang="en-US" dirty="0"/>
              <a:t> </a:t>
            </a:r>
            <a:r>
              <a:rPr lang="en-US" altLang="zh-CN" dirty="0"/>
              <a:t>4-</a:t>
            </a:r>
            <a:r>
              <a:rPr lang="zh-CN" altLang="en-US" dirty="0"/>
              <a:t>排序课程（按照课余量</a:t>
            </a:r>
            <a:r>
              <a:rPr lang="en-US" altLang="zh-CN" dirty="0"/>
              <a:t>/</a:t>
            </a:r>
            <a:r>
              <a:rPr lang="zh-CN" altLang="en-US" dirty="0"/>
              <a:t>选课人数排序）</a:t>
            </a:r>
            <a:endParaRPr lang="en-US" altLang="zh-CN" dirty="0"/>
          </a:p>
          <a:p>
            <a:r>
              <a:rPr lang="en-US" altLang="zh-CN" dirty="0"/>
              <a:t>5-</a:t>
            </a:r>
            <a:r>
              <a:rPr lang="zh-CN" altLang="en-US" dirty="0"/>
              <a:t>查询</a:t>
            </a:r>
            <a:r>
              <a:rPr lang="en-US" altLang="zh-CN" dirty="0"/>
              <a:t>/</a:t>
            </a:r>
            <a:r>
              <a:rPr lang="zh-CN" altLang="en-US" dirty="0"/>
              <a:t>删除选课结果 </a:t>
            </a:r>
            <a:endParaRPr lang="en-US" altLang="zh-CN" dirty="0"/>
          </a:p>
          <a:p>
            <a:r>
              <a:rPr lang="en-US" altLang="zh-CN" dirty="0"/>
              <a:t>6-</a:t>
            </a:r>
            <a:r>
              <a:rPr lang="zh-CN" altLang="en-US" dirty="0"/>
              <a:t>对个人信息进行编辑及修改</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en-US" dirty="0"/>
              <a:t>教师模块：</a:t>
            </a:r>
            <a:endParaRPr lang="en-US" altLang="zh-CN" dirty="0"/>
          </a:p>
          <a:p>
            <a:r>
              <a:rPr lang="en-US" altLang="zh-CN" dirty="0"/>
              <a:t>1-</a:t>
            </a:r>
            <a:r>
              <a:rPr lang="zh-CN" altLang="en-US" dirty="0"/>
              <a:t>登录</a:t>
            </a:r>
            <a:r>
              <a:rPr lang="en-US" altLang="zh-CN" dirty="0"/>
              <a:t>(</a:t>
            </a:r>
            <a:r>
              <a:rPr lang="zh-CN" altLang="en-US" dirty="0"/>
              <a:t>需要账号及密码正确）</a:t>
            </a:r>
            <a:endParaRPr lang="en-US" altLang="zh-CN" dirty="0"/>
          </a:p>
          <a:p>
            <a:r>
              <a:rPr lang="en-US" altLang="zh-CN" dirty="0"/>
              <a:t>2-</a:t>
            </a:r>
            <a:r>
              <a:rPr lang="zh-CN" altLang="en-US" dirty="0"/>
              <a:t>查询选课情况（自己开设课程的课程信息</a:t>
            </a:r>
            <a:r>
              <a:rPr lang="en-US" altLang="zh-CN" dirty="0"/>
              <a:t>/</a:t>
            </a:r>
            <a:r>
              <a:rPr lang="zh-CN" altLang="en-US" dirty="0"/>
              <a:t>选择该门课的学生信息）</a:t>
            </a:r>
            <a:endParaRPr lang="en-US" altLang="zh-CN" dirty="0"/>
          </a:p>
          <a:p>
            <a:r>
              <a:rPr lang="en-US" altLang="zh-CN" dirty="0"/>
              <a:t>3-</a:t>
            </a:r>
            <a:r>
              <a:rPr lang="zh-CN" altLang="en-US" dirty="0"/>
              <a:t>删除选课</a:t>
            </a:r>
            <a:endParaRPr lang="en-US" altLang="zh-CN" dirty="0"/>
          </a:p>
          <a:p>
            <a:r>
              <a:rPr lang="en-US" altLang="zh-CN" dirty="0"/>
              <a:t>4-</a:t>
            </a:r>
            <a:r>
              <a:rPr lang="zh-CN" altLang="en-US" dirty="0"/>
              <a:t>统计课程信息</a:t>
            </a:r>
            <a:r>
              <a:rPr lang="en-US" altLang="zh-CN" dirty="0"/>
              <a:t>/</a:t>
            </a:r>
            <a:r>
              <a:rPr lang="zh-CN" altLang="en-US" dirty="0"/>
              <a:t>查询课程（自己开设的课程数目</a:t>
            </a:r>
            <a:r>
              <a:rPr lang="en-US" altLang="zh-CN" dirty="0"/>
              <a:t>/</a:t>
            </a:r>
            <a:r>
              <a:rPr lang="zh-CN" altLang="en-US" dirty="0"/>
              <a:t>按选课人数排序自己的课程）</a:t>
            </a:r>
            <a:endParaRPr lang="en-US" altLang="zh-CN" dirty="0"/>
          </a:p>
          <a:p>
            <a:r>
              <a:rPr lang="en-US" altLang="zh-CN" dirty="0"/>
              <a:t>5-</a:t>
            </a:r>
            <a:r>
              <a:rPr lang="zh-CN" altLang="en-US" dirty="0"/>
              <a:t>添加课程（上课时间</a:t>
            </a:r>
            <a:r>
              <a:rPr lang="en-US" altLang="zh-CN" dirty="0"/>
              <a:t>/</a:t>
            </a:r>
            <a:r>
              <a:rPr lang="zh-CN" altLang="en-US" dirty="0"/>
              <a:t>课程名称</a:t>
            </a:r>
            <a:r>
              <a:rPr lang="en-US" altLang="zh-CN" dirty="0"/>
              <a:t>/</a:t>
            </a:r>
            <a:r>
              <a:rPr lang="zh-CN" altLang="en-US" dirty="0"/>
              <a:t>课程号不冲突</a:t>
            </a:r>
            <a:r>
              <a:rPr lang="en-US" altLang="zh-CN" dirty="0"/>
              <a:t>/</a:t>
            </a:r>
            <a:r>
              <a:rPr lang="zh-CN" altLang="en-US" dirty="0"/>
              <a:t>上线人数</a:t>
            </a:r>
            <a:r>
              <a:rPr lang="en-US" altLang="zh-CN" dirty="0"/>
              <a:t>80</a:t>
            </a:r>
            <a:r>
              <a:rPr lang="zh-CN" altLang="en-US" dirty="0"/>
              <a:t>或</a:t>
            </a:r>
            <a:r>
              <a:rPr lang="en-US" altLang="zh-CN" dirty="0"/>
              <a:t>100</a:t>
            </a:r>
            <a:r>
              <a:rPr lang="zh-CN" altLang="en-US" dirty="0"/>
              <a:t>）</a:t>
            </a:r>
            <a:endParaRPr lang="en-US" altLang="zh-CN" dirty="0"/>
          </a:p>
          <a:p>
            <a:r>
              <a:rPr lang="en-US" altLang="zh-CN" dirty="0"/>
              <a:t>6-</a:t>
            </a:r>
            <a:r>
              <a:rPr lang="zh-CN" altLang="en-US" dirty="0"/>
              <a:t>修改课程（可以在指定情况下按照要求修改部分课程信息）</a:t>
            </a:r>
            <a:endParaRPr lang="en-US" altLang="zh-CN" dirty="0"/>
          </a:p>
          <a:p>
            <a:r>
              <a:rPr lang="en-US" altLang="zh-CN" dirty="0"/>
              <a:t>7-</a:t>
            </a:r>
            <a:r>
              <a:rPr lang="zh-CN" altLang="en-US" dirty="0"/>
              <a:t>对个人信息进行编辑及修改</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管理员模块：</a:t>
            </a:r>
            <a:endParaRPr lang="en-US" altLang="zh-CN" dirty="0"/>
          </a:p>
          <a:p>
            <a:r>
              <a:rPr lang="en-US" altLang="zh-CN" dirty="0"/>
              <a:t>1-</a:t>
            </a:r>
            <a:r>
              <a:rPr lang="zh-CN" altLang="en-US" dirty="0"/>
              <a:t>添加学生</a:t>
            </a:r>
            <a:r>
              <a:rPr lang="en-US" altLang="zh-CN" dirty="0"/>
              <a:t>/</a:t>
            </a:r>
            <a:r>
              <a:rPr lang="zh-CN" altLang="en-US" dirty="0"/>
              <a:t>教师信息</a:t>
            </a:r>
            <a:endParaRPr lang="en-US" altLang="zh-CN" dirty="0"/>
          </a:p>
          <a:p>
            <a:r>
              <a:rPr lang="en-US" altLang="zh-CN" dirty="0"/>
              <a:t>2-</a:t>
            </a:r>
            <a:r>
              <a:rPr lang="zh-CN" altLang="en-US" dirty="0"/>
              <a:t>修改学生</a:t>
            </a:r>
            <a:r>
              <a:rPr lang="en-US" altLang="zh-CN" dirty="0"/>
              <a:t>/</a:t>
            </a:r>
            <a:r>
              <a:rPr lang="zh-CN" altLang="en-US" dirty="0"/>
              <a:t>教师是信息</a:t>
            </a:r>
            <a:endParaRPr lang="en-US" altLang="zh-CN" dirty="0"/>
          </a:p>
          <a:p>
            <a:r>
              <a:rPr lang="en-US" altLang="zh-CN" dirty="0"/>
              <a:t>3-</a:t>
            </a:r>
            <a:r>
              <a:rPr lang="zh-CN" altLang="en-US" dirty="0"/>
              <a:t>删除学生</a:t>
            </a:r>
            <a:r>
              <a:rPr lang="en-US" altLang="zh-CN" dirty="0"/>
              <a:t>/</a:t>
            </a:r>
            <a:r>
              <a:rPr lang="zh-CN" altLang="en-US" dirty="0"/>
              <a:t>骄傲是信息</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处理流程</a:t>
            </a:r>
          </a:p>
        </p:txBody>
      </p:sp>
      <p:pic>
        <p:nvPicPr>
          <p:cNvPr id="5" name="图片 4" descr="文字图案&#10;&#10;描述已自动生成"/>
          <p:cNvPicPr>
            <a:picLocks noChangeAspect="1"/>
          </p:cNvPicPr>
          <p:nvPr/>
        </p:nvPicPr>
        <p:blipFill>
          <a:blip r:embed="rId2"/>
          <a:stretch>
            <a:fillRect/>
          </a:stretch>
        </p:blipFill>
        <p:spPr>
          <a:xfrm>
            <a:off x="576557" y="958854"/>
            <a:ext cx="7102455" cy="4237087"/>
          </a:xfrm>
          <a:prstGeom prst="rect">
            <a:avLst/>
          </a:prstGeom>
        </p:spPr>
      </p:pic>
      <p:sp>
        <p:nvSpPr>
          <p:cNvPr id="6" name="文本框 5"/>
          <p:cNvSpPr txBox="1"/>
          <p:nvPr/>
        </p:nvSpPr>
        <p:spPr>
          <a:xfrm>
            <a:off x="7544825" y="762683"/>
            <a:ext cx="3858522" cy="2585323"/>
          </a:xfrm>
          <a:prstGeom prst="rect">
            <a:avLst/>
          </a:prstGeom>
          <a:noFill/>
        </p:spPr>
        <p:txBody>
          <a:bodyPr wrap="square" rtlCol="0">
            <a:spAutoFit/>
          </a:bodyPr>
          <a:lstStyle/>
          <a:p>
            <a:r>
              <a:rPr lang="zh-CN" altLang="en-US" dirty="0"/>
              <a:t>学生登录之后会有这些功能按键，进入选课中心后可以按顺序查看所有课程并选课，在查询课程界面可以按照课程名称或开课学院查询并选择相应的课程，还可以根据课余量和选课人数排序选课。查询选课结果可以查询当前学生所选择的课程，删除选课结果可以删除选课，之后学生可以进行个人信息管理或者登出界面。</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5" name="图片 4" descr="手机屏幕的截图&#10;&#10;描述已自动生成"/>
          <p:cNvPicPr>
            <a:picLocks noChangeAspect="1"/>
          </p:cNvPicPr>
          <p:nvPr/>
        </p:nvPicPr>
        <p:blipFill>
          <a:blip r:embed="rId2"/>
          <a:stretch>
            <a:fillRect/>
          </a:stretch>
        </p:blipFill>
        <p:spPr>
          <a:xfrm>
            <a:off x="577087" y="503453"/>
            <a:ext cx="6182896" cy="4760372"/>
          </a:xfrm>
          <a:prstGeom prst="rect">
            <a:avLst/>
          </a:prstGeom>
        </p:spPr>
      </p:pic>
      <p:sp>
        <p:nvSpPr>
          <p:cNvPr id="8" name="文本框 7"/>
          <p:cNvSpPr txBox="1"/>
          <p:nvPr/>
        </p:nvSpPr>
        <p:spPr>
          <a:xfrm>
            <a:off x="7151181" y="565862"/>
            <a:ext cx="4100449" cy="2031325"/>
          </a:xfrm>
          <a:prstGeom prst="rect">
            <a:avLst/>
          </a:prstGeom>
          <a:noFill/>
        </p:spPr>
        <p:txBody>
          <a:bodyPr wrap="square" rtlCol="0">
            <a:spAutoFit/>
          </a:bodyPr>
          <a:lstStyle/>
          <a:p>
            <a:r>
              <a:rPr lang="zh-CN" altLang="en-US" dirty="0"/>
              <a:t>教师登录之后可以进行选课管理、课程管理以及个人信息管理三个操作，进行选课管理操作时，教师可以查看或删除已经开设的课程。进行课程管理操作时，教师可以根据课程名称查询已开设课程并且修改或删除。个人信息管理和学生的类似。</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descr="图片包含 标志, 游戏机, 停止&#10;&#10;描述已自动生成"/>
          <p:cNvPicPr>
            <a:picLocks noGrp="1" noChangeAspect="1"/>
          </p:cNvPicPr>
          <p:nvPr>
            <p:ph idx="1"/>
          </p:nvPr>
        </p:nvPicPr>
        <p:blipFill>
          <a:blip r:embed="rId2"/>
          <a:stretch>
            <a:fillRect/>
          </a:stretch>
        </p:blipFill>
        <p:spPr>
          <a:xfrm>
            <a:off x="607119" y="1637735"/>
            <a:ext cx="4069433" cy="2829805"/>
          </a:xfrm>
        </p:spPr>
      </p:pic>
      <p:sp>
        <p:nvSpPr>
          <p:cNvPr id="6" name="文本框 5"/>
          <p:cNvSpPr txBox="1"/>
          <p:nvPr/>
        </p:nvSpPr>
        <p:spPr>
          <a:xfrm>
            <a:off x="6983095" y="1229995"/>
            <a:ext cx="2992755" cy="645160"/>
          </a:xfrm>
          <a:prstGeom prst="rect">
            <a:avLst/>
          </a:prstGeom>
          <a:noFill/>
        </p:spPr>
        <p:txBody>
          <a:bodyPr wrap="square" rtlCol="0">
            <a:spAutoFit/>
          </a:bodyPr>
          <a:lstStyle/>
          <a:p>
            <a:r>
              <a:rPr lang="zh-CN" altLang="en-US" dirty="0"/>
              <a:t>管理员可以对学生和教师的信息进行录入，修改和删除。</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模块的输入输出</a:t>
            </a:r>
          </a:p>
        </p:txBody>
      </p:sp>
      <p:sp>
        <p:nvSpPr>
          <p:cNvPr id="3" name="内容占位符 2"/>
          <p:cNvSpPr>
            <a:spLocks noGrp="1"/>
          </p:cNvSpPr>
          <p:nvPr>
            <p:ph idx="1"/>
          </p:nvPr>
        </p:nvSpPr>
        <p:spPr/>
        <p:txBody>
          <a:bodyPr/>
          <a:lstStyle/>
          <a:p>
            <a:r>
              <a:rPr lang="zh-CN" altLang="en-US" dirty="0"/>
              <a:t>学生</a:t>
            </a:r>
          </a:p>
        </p:txBody>
      </p:sp>
      <p:sp>
        <p:nvSpPr>
          <p:cNvPr id="4" name="文本框 3"/>
          <p:cNvSpPr txBox="1"/>
          <p:nvPr/>
        </p:nvSpPr>
        <p:spPr>
          <a:xfrm>
            <a:off x="2333156" y="2286391"/>
            <a:ext cx="7922066" cy="1477328"/>
          </a:xfrm>
          <a:prstGeom prst="rect">
            <a:avLst/>
          </a:prstGeom>
          <a:noFill/>
        </p:spPr>
        <p:txBody>
          <a:bodyPr wrap="square" rtlCol="0">
            <a:spAutoFit/>
          </a:bodyPr>
          <a:lstStyle/>
          <a:p>
            <a:r>
              <a:rPr lang="zh-CN" altLang="en-US" dirty="0"/>
              <a:t>输入：</a:t>
            </a:r>
            <a:r>
              <a:rPr lang="en-US" altLang="zh-CN" dirty="0"/>
              <a:t>1.</a:t>
            </a:r>
            <a:r>
              <a:rPr lang="zh-CN" altLang="en-US" dirty="0"/>
              <a:t>存有所有课程信息的文件 </a:t>
            </a:r>
            <a:r>
              <a:rPr lang="en-US" altLang="zh-CN" dirty="0"/>
              <a:t>2.</a:t>
            </a:r>
            <a:r>
              <a:rPr lang="zh-CN" altLang="en-US" dirty="0"/>
              <a:t>学生的个人信息文件 </a:t>
            </a:r>
            <a:endParaRPr lang="en-US" altLang="zh-CN" dirty="0"/>
          </a:p>
          <a:p>
            <a:r>
              <a:rPr lang="en-US" altLang="zh-CN" dirty="0"/>
              <a:t>3.</a:t>
            </a:r>
            <a:r>
              <a:rPr lang="zh-CN" altLang="en-US" dirty="0"/>
              <a:t>课程简介文件</a:t>
            </a:r>
            <a:endParaRPr lang="en-US" altLang="zh-CN" dirty="0"/>
          </a:p>
          <a:p>
            <a:r>
              <a:rPr lang="zh-CN" altLang="en-US" dirty="0"/>
              <a:t>输出：</a:t>
            </a:r>
            <a:endParaRPr lang="en-US" altLang="zh-CN" dirty="0"/>
          </a:p>
          <a:p>
            <a:r>
              <a:rPr lang="en-US" altLang="zh-CN" dirty="0"/>
              <a:t>1.</a:t>
            </a:r>
            <a:r>
              <a:rPr lang="zh-CN" altLang="en-US" dirty="0"/>
              <a:t>每个学生自己存储所选课程号的文件 </a:t>
            </a:r>
            <a:r>
              <a:rPr lang="en-US" altLang="zh-CN" dirty="0"/>
              <a:t>2.</a:t>
            </a:r>
            <a:r>
              <a:rPr lang="zh-CN" altLang="en-US" dirty="0"/>
              <a:t>学生的个人信息文件 </a:t>
            </a:r>
            <a:endParaRPr lang="en-US" altLang="zh-CN" dirty="0"/>
          </a:p>
          <a:p>
            <a:r>
              <a:rPr lang="en-US" altLang="zh-CN" dirty="0"/>
              <a:t>3.</a:t>
            </a:r>
            <a:r>
              <a:rPr lang="zh-CN" altLang="en-US" dirty="0"/>
              <a:t>每个课程存有学生学号的文件</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教师</a:t>
            </a:r>
          </a:p>
        </p:txBody>
      </p:sp>
      <p:sp>
        <p:nvSpPr>
          <p:cNvPr id="4" name="文本框 3"/>
          <p:cNvSpPr txBox="1"/>
          <p:nvPr/>
        </p:nvSpPr>
        <p:spPr>
          <a:xfrm>
            <a:off x="2279849" y="2337256"/>
            <a:ext cx="8578138" cy="1477328"/>
          </a:xfrm>
          <a:prstGeom prst="rect">
            <a:avLst/>
          </a:prstGeom>
          <a:noFill/>
        </p:spPr>
        <p:txBody>
          <a:bodyPr wrap="square" rtlCol="0">
            <a:spAutoFit/>
          </a:bodyPr>
          <a:lstStyle/>
          <a:p>
            <a:r>
              <a:rPr lang="zh-CN" altLang="en-US" dirty="0"/>
              <a:t>输入：</a:t>
            </a:r>
            <a:r>
              <a:rPr lang="en-US" altLang="zh-CN" dirty="0"/>
              <a:t>1.</a:t>
            </a:r>
            <a:r>
              <a:rPr lang="zh-CN" altLang="en-US" dirty="0"/>
              <a:t>所有课程信息文件 </a:t>
            </a:r>
            <a:r>
              <a:rPr lang="en-US" altLang="zh-CN" dirty="0"/>
              <a:t>2.</a:t>
            </a:r>
            <a:r>
              <a:rPr lang="zh-CN" altLang="en-US" dirty="0"/>
              <a:t>教师的个人信息文件</a:t>
            </a:r>
            <a:endParaRPr lang="en-US" altLang="zh-CN" dirty="0"/>
          </a:p>
          <a:p>
            <a:r>
              <a:rPr lang="en-US" altLang="zh-CN" dirty="0"/>
              <a:t>3.</a:t>
            </a:r>
            <a:r>
              <a:rPr lang="zh-CN" altLang="en-US" dirty="0"/>
              <a:t>课程简介文件</a:t>
            </a:r>
            <a:endParaRPr lang="en-US" altLang="zh-CN" dirty="0"/>
          </a:p>
          <a:p>
            <a:r>
              <a:rPr lang="zh-CN" altLang="en-US" dirty="0"/>
              <a:t>输出：</a:t>
            </a:r>
            <a:r>
              <a:rPr lang="en-US" altLang="zh-CN" dirty="0"/>
              <a:t>1.</a:t>
            </a:r>
            <a:r>
              <a:rPr lang="zh-CN" altLang="en-US" dirty="0"/>
              <a:t>教师的个人信息文件 </a:t>
            </a:r>
            <a:r>
              <a:rPr lang="en-US" altLang="zh-CN" dirty="0"/>
              <a:t>2.</a:t>
            </a:r>
            <a:r>
              <a:rPr lang="zh-CN" altLang="en-US" dirty="0"/>
              <a:t>储存教师自己开设课程课程号的文件</a:t>
            </a:r>
            <a:endParaRPr lang="en-US" altLang="zh-CN" dirty="0"/>
          </a:p>
          <a:p>
            <a:r>
              <a:rPr lang="en-US" altLang="zh-CN" dirty="0"/>
              <a:t>3.</a:t>
            </a:r>
            <a:r>
              <a:rPr lang="zh-CN" altLang="en-US" dirty="0"/>
              <a:t>课程信息 </a:t>
            </a:r>
            <a:r>
              <a:rPr lang="en-US" altLang="zh-CN" dirty="0"/>
              <a:t>4.</a:t>
            </a:r>
            <a:r>
              <a:rPr lang="zh-CN" altLang="en-US" dirty="0"/>
              <a:t>课程简介文件</a:t>
            </a:r>
            <a:endParaRPr lang="en-US" altLang="zh-CN" dirty="0"/>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管理员</a:t>
            </a:r>
          </a:p>
        </p:txBody>
      </p:sp>
      <p:sp>
        <p:nvSpPr>
          <p:cNvPr id="4" name="文本框 3"/>
          <p:cNvSpPr txBox="1"/>
          <p:nvPr/>
        </p:nvSpPr>
        <p:spPr>
          <a:xfrm>
            <a:off x="2575082" y="2374160"/>
            <a:ext cx="7598131" cy="923330"/>
          </a:xfrm>
          <a:prstGeom prst="rect">
            <a:avLst/>
          </a:prstGeom>
          <a:noFill/>
        </p:spPr>
        <p:txBody>
          <a:bodyPr wrap="square" rtlCol="0">
            <a:spAutoFit/>
          </a:bodyPr>
          <a:lstStyle/>
          <a:p>
            <a:r>
              <a:rPr lang="zh-CN" altLang="en-US" dirty="0"/>
              <a:t>输入：</a:t>
            </a:r>
            <a:r>
              <a:rPr lang="en-US" altLang="zh-CN" dirty="0"/>
              <a:t>1.</a:t>
            </a:r>
            <a:r>
              <a:rPr lang="zh-CN" altLang="en-US" dirty="0"/>
              <a:t>学生的个人信息 </a:t>
            </a:r>
            <a:r>
              <a:rPr lang="en-US" altLang="zh-CN" dirty="0"/>
              <a:t>2.</a:t>
            </a:r>
            <a:r>
              <a:rPr lang="zh-CN" altLang="en-US" dirty="0"/>
              <a:t>教师的个人信息</a:t>
            </a:r>
            <a:endParaRPr lang="en-US" altLang="zh-CN" dirty="0"/>
          </a:p>
          <a:p>
            <a:r>
              <a:rPr lang="zh-CN" altLang="en-US" dirty="0"/>
              <a:t>输出：</a:t>
            </a:r>
            <a:r>
              <a:rPr lang="en-US" altLang="zh-CN" dirty="0"/>
              <a:t>1.</a:t>
            </a:r>
            <a:r>
              <a:rPr lang="zh-CN" altLang="en-US" dirty="0"/>
              <a:t>学生的个人信息 </a:t>
            </a:r>
            <a:r>
              <a:rPr lang="en-US" altLang="zh-CN" dirty="0"/>
              <a:t>2.</a:t>
            </a:r>
            <a:r>
              <a:rPr lang="zh-CN" altLang="en-US" dirty="0"/>
              <a:t>教师的个人信息</a:t>
            </a:r>
            <a:endParaRPr lang="en-US" altLang="zh-CN" dirty="0"/>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模块的接口描述      </a:t>
            </a:r>
            <a:br>
              <a:rPr lang="en-US" altLang="zh-CN" dirty="0"/>
            </a:br>
            <a:r>
              <a:rPr lang="zh-CN" altLang="en-US" dirty="0"/>
              <a:t>学生</a:t>
            </a:r>
          </a:p>
        </p:txBody>
      </p:sp>
      <p:sp>
        <p:nvSpPr>
          <p:cNvPr id="3" name="内容占位符 2"/>
          <p:cNvSpPr>
            <a:spLocks noGrp="1"/>
          </p:cNvSpPr>
          <p:nvPr>
            <p:ph idx="1"/>
          </p:nvPr>
        </p:nvSpPr>
        <p:spPr>
          <a:xfrm>
            <a:off x="1141412" y="1824700"/>
            <a:ext cx="9905999" cy="3966501"/>
          </a:xfrm>
        </p:spPr>
        <p:txBody>
          <a:bodyPr>
            <a:normAutofit fontScale="85000" lnSpcReduction="20000"/>
          </a:bodyPr>
          <a:lstStyle/>
          <a:p>
            <a:pPr marL="0" indent="0">
              <a:buNone/>
            </a:pPr>
            <a:endParaRPr lang="en-US" altLang="zh-CN" dirty="0"/>
          </a:p>
          <a:p>
            <a:pPr marL="0" indent="0">
              <a:buNone/>
            </a:pPr>
            <a:r>
              <a:rPr lang="en-US" altLang="zh-CN" dirty="0"/>
              <a:t>1.</a:t>
            </a:r>
            <a:r>
              <a:rPr lang="zh-CN" altLang="en-US" dirty="0"/>
              <a:t>接口名：</a:t>
            </a:r>
            <a:r>
              <a:rPr lang="en-US" altLang="zh-CN" dirty="0"/>
              <a:t> </a:t>
            </a:r>
            <a:r>
              <a:rPr lang="en-US" altLang="zh-CN" dirty="0" err="1"/>
              <a:t>student_select_course</a:t>
            </a:r>
            <a:endParaRPr lang="en-US" altLang="zh-CN" dirty="0"/>
          </a:p>
          <a:p>
            <a:pPr marL="0" indent="0">
              <a:buNone/>
            </a:pPr>
            <a:r>
              <a:rPr lang="zh-CN" altLang="en-US" dirty="0"/>
              <a:t>参数名：</a:t>
            </a:r>
            <a:r>
              <a:rPr lang="en-US" altLang="zh-CN" dirty="0" err="1"/>
              <a:t>student_number</a:t>
            </a:r>
            <a:r>
              <a:rPr lang="en-US" altLang="zh-CN" dirty="0"/>
              <a:t>, </a:t>
            </a:r>
            <a:r>
              <a:rPr lang="en-US" altLang="zh-CN" dirty="0" err="1"/>
              <a:t>course_number</a:t>
            </a:r>
            <a:endParaRPr lang="en-US" altLang="zh-CN" dirty="0"/>
          </a:p>
          <a:p>
            <a:pPr marL="0" indent="0">
              <a:buNone/>
            </a:pPr>
            <a:r>
              <a:rPr lang="zh-CN" altLang="en-US" dirty="0"/>
              <a:t>参数类型：</a:t>
            </a:r>
            <a:r>
              <a:rPr lang="en-US" altLang="zh-CN" dirty="0"/>
              <a:t>int, int</a:t>
            </a:r>
          </a:p>
          <a:p>
            <a:pPr marL="0" indent="0">
              <a:buNone/>
            </a:pPr>
            <a:r>
              <a:rPr lang="zh-CN" altLang="en-US" dirty="0"/>
              <a:t>参数描述：学生学号</a:t>
            </a:r>
            <a:r>
              <a:rPr lang="en-US" altLang="zh-CN" dirty="0"/>
              <a:t>, </a:t>
            </a:r>
            <a:r>
              <a:rPr lang="zh-CN" altLang="en-US" dirty="0"/>
              <a:t>课程号</a:t>
            </a:r>
            <a:endParaRPr lang="en-US" altLang="zh-CN" dirty="0"/>
          </a:p>
          <a:p>
            <a:pPr marL="0" indent="0">
              <a:buNone/>
            </a:pPr>
            <a:r>
              <a:rPr lang="zh-CN" altLang="en-US" dirty="0"/>
              <a:t>返回值名：无</a:t>
            </a:r>
            <a:endParaRPr lang="en-US" altLang="zh-CN" dirty="0"/>
          </a:p>
          <a:p>
            <a:pPr marL="0" indent="0">
              <a:buNone/>
            </a:pPr>
            <a:r>
              <a:rPr lang="zh-CN" altLang="en-US" dirty="0"/>
              <a:t>返回值类型：无</a:t>
            </a:r>
            <a:endParaRPr lang="en-US" altLang="zh-CN" dirty="0"/>
          </a:p>
          <a:p>
            <a:pPr marL="0" indent="0">
              <a:buNone/>
            </a:pPr>
            <a:r>
              <a:rPr lang="zh-CN" altLang="en-US" dirty="0"/>
              <a:t>返回值描述：无</a:t>
            </a:r>
            <a:endParaRPr lang="en-US" altLang="zh-CN" dirty="0"/>
          </a:p>
          <a:p>
            <a:pPr marL="0" indent="0">
              <a:buNone/>
            </a:pPr>
            <a:r>
              <a:rPr lang="zh-CN" altLang="en-US" dirty="0"/>
              <a:t>接口作用：确定学生已经选课，向文件中加入相关信息</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系统总体设计</a:t>
            </a:r>
          </a:p>
        </p:txBody>
      </p:sp>
      <p:sp>
        <p:nvSpPr>
          <p:cNvPr id="3" name="内容占位符 2"/>
          <p:cNvSpPr>
            <a:spLocks noGrp="1"/>
          </p:cNvSpPr>
          <p:nvPr>
            <p:ph idx="1"/>
          </p:nvPr>
        </p:nvSpPr>
        <p:spPr/>
        <p:txBody>
          <a:bodyPr>
            <a:normAutofit/>
          </a:bodyPr>
          <a:lstStyle/>
          <a:p>
            <a:r>
              <a:rPr lang="zh-CN" altLang="en-US" dirty="0"/>
              <a:t>系统总体功能描述（包含模块图及整个系统的总体功能描述） </a:t>
            </a:r>
            <a:endParaRPr lang="en-US" altLang="zh-CN" dirty="0"/>
          </a:p>
          <a:p>
            <a:r>
              <a:rPr lang="en-US" altLang="zh-CN" dirty="0"/>
              <a:t> </a:t>
            </a:r>
            <a:r>
              <a:rPr lang="zh-CN" altLang="en-US" dirty="0"/>
              <a:t>接口定义规范（按照什么原则来命名接口）</a:t>
            </a:r>
            <a:endParaRPr lang="en-US" altLang="zh-CN" dirty="0"/>
          </a:p>
          <a:p>
            <a:r>
              <a:rPr lang="zh-CN" altLang="en-US" dirty="0"/>
              <a:t>系统的数据结构描述（系统需要处理什么样的数据，这些数据以什么形式存储及程序运行过程中使用的数据结构描述）</a:t>
            </a:r>
            <a:endParaRPr lang="en-US" altLang="zh-CN" dirty="0"/>
          </a:p>
          <a:p>
            <a:r>
              <a:rPr lang="zh-CN" altLang="en-US" dirty="0"/>
              <a:t> 系统的开发环境及运行环境描述（包含软硬件环境）</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模块的接口描述      </a:t>
            </a:r>
            <a:br>
              <a:rPr lang="en-US" altLang="zh-CN" dirty="0"/>
            </a:br>
            <a:r>
              <a:rPr lang="zh-CN" altLang="en-US" dirty="0"/>
              <a:t>学生</a:t>
            </a:r>
          </a:p>
        </p:txBody>
      </p:sp>
      <p:sp>
        <p:nvSpPr>
          <p:cNvPr id="3" name="内容占位符 2"/>
          <p:cNvSpPr>
            <a:spLocks noGrp="1"/>
          </p:cNvSpPr>
          <p:nvPr>
            <p:ph idx="1"/>
          </p:nvPr>
        </p:nvSpPr>
        <p:spPr>
          <a:xfrm>
            <a:off x="1141730" y="1608455"/>
            <a:ext cx="9906000" cy="4336415"/>
          </a:xfrm>
        </p:spPr>
        <p:txBody>
          <a:bodyPr>
            <a:normAutofit fontScale="90000" lnSpcReduction="20000"/>
          </a:bodyPr>
          <a:lstStyle/>
          <a:p>
            <a:pPr marL="0" indent="0">
              <a:buNone/>
            </a:pPr>
            <a:endParaRPr lang="en-US" altLang="zh-CN" dirty="0"/>
          </a:p>
          <a:p>
            <a:pPr marL="0" indent="0">
              <a:buNone/>
            </a:pPr>
            <a:r>
              <a:rPr lang="en-US" altLang="zh-CN" dirty="0"/>
              <a:t>2.</a:t>
            </a:r>
            <a:r>
              <a:rPr lang="zh-CN" altLang="en-US" dirty="0"/>
              <a:t>接口名：</a:t>
            </a:r>
            <a:r>
              <a:rPr lang="en-US" altLang="zh-CN" dirty="0"/>
              <a:t> </a:t>
            </a:r>
            <a:r>
              <a:rPr lang="en-US" altLang="zh-CN" dirty="0" err="1"/>
              <a:t>sort_accroding_to_number_of_student</a:t>
            </a:r>
            <a:endParaRPr lang="en-US" altLang="zh-CN" dirty="0"/>
          </a:p>
          <a:p>
            <a:pPr marL="0" indent="0">
              <a:buNone/>
            </a:pPr>
            <a:r>
              <a:rPr lang="zh-CN" altLang="en-US" dirty="0"/>
              <a:t>参数名：</a:t>
            </a:r>
            <a:r>
              <a:rPr lang="en-US" altLang="zh-CN" dirty="0"/>
              <a:t>order</a:t>
            </a:r>
          </a:p>
          <a:p>
            <a:pPr marL="0" indent="0">
              <a:buNone/>
            </a:pPr>
            <a:r>
              <a:rPr lang="zh-CN" altLang="en-US" dirty="0"/>
              <a:t>参数类型：</a:t>
            </a:r>
            <a:r>
              <a:rPr lang="en-US" altLang="zh-CN" dirty="0"/>
              <a:t>int []</a:t>
            </a:r>
          </a:p>
          <a:p>
            <a:pPr marL="0" indent="0">
              <a:buNone/>
            </a:pPr>
            <a:r>
              <a:rPr lang="zh-CN" altLang="en-US" dirty="0"/>
              <a:t>参数描述：课程序号数组</a:t>
            </a:r>
          </a:p>
          <a:p>
            <a:pPr marL="0" indent="0">
              <a:buNone/>
            </a:pPr>
            <a:r>
              <a:rPr lang="zh-CN" altLang="en-US" dirty="0"/>
              <a:t>返回值名：无</a:t>
            </a:r>
            <a:endParaRPr lang="en-US" altLang="zh-CN" dirty="0"/>
          </a:p>
          <a:p>
            <a:pPr marL="0" indent="0">
              <a:buNone/>
            </a:pPr>
            <a:r>
              <a:rPr lang="zh-CN" altLang="en-US" dirty="0"/>
              <a:t>返回值类型：无</a:t>
            </a:r>
            <a:endParaRPr lang="en-US" altLang="zh-CN" dirty="0"/>
          </a:p>
          <a:p>
            <a:pPr marL="0" indent="0">
              <a:buNone/>
            </a:pPr>
            <a:r>
              <a:rPr lang="zh-CN" altLang="en-US" dirty="0"/>
              <a:t>返回值描述：无</a:t>
            </a:r>
            <a:endParaRPr lang="en-US" altLang="zh-CN" dirty="0"/>
          </a:p>
          <a:p>
            <a:pPr marL="0" indent="0">
              <a:buNone/>
            </a:pPr>
            <a:r>
              <a:rPr lang="zh-CN" altLang="en-US" dirty="0"/>
              <a:t>接口作用：根据选课人数返回课程编号</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模块的接口描述      </a:t>
            </a:r>
            <a:br>
              <a:rPr lang="en-US" altLang="zh-CN" dirty="0"/>
            </a:br>
            <a:r>
              <a:rPr lang="zh-CN" altLang="en-US" dirty="0"/>
              <a:t>学生</a:t>
            </a:r>
          </a:p>
        </p:txBody>
      </p:sp>
      <p:sp>
        <p:nvSpPr>
          <p:cNvPr id="3" name="内容占位符 2"/>
          <p:cNvSpPr>
            <a:spLocks noGrp="1"/>
          </p:cNvSpPr>
          <p:nvPr>
            <p:ph idx="1"/>
          </p:nvPr>
        </p:nvSpPr>
        <p:spPr>
          <a:xfrm>
            <a:off x="1141412" y="1824700"/>
            <a:ext cx="9905999" cy="3966501"/>
          </a:xfrm>
        </p:spPr>
        <p:txBody>
          <a:bodyPr>
            <a:normAutofit fontScale="92500" lnSpcReduction="10000"/>
          </a:bodyPr>
          <a:lstStyle/>
          <a:p>
            <a:pPr marL="0" indent="0">
              <a:buNone/>
            </a:pPr>
            <a:endParaRPr lang="en-US" altLang="zh-CN" dirty="0"/>
          </a:p>
          <a:p>
            <a:pPr marL="0" indent="0">
              <a:buNone/>
            </a:pPr>
            <a:r>
              <a:rPr lang="en-US" altLang="zh-CN" dirty="0"/>
              <a:t>3.</a:t>
            </a:r>
            <a:r>
              <a:rPr lang="zh-CN" altLang="en-US" dirty="0"/>
              <a:t>接口名：</a:t>
            </a:r>
            <a:r>
              <a:rPr lang="en-US" altLang="zh-CN" dirty="0"/>
              <a:t> </a:t>
            </a:r>
            <a:r>
              <a:rPr lang="en-US" altLang="zh-CN" dirty="0" err="1"/>
              <a:t>sort_accroding_to_number_of_left</a:t>
            </a:r>
            <a:endParaRPr lang="en-US" altLang="zh-CN" dirty="0"/>
          </a:p>
          <a:p>
            <a:pPr marL="0" indent="0">
              <a:buNone/>
            </a:pPr>
            <a:r>
              <a:rPr lang="zh-CN" altLang="en-US" dirty="0"/>
              <a:t>参数名：</a:t>
            </a:r>
            <a:r>
              <a:rPr lang="en-US" altLang="zh-CN" dirty="0" err="1"/>
              <a:t>order</a:t>
            </a:r>
          </a:p>
          <a:p>
            <a:pPr marL="0" indent="0">
              <a:buNone/>
            </a:pPr>
            <a:r>
              <a:rPr lang="zh-CN" altLang="en-US" dirty="0"/>
              <a:t>参数类型：</a:t>
            </a:r>
            <a:r>
              <a:rPr lang="en-US" altLang="zh-CN" dirty="0"/>
              <a:t>int []</a:t>
            </a:r>
          </a:p>
          <a:p>
            <a:pPr marL="0" indent="0">
              <a:buNone/>
            </a:pPr>
            <a:r>
              <a:rPr lang="zh-CN" altLang="en-US" dirty="0"/>
              <a:t>参数描述：</a:t>
            </a:r>
            <a:r>
              <a:rPr lang="zh-CN" altLang="en-US" dirty="0">
                <a:sym typeface="+mn-ea"/>
              </a:rPr>
              <a:t>课程序号数组</a:t>
            </a:r>
            <a:endParaRPr lang="zh-CN" altLang="en-US" dirty="0"/>
          </a:p>
          <a:p>
            <a:pPr marL="0" indent="0">
              <a:buNone/>
            </a:pPr>
            <a:r>
              <a:rPr lang="zh-CN" altLang="en-US" dirty="0"/>
              <a:t>返回值类型：无</a:t>
            </a:r>
            <a:endParaRPr lang="en-US" altLang="zh-CN" dirty="0"/>
          </a:p>
          <a:p>
            <a:pPr marL="0" indent="0">
              <a:buNone/>
            </a:pPr>
            <a:r>
              <a:rPr lang="zh-CN" altLang="en-US" dirty="0"/>
              <a:t>返回值描述：无</a:t>
            </a:r>
            <a:endParaRPr lang="en-US" altLang="zh-CN" dirty="0"/>
          </a:p>
          <a:p>
            <a:pPr marL="0" indent="0">
              <a:buNone/>
            </a:pPr>
            <a:r>
              <a:rPr lang="zh-CN" altLang="en-US" dirty="0"/>
              <a:t>接口作用：返回课程编号</a:t>
            </a:r>
            <a:r>
              <a:rPr lang="en-US" altLang="zh-CN" dirty="0"/>
              <a:t>,</a:t>
            </a:r>
            <a:r>
              <a:rPr lang="zh-CN" altLang="en-US" dirty="0"/>
              <a:t>根据课余量</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模块的接口描述      </a:t>
            </a:r>
            <a:br>
              <a:rPr lang="en-US" altLang="zh-CN" dirty="0"/>
            </a:br>
            <a:r>
              <a:rPr lang="zh-CN" altLang="en-US" dirty="0"/>
              <a:t>学生</a:t>
            </a:r>
          </a:p>
        </p:txBody>
      </p:sp>
      <p:sp>
        <p:nvSpPr>
          <p:cNvPr id="3" name="内容占位符 2"/>
          <p:cNvSpPr>
            <a:spLocks noGrp="1"/>
          </p:cNvSpPr>
          <p:nvPr>
            <p:ph idx="1"/>
          </p:nvPr>
        </p:nvSpPr>
        <p:spPr>
          <a:xfrm>
            <a:off x="1141412" y="1824700"/>
            <a:ext cx="9905999" cy="3966501"/>
          </a:xfrm>
        </p:spPr>
        <p:txBody>
          <a:bodyPr>
            <a:normAutofit fontScale="92500" lnSpcReduction="10000"/>
          </a:bodyPr>
          <a:lstStyle/>
          <a:p>
            <a:pPr marL="0" indent="0">
              <a:buNone/>
            </a:pPr>
            <a:endParaRPr lang="en-US" altLang="zh-CN" dirty="0"/>
          </a:p>
          <a:p>
            <a:pPr marL="0" indent="0">
              <a:buNone/>
            </a:pPr>
            <a:r>
              <a:rPr lang="en-US" altLang="zh-CN" dirty="0"/>
              <a:t>4.</a:t>
            </a:r>
            <a:r>
              <a:rPr lang="zh-CN" altLang="en-US" dirty="0"/>
              <a:t>接口名：</a:t>
            </a:r>
            <a:r>
              <a:rPr lang="en-US" altLang="zh-CN" dirty="0"/>
              <a:t> </a:t>
            </a:r>
            <a:r>
              <a:rPr lang="en-US" altLang="zh-CN" dirty="0" err="1"/>
              <a:t>search_course</a:t>
            </a:r>
            <a:endParaRPr lang="en-US" altLang="zh-CN" dirty="0"/>
          </a:p>
          <a:p>
            <a:pPr marL="0" indent="0">
              <a:buNone/>
            </a:pPr>
            <a:r>
              <a:rPr lang="zh-CN" altLang="en-US" dirty="0"/>
              <a:t>参数名：</a:t>
            </a:r>
            <a:r>
              <a:rPr lang="en-US" altLang="zh-CN" dirty="0"/>
              <a:t> </a:t>
            </a:r>
            <a:r>
              <a:rPr lang="en-US" altLang="zh-CN" dirty="0" err="1"/>
              <a:t>key_word</a:t>
            </a:r>
            <a:endParaRPr lang="en-US" altLang="zh-CN" dirty="0"/>
          </a:p>
          <a:p>
            <a:pPr marL="0" indent="0">
              <a:buNone/>
            </a:pPr>
            <a:r>
              <a:rPr lang="zh-CN" altLang="en-US" dirty="0"/>
              <a:t>参数类型：</a:t>
            </a:r>
            <a:r>
              <a:rPr lang="en-US" altLang="zh-CN" dirty="0"/>
              <a:t> </a:t>
            </a:r>
            <a:r>
              <a:rPr lang="en-US" altLang="zh-CN" dirty="0">
                <a:sym typeface="+mn-ea"/>
              </a:rPr>
              <a:t>char*</a:t>
            </a:r>
            <a:endParaRPr lang="en-US" altLang="zh-CN" dirty="0"/>
          </a:p>
          <a:p>
            <a:pPr marL="0" indent="0">
              <a:buNone/>
            </a:pPr>
            <a:r>
              <a:rPr lang="zh-CN" altLang="en-US" dirty="0"/>
              <a:t>参数描述：</a:t>
            </a:r>
            <a:r>
              <a:rPr lang="zh-CN" altLang="en-US" dirty="0">
                <a:sym typeface="+mn-ea"/>
              </a:rPr>
              <a:t>需要查找的关键字</a:t>
            </a:r>
            <a:endParaRPr lang="zh-CN" altLang="en-US" dirty="0"/>
          </a:p>
          <a:p>
            <a:pPr marL="0" indent="0">
              <a:buNone/>
            </a:pPr>
            <a:r>
              <a:rPr lang="zh-CN" altLang="en-US" dirty="0"/>
              <a:t>返回值类型：</a:t>
            </a:r>
            <a:r>
              <a:rPr lang="en-US" altLang="zh-CN" dirty="0"/>
              <a:t>courses</a:t>
            </a:r>
            <a:r>
              <a:rPr lang="zh-CN" altLang="en-US" dirty="0"/>
              <a:t>*</a:t>
            </a:r>
          </a:p>
          <a:p>
            <a:pPr marL="0" indent="0">
              <a:buNone/>
            </a:pPr>
            <a:r>
              <a:rPr lang="zh-CN" altLang="en-US" dirty="0"/>
              <a:t>返回值描述：结构体指针，指向搜索到的全部课程结构体数组的首地址</a:t>
            </a:r>
            <a:endParaRPr lang="en-US" altLang="zh-CN" dirty="0"/>
          </a:p>
          <a:p>
            <a:pPr marL="0" indent="0">
              <a:buNone/>
            </a:pPr>
            <a:r>
              <a:rPr lang="zh-CN" altLang="en-US" dirty="0"/>
              <a:t>接口作用：搜索并返回课程结构数组</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模块的接口描述      </a:t>
            </a:r>
            <a:br>
              <a:rPr lang="en-US" altLang="zh-CN" dirty="0"/>
            </a:br>
            <a:r>
              <a:rPr lang="zh-CN" altLang="en-US" dirty="0"/>
              <a:t>学生</a:t>
            </a:r>
          </a:p>
        </p:txBody>
      </p:sp>
      <p:sp>
        <p:nvSpPr>
          <p:cNvPr id="3" name="内容占位符 2"/>
          <p:cNvSpPr>
            <a:spLocks noGrp="1"/>
          </p:cNvSpPr>
          <p:nvPr>
            <p:ph idx="1"/>
          </p:nvPr>
        </p:nvSpPr>
        <p:spPr>
          <a:xfrm>
            <a:off x="1141412" y="1824700"/>
            <a:ext cx="9905999" cy="3966501"/>
          </a:xfrm>
        </p:spPr>
        <p:txBody>
          <a:bodyPr>
            <a:normAutofit fontScale="92500" lnSpcReduction="10000"/>
          </a:bodyPr>
          <a:lstStyle/>
          <a:p>
            <a:pPr marL="0" indent="0">
              <a:buNone/>
            </a:pPr>
            <a:endParaRPr lang="en-US" altLang="zh-CN" dirty="0"/>
          </a:p>
          <a:p>
            <a:pPr marL="0" indent="0">
              <a:buNone/>
            </a:pPr>
            <a:r>
              <a:rPr lang="en-US" altLang="zh-CN" dirty="0"/>
              <a:t>5.</a:t>
            </a:r>
            <a:r>
              <a:rPr lang="zh-CN" altLang="en-US" dirty="0"/>
              <a:t>接口名：</a:t>
            </a:r>
            <a:r>
              <a:rPr lang="en-US" altLang="zh-CN" dirty="0"/>
              <a:t> </a:t>
            </a:r>
            <a:r>
              <a:rPr lang="en-US" altLang="zh-CN" dirty="0" err="1"/>
              <a:t>get_search_course_amount</a:t>
            </a:r>
            <a:endParaRPr lang="en-US" altLang="zh-CN" dirty="0"/>
          </a:p>
          <a:p>
            <a:pPr marL="0" indent="0">
              <a:buNone/>
            </a:pPr>
            <a:r>
              <a:rPr lang="zh-CN" altLang="en-US" dirty="0"/>
              <a:t>参数名：</a:t>
            </a:r>
            <a:r>
              <a:rPr lang="en-US" altLang="zh-CN" dirty="0" err="1">
                <a:sym typeface="+mn-ea"/>
              </a:rPr>
              <a:t>key_word</a:t>
            </a:r>
            <a:endParaRPr lang="en-US" altLang="zh-CN" dirty="0"/>
          </a:p>
          <a:p>
            <a:pPr marL="0" indent="0">
              <a:buNone/>
            </a:pPr>
            <a:r>
              <a:rPr lang="zh-CN" altLang="en-US" dirty="0"/>
              <a:t>参数类型：</a:t>
            </a:r>
            <a:r>
              <a:rPr lang="en-US" altLang="zh-CN" dirty="0">
                <a:sym typeface="+mn-ea"/>
              </a:rPr>
              <a:t>char</a:t>
            </a:r>
            <a:r>
              <a:rPr lang="zh-CN" altLang="en-US" dirty="0">
                <a:sym typeface="+mn-ea"/>
              </a:rPr>
              <a:t>*</a:t>
            </a:r>
            <a:endParaRPr lang="en-US" altLang="zh-CN" dirty="0"/>
          </a:p>
          <a:p>
            <a:pPr marL="0" indent="0">
              <a:buNone/>
            </a:pPr>
            <a:r>
              <a:rPr lang="zh-CN" altLang="en-US" dirty="0"/>
              <a:t>参数描述：</a:t>
            </a:r>
            <a:r>
              <a:rPr lang="zh-CN" altLang="en-US" dirty="0">
                <a:sym typeface="+mn-ea"/>
              </a:rPr>
              <a:t>需要查找的关键字</a:t>
            </a:r>
            <a:endParaRPr lang="zh-CN" altLang="en-US" dirty="0"/>
          </a:p>
          <a:p>
            <a:pPr marL="0" indent="0">
              <a:buNone/>
            </a:pPr>
            <a:r>
              <a:rPr lang="zh-CN" altLang="en-US" dirty="0"/>
              <a:t>返回值类型：</a:t>
            </a:r>
            <a:r>
              <a:rPr lang="en-US" altLang="zh-CN" dirty="0"/>
              <a:t>int</a:t>
            </a:r>
          </a:p>
          <a:p>
            <a:pPr marL="0" indent="0">
              <a:buNone/>
            </a:pPr>
            <a:r>
              <a:rPr lang="zh-CN" altLang="en-US" dirty="0"/>
              <a:t>返回值描述：符合关键字的课程数量</a:t>
            </a:r>
            <a:endParaRPr lang="en-US" altLang="zh-CN" dirty="0"/>
          </a:p>
          <a:p>
            <a:pPr marL="0" indent="0">
              <a:buNone/>
            </a:pPr>
            <a:r>
              <a:rPr lang="zh-CN" altLang="en-US" dirty="0"/>
              <a:t>接口作用：搜索并返回符合课程的数量</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模块的接口描述      </a:t>
            </a:r>
            <a:br>
              <a:rPr lang="en-US" altLang="zh-CN" dirty="0"/>
            </a:br>
            <a:r>
              <a:rPr lang="zh-CN" altLang="en-US" dirty="0"/>
              <a:t>学生</a:t>
            </a:r>
          </a:p>
        </p:txBody>
      </p:sp>
      <p:sp>
        <p:nvSpPr>
          <p:cNvPr id="3" name="内容占位符 2"/>
          <p:cNvSpPr>
            <a:spLocks noGrp="1"/>
          </p:cNvSpPr>
          <p:nvPr>
            <p:ph idx="1"/>
          </p:nvPr>
        </p:nvSpPr>
        <p:spPr>
          <a:xfrm>
            <a:off x="1141412" y="1824700"/>
            <a:ext cx="9905999" cy="3966501"/>
          </a:xfrm>
        </p:spPr>
        <p:txBody>
          <a:bodyPr>
            <a:normAutofit fontScale="92500" lnSpcReduction="10000"/>
          </a:bodyPr>
          <a:lstStyle/>
          <a:p>
            <a:pPr marL="0" indent="0">
              <a:buNone/>
            </a:pPr>
            <a:endParaRPr lang="en-US" altLang="zh-CN" dirty="0"/>
          </a:p>
          <a:p>
            <a:pPr marL="0" indent="0">
              <a:buNone/>
            </a:pPr>
            <a:r>
              <a:rPr lang="en-US" altLang="zh-CN" dirty="0"/>
              <a:t>6.</a:t>
            </a:r>
            <a:r>
              <a:rPr lang="zh-CN" altLang="en-US" dirty="0"/>
              <a:t>接口名：</a:t>
            </a:r>
            <a:r>
              <a:rPr lang="en-US" altLang="zh-CN" dirty="0"/>
              <a:t> </a:t>
            </a:r>
            <a:r>
              <a:rPr lang="en-US" altLang="zh-CN" dirty="0" err="1"/>
              <a:t>sort_number_of_stu</a:t>
            </a:r>
            <a:endParaRPr lang="en-US" altLang="zh-CN" dirty="0"/>
          </a:p>
          <a:p>
            <a:pPr marL="0" indent="0">
              <a:buNone/>
            </a:pPr>
            <a:r>
              <a:rPr lang="zh-CN" altLang="en-US" dirty="0"/>
              <a:t>参数名：</a:t>
            </a:r>
            <a:r>
              <a:rPr lang="en-US" altLang="zh-CN" dirty="0" err="1"/>
              <a:t>cou_order</a:t>
            </a:r>
            <a:endParaRPr lang="en-US" altLang="zh-CN" dirty="0"/>
          </a:p>
          <a:p>
            <a:pPr marL="0" indent="0">
              <a:buNone/>
            </a:pPr>
            <a:r>
              <a:rPr lang="zh-CN" altLang="en-US" dirty="0"/>
              <a:t>参数类型：</a:t>
            </a:r>
            <a:r>
              <a:rPr lang="en-US" altLang="zh-CN" dirty="0"/>
              <a:t>courses</a:t>
            </a:r>
            <a:r>
              <a:rPr lang="zh-CN" altLang="en-US" dirty="0"/>
              <a:t>*</a:t>
            </a:r>
            <a:endParaRPr lang="en-US" altLang="zh-CN" dirty="0"/>
          </a:p>
          <a:p>
            <a:pPr marL="0" indent="0">
              <a:buNone/>
            </a:pPr>
            <a:r>
              <a:rPr lang="zh-CN" altLang="en-US" dirty="0"/>
              <a:t>参数描述：</a:t>
            </a:r>
            <a:r>
              <a:rPr lang="zh-CN" altLang="en-US" dirty="0">
                <a:sym typeface="+mn-ea"/>
              </a:rPr>
              <a:t>根据选课人数排序好的课程</a:t>
            </a:r>
          </a:p>
          <a:p>
            <a:pPr marL="0" indent="0">
              <a:buNone/>
            </a:pPr>
            <a:r>
              <a:rPr lang="zh-CN" altLang="en-US" dirty="0"/>
              <a:t>返回值类型：无</a:t>
            </a:r>
            <a:endParaRPr lang="en-US" altLang="zh-CN" dirty="0"/>
          </a:p>
          <a:p>
            <a:pPr marL="0" indent="0">
              <a:buNone/>
            </a:pPr>
            <a:r>
              <a:rPr lang="zh-CN" altLang="en-US" dirty="0"/>
              <a:t>返回值描述：无</a:t>
            </a:r>
            <a:endParaRPr lang="en-US" altLang="zh-CN" dirty="0"/>
          </a:p>
          <a:p>
            <a:pPr marL="0" indent="0">
              <a:buNone/>
            </a:pPr>
            <a:r>
              <a:rPr lang="zh-CN" altLang="en-US" dirty="0"/>
              <a:t>接口作用：根据选课人数排序课程并操作课程结构数组</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模块的接口描述      </a:t>
            </a:r>
            <a:br>
              <a:rPr lang="en-US" altLang="zh-CN" dirty="0"/>
            </a:br>
            <a:r>
              <a:rPr lang="zh-CN" altLang="en-US" dirty="0"/>
              <a:t>学生</a:t>
            </a:r>
          </a:p>
        </p:txBody>
      </p:sp>
      <p:sp>
        <p:nvSpPr>
          <p:cNvPr id="3" name="内容占位符 2"/>
          <p:cNvSpPr>
            <a:spLocks noGrp="1"/>
          </p:cNvSpPr>
          <p:nvPr>
            <p:ph idx="1"/>
          </p:nvPr>
        </p:nvSpPr>
        <p:spPr>
          <a:xfrm>
            <a:off x="1141412" y="1824700"/>
            <a:ext cx="9905999" cy="3966501"/>
          </a:xfrm>
        </p:spPr>
        <p:txBody>
          <a:bodyPr>
            <a:normAutofit fontScale="92500" lnSpcReduction="10000"/>
          </a:bodyPr>
          <a:lstStyle/>
          <a:p>
            <a:pPr marL="0" indent="0">
              <a:buNone/>
            </a:pPr>
            <a:endParaRPr lang="en-US" altLang="zh-CN" dirty="0"/>
          </a:p>
          <a:p>
            <a:pPr marL="0" indent="0">
              <a:buNone/>
            </a:pPr>
            <a:r>
              <a:rPr lang="en-US" altLang="zh-CN" dirty="0"/>
              <a:t>7.</a:t>
            </a:r>
            <a:r>
              <a:rPr lang="zh-CN" altLang="en-US" dirty="0"/>
              <a:t>接口名：</a:t>
            </a:r>
            <a:r>
              <a:rPr lang="en-US" altLang="zh-CN" dirty="0"/>
              <a:t> </a:t>
            </a:r>
            <a:r>
              <a:rPr lang="en-US" altLang="zh-CN" dirty="0" err="1"/>
              <a:t>sort_number_of_left</a:t>
            </a:r>
            <a:endParaRPr lang="en-US" altLang="zh-CN" dirty="0"/>
          </a:p>
          <a:p>
            <a:pPr marL="0" indent="0">
              <a:buNone/>
            </a:pPr>
            <a:r>
              <a:rPr lang="zh-CN" altLang="en-US" dirty="0"/>
              <a:t>参数名：</a:t>
            </a:r>
            <a:r>
              <a:rPr lang="en-US" altLang="zh-CN" dirty="0" err="1">
                <a:sym typeface="+mn-ea"/>
              </a:rPr>
              <a:t>cou_order</a:t>
            </a:r>
            <a:endParaRPr lang="en-US" altLang="zh-CN" dirty="0"/>
          </a:p>
          <a:p>
            <a:pPr marL="0" indent="0">
              <a:buNone/>
            </a:pPr>
            <a:r>
              <a:rPr lang="zh-CN" altLang="en-US" dirty="0"/>
              <a:t>参数类型：</a:t>
            </a:r>
            <a:r>
              <a:rPr lang="en-US" altLang="zh-CN" dirty="0">
                <a:sym typeface="+mn-ea"/>
              </a:rPr>
              <a:t>courses</a:t>
            </a:r>
            <a:r>
              <a:rPr lang="zh-CN" altLang="en-US" dirty="0"/>
              <a:t>*</a:t>
            </a:r>
            <a:endParaRPr lang="en-US" altLang="zh-CN" dirty="0"/>
          </a:p>
          <a:p>
            <a:pPr marL="0" indent="0">
              <a:buNone/>
            </a:pPr>
            <a:r>
              <a:rPr lang="zh-CN" altLang="en-US" dirty="0"/>
              <a:t>参数描述：</a:t>
            </a:r>
            <a:r>
              <a:rPr lang="zh-CN" altLang="en-US" dirty="0">
                <a:sym typeface="+mn-ea"/>
              </a:rPr>
              <a:t>根据课余量排序好的课程</a:t>
            </a:r>
          </a:p>
          <a:p>
            <a:pPr marL="0" indent="0">
              <a:buNone/>
            </a:pPr>
            <a:r>
              <a:rPr lang="zh-CN" altLang="en-US" dirty="0"/>
              <a:t>返回值类型：无</a:t>
            </a:r>
            <a:endParaRPr lang="en-US" altLang="zh-CN" dirty="0"/>
          </a:p>
          <a:p>
            <a:pPr marL="0" indent="0">
              <a:buNone/>
            </a:pPr>
            <a:r>
              <a:rPr lang="zh-CN" altLang="en-US" dirty="0"/>
              <a:t>返回值描述：无</a:t>
            </a:r>
            <a:endParaRPr lang="en-US" altLang="zh-CN" dirty="0"/>
          </a:p>
          <a:p>
            <a:pPr marL="0" indent="0">
              <a:buNone/>
            </a:pPr>
            <a:r>
              <a:rPr lang="zh-CN" altLang="en-US" dirty="0"/>
              <a:t>接口作用：根据课余量排序课程并且操作课程结构数组</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模块的接口描述      </a:t>
            </a:r>
            <a:br>
              <a:rPr lang="en-US" altLang="zh-CN" dirty="0"/>
            </a:br>
            <a:r>
              <a:rPr lang="zh-CN" altLang="en-US" dirty="0"/>
              <a:t>学生</a:t>
            </a:r>
          </a:p>
        </p:txBody>
      </p:sp>
      <p:sp>
        <p:nvSpPr>
          <p:cNvPr id="3" name="内容占位符 2"/>
          <p:cNvSpPr>
            <a:spLocks noGrp="1"/>
          </p:cNvSpPr>
          <p:nvPr>
            <p:ph idx="1"/>
          </p:nvPr>
        </p:nvSpPr>
        <p:spPr>
          <a:xfrm>
            <a:off x="1141412" y="1824700"/>
            <a:ext cx="9905999" cy="3966501"/>
          </a:xfrm>
        </p:spPr>
        <p:txBody>
          <a:bodyPr>
            <a:normAutofit fontScale="92500" lnSpcReduction="10000"/>
          </a:bodyPr>
          <a:lstStyle/>
          <a:p>
            <a:pPr marL="0" indent="0">
              <a:buNone/>
            </a:pPr>
            <a:endParaRPr lang="en-US" altLang="zh-CN" dirty="0"/>
          </a:p>
          <a:p>
            <a:pPr marL="0" indent="0">
              <a:buNone/>
            </a:pPr>
            <a:r>
              <a:rPr lang="en-US" altLang="zh-CN" dirty="0"/>
              <a:t>8.</a:t>
            </a:r>
            <a:r>
              <a:rPr lang="zh-CN" altLang="en-US" dirty="0"/>
              <a:t>接口名：</a:t>
            </a:r>
            <a:r>
              <a:rPr lang="en-US" altLang="zh-CN" dirty="0"/>
              <a:t> </a:t>
            </a:r>
            <a:r>
              <a:rPr lang="en-US" altLang="zh-CN" dirty="0" err="1"/>
              <a:t>course_chosen</a:t>
            </a:r>
            <a:endParaRPr lang="en-US" altLang="zh-CN" dirty="0"/>
          </a:p>
          <a:p>
            <a:pPr marL="0" indent="0">
              <a:buNone/>
            </a:pPr>
            <a:r>
              <a:rPr lang="zh-CN" altLang="en-US" dirty="0"/>
              <a:t>参数名：</a:t>
            </a:r>
            <a:r>
              <a:rPr lang="en-US" altLang="zh-CN" dirty="0" err="1"/>
              <a:t>student_id</a:t>
            </a:r>
            <a:r>
              <a:rPr lang="en-US" altLang="zh-CN" dirty="0"/>
              <a:t>, </a:t>
            </a:r>
            <a:r>
              <a:rPr lang="en-US" altLang="zh-CN" dirty="0" err="1"/>
              <a:t>cour_chosen</a:t>
            </a:r>
            <a:endParaRPr lang="en-US" altLang="zh-CN" dirty="0"/>
          </a:p>
          <a:p>
            <a:pPr marL="0" indent="0">
              <a:buNone/>
            </a:pPr>
            <a:r>
              <a:rPr lang="zh-CN" altLang="en-US" dirty="0"/>
              <a:t>参数类型：</a:t>
            </a:r>
            <a:r>
              <a:rPr lang="en-US" altLang="zh-CN" dirty="0"/>
              <a:t>int, course*</a:t>
            </a:r>
          </a:p>
          <a:p>
            <a:pPr marL="0" indent="0">
              <a:buNone/>
            </a:pPr>
            <a:r>
              <a:rPr lang="zh-CN" altLang="en-US" dirty="0"/>
              <a:t>参数描述：学生</a:t>
            </a:r>
            <a:r>
              <a:rPr lang="en-US" altLang="zh-CN" dirty="0"/>
              <a:t>id, </a:t>
            </a:r>
            <a:r>
              <a:rPr lang="zh-CN" altLang="en-US" dirty="0"/>
              <a:t>已经选择的课程</a:t>
            </a:r>
          </a:p>
          <a:p>
            <a:pPr marL="0" indent="0">
              <a:buNone/>
            </a:pPr>
            <a:r>
              <a:rPr lang="zh-CN" altLang="en-US" dirty="0"/>
              <a:t>返回值类型：无</a:t>
            </a:r>
            <a:endParaRPr lang="en-US" altLang="zh-CN" dirty="0"/>
          </a:p>
          <a:p>
            <a:pPr marL="0" indent="0">
              <a:buNone/>
            </a:pPr>
            <a:r>
              <a:rPr lang="zh-CN" altLang="en-US" dirty="0"/>
              <a:t>返回值描述：无</a:t>
            </a:r>
            <a:endParaRPr lang="en-US" altLang="zh-CN" dirty="0"/>
          </a:p>
          <a:p>
            <a:pPr marL="0" indent="0">
              <a:buNone/>
            </a:pPr>
            <a:r>
              <a:rPr lang="zh-CN" altLang="en-US" dirty="0"/>
              <a:t>接口作用：返回某学生已选课</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模块的接口描述      </a:t>
            </a:r>
            <a:br>
              <a:rPr lang="en-US" altLang="zh-CN" dirty="0"/>
            </a:br>
            <a:r>
              <a:rPr lang="zh-CN" altLang="en-US" dirty="0"/>
              <a:t>学生</a:t>
            </a:r>
          </a:p>
        </p:txBody>
      </p:sp>
      <p:sp>
        <p:nvSpPr>
          <p:cNvPr id="3" name="内容占位符 2"/>
          <p:cNvSpPr>
            <a:spLocks noGrp="1"/>
          </p:cNvSpPr>
          <p:nvPr>
            <p:ph idx="1"/>
          </p:nvPr>
        </p:nvSpPr>
        <p:spPr>
          <a:xfrm>
            <a:off x="1141412" y="1824700"/>
            <a:ext cx="9905999" cy="3966501"/>
          </a:xfrm>
        </p:spPr>
        <p:txBody>
          <a:bodyPr>
            <a:normAutofit fontScale="92500" lnSpcReduction="10000"/>
          </a:bodyPr>
          <a:lstStyle/>
          <a:p>
            <a:pPr marL="0" indent="0">
              <a:buNone/>
            </a:pPr>
            <a:endParaRPr lang="en-US" altLang="zh-CN" dirty="0"/>
          </a:p>
          <a:p>
            <a:pPr marL="0" indent="0">
              <a:buNone/>
            </a:pPr>
            <a:r>
              <a:rPr lang="en-US" altLang="zh-CN" dirty="0"/>
              <a:t>9.</a:t>
            </a:r>
            <a:r>
              <a:rPr lang="zh-CN" altLang="en-US" dirty="0"/>
              <a:t>接口名：</a:t>
            </a:r>
            <a:r>
              <a:rPr lang="en-US" altLang="zh-CN" dirty="0"/>
              <a:t> </a:t>
            </a:r>
            <a:r>
              <a:rPr lang="en-US" altLang="zh-CN" dirty="0" err="1"/>
              <a:t>student_delete_course</a:t>
            </a:r>
            <a:endParaRPr lang="en-US" altLang="zh-CN" dirty="0"/>
          </a:p>
          <a:p>
            <a:pPr marL="0" indent="0">
              <a:buNone/>
            </a:pPr>
            <a:r>
              <a:rPr lang="zh-CN" altLang="en-US" dirty="0"/>
              <a:t>参数名：</a:t>
            </a:r>
            <a:r>
              <a:rPr lang="en-US" altLang="zh-CN" dirty="0" err="1"/>
              <a:t>student_number</a:t>
            </a:r>
            <a:r>
              <a:rPr lang="en-US" altLang="zh-CN" dirty="0"/>
              <a:t>,  </a:t>
            </a:r>
            <a:r>
              <a:rPr lang="en-US" altLang="zh-CN" dirty="0" err="1"/>
              <a:t>course_number</a:t>
            </a:r>
            <a:endParaRPr lang="en-US" altLang="zh-CN" dirty="0"/>
          </a:p>
          <a:p>
            <a:pPr marL="0" indent="0">
              <a:buNone/>
            </a:pPr>
            <a:r>
              <a:rPr lang="zh-CN" altLang="en-US" dirty="0"/>
              <a:t>参数类型：</a:t>
            </a:r>
            <a:r>
              <a:rPr lang="en-US" altLang="zh-CN" dirty="0"/>
              <a:t>int, int</a:t>
            </a:r>
          </a:p>
          <a:p>
            <a:pPr marL="0" indent="0">
              <a:buNone/>
            </a:pPr>
            <a:r>
              <a:rPr lang="zh-CN" altLang="en-US" dirty="0"/>
              <a:t>参数描述：学生数</a:t>
            </a:r>
            <a:r>
              <a:rPr lang="en-US" altLang="zh-CN" dirty="0"/>
              <a:t>, </a:t>
            </a:r>
            <a:r>
              <a:rPr lang="zh-CN" altLang="en-US" dirty="0"/>
              <a:t>课程号</a:t>
            </a:r>
          </a:p>
          <a:p>
            <a:pPr marL="0" indent="0">
              <a:buNone/>
            </a:pPr>
            <a:r>
              <a:rPr lang="zh-CN" altLang="en-US" dirty="0"/>
              <a:t>返回值类型：无</a:t>
            </a:r>
            <a:endParaRPr lang="en-US" altLang="zh-CN" dirty="0"/>
          </a:p>
          <a:p>
            <a:pPr marL="0" indent="0">
              <a:buNone/>
            </a:pPr>
            <a:r>
              <a:rPr lang="zh-CN" altLang="en-US" dirty="0"/>
              <a:t>返回值描述：无</a:t>
            </a:r>
            <a:endParaRPr lang="en-US" altLang="zh-CN" dirty="0"/>
          </a:p>
          <a:p>
            <a:pPr marL="0" indent="0">
              <a:buNone/>
            </a:pPr>
            <a:r>
              <a:rPr lang="zh-CN" altLang="en-US" dirty="0"/>
              <a:t>接口作用：删除学生课程，学生删课</a:t>
            </a:r>
          </a:p>
        </p:txBody>
      </p:sp>
    </p:spTree>
    <p:extLst>
      <p:ext uri="{BB962C8B-B14F-4D97-AF65-F5344CB8AC3E}">
        <p14:creationId xmlns:p14="http://schemas.microsoft.com/office/powerpoint/2010/main" val="4040550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模块的接口描述      </a:t>
            </a:r>
            <a:br>
              <a:rPr lang="en-US" altLang="zh-CN" dirty="0"/>
            </a:br>
            <a:r>
              <a:rPr lang="zh-CN" altLang="en-US" dirty="0"/>
              <a:t>学生</a:t>
            </a:r>
          </a:p>
        </p:txBody>
      </p:sp>
      <p:sp>
        <p:nvSpPr>
          <p:cNvPr id="3" name="内容占位符 2"/>
          <p:cNvSpPr>
            <a:spLocks noGrp="1"/>
          </p:cNvSpPr>
          <p:nvPr>
            <p:ph idx="1"/>
          </p:nvPr>
        </p:nvSpPr>
        <p:spPr>
          <a:xfrm>
            <a:off x="1141412" y="1824700"/>
            <a:ext cx="9905999" cy="3966501"/>
          </a:xfrm>
        </p:spPr>
        <p:txBody>
          <a:bodyPr>
            <a:normAutofit fontScale="92500" lnSpcReduction="10000"/>
          </a:bodyPr>
          <a:lstStyle/>
          <a:p>
            <a:pPr marL="0" indent="0">
              <a:buNone/>
            </a:pPr>
            <a:endParaRPr lang="en-US" altLang="zh-CN" dirty="0"/>
          </a:p>
          <a:p>
            <a:pPr marL="0" indent="0">
              <a:buNone/>
            </a:pPr>
            <a:r>
              <a:rPr lang="en-US" altLang="zh-CN" dirty="0"/>
              <a:t>10.</a:t>
            </a:r>
            <a:r>
              <a:rPr lang="zh-CN" altLang="en-US" dirty="0"/>
              <a:t>接口名：</a:t>
            </a:r>
            <a:r>
              <a:rPr lang="en-US" altLang="zh-CN" dirty="0" err="1"/>
              <a:t>student_phone_change</a:t>
            </a:r>
            <a:endParaRPr lang="en-US" altLang="zh-CN" dirty="0"/>
          </a:p>
          <a:p>
            <a:pPr marL="0" indent="0">
              <a:buNone/>
            </a:pPr>
            <a:r>
              <a:rPr lang="zh-CN" altLang="en-US" dirty="0"/>
              <a:t>参数名：</a:t>
            </a:r>
            <a:r>
              <a:rPr lang="en-US" altLang="zh-CN" dirty="0" err="1"/>
              <a:t>student_id</a:t>
            </a:r>
            <a:r>
              <a:rPr lang="en-US" altLang="zh-CN" dirty="0"/>
              <a:t>, </a:t>
            </a:r>
            <a:r>
              <a:rPr lang="en-US" altLang="zh-CN" dirty="0" err="1"/>
              <a:t>new_phone_num</a:t>
            </a:r>
            <a:endParaRPr lang="en-US" altLang="zh-CN" dirty="0"/>
          </a:p>
          <a:p>
            <a:pPr marL="0" indent="0">
              <a:buNone/>
            </a:pPr>
            <a:r>
              <a:rPr lang="zh-CN" altLang="en-US" dirty="0"/>
              <a:t>参数类型：</a:t>
            </a:r>
            <a:r>
              <a:rPr lang="en-US" altLang="zh-CN" dirty="0"/>
              <a:t>int, long long</a:t>
            </a:r>
          </a:p>
          <a:p>
            <a:pPr marL="0" indent="0">
              <a:buNone/>
            </a:pPr>
            <a:r>
              <a:rPr lang="zh-CN" altLang="en-US" dirty="0"/>
              <a:t>参数描述：学生学号</a:t>
            </a:r>
            <a:r>
              <a:rPr lang="en-US" altLang="zh-CN" dirty="0"/>
              <a:t>, </a:t>
            </a:r>
            <a:r>
              <a:rPr lang="zh-CN" altLang="en-US" dirty="0"/>
              <a:t>修改完的电话号</a:t>
            </a:r>
          </a:p>
          <a:p>
            <a:pPr marL="0" indent="0">
              <a:buNone/>
            </a:pPr>
            <a:r>
              <a:rPr lang="zh-CN" altLang="en-US" dirty="0"/>
              <a:t>返回值类型：</a:t>
            </a:r>
            <a:r>
              <a:rPr lang="en-US" altLang="zh-CN" dirty="0"/>
              <a:t>int</a:t>
            </a:r>
          </a:p>
          <a:p>
            <a:pPr marL="0" indent="0">
              <a:buNone/>
            </a:pPr>
            <a:r>
              <a:rPr lang="zh-CN" altLang="en-US" dirty="0"/>
              <a:t>返回值描述：无</a:t>
            </a:r>
            <a:endParaRPr lang="en-US" altLang="zh-CN" dirty="0"/>
          </a:p>
          <a:p>
            <a:pPr marL="0" indent="0">
              <a:buNone/>
            </a:pPr>
            <a:r>
              <a:rPr lang="zh-CN" altLang="en-US" dirty="0"/>
              <a:t>接口作用：学生更改电话</a:t>
            </a:r>
          </a:p>
        </p:txBody>
      </p:sp>
    </p:spTree>
    <p:extLst>
      <p:ext uri="{BB962C8B-B14F-4D97-AF65-F5344CB8AC3E}">
        <p14:creationId xmlns:p14="http://schemas.microsoft.com/office/powerpoint/2010/main" val="13775332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模块的接口描述      </a:t>
            </a:r>
            <a:br>
              <a:rPr lang="en-US" altLang="zh-CN" dirty="0"/>
            </a:br>
            <a:r>
              <a:rPr lang="zh-CN" altLang="en-US" dirty="0"/>
              <a:t>学生</a:t>
            </a:r>
          </a:p>
        </p:txBody>
      </p:sp>
      <p:sp>
        <p:nvSpPr>
          <p:cNvPr id="3" name="内容占位符 2"/>
          <p:cNvSpPr>
            <a:spLocks noGrp="1"/>
          </p:cNvSpPr>
          <p:nvPr>
            <p:ph idx="1"/>
          </p:nvPr>
        </p:nvSpPr>
        <p:spPr>
          <a:xfrm>
            <a:off x="1141412" y="1824700"/>
            <a:ext cx="9905999" cy="3966501"/>
          </a:xfrm>
        </p:spPr>
        <p:txBody>
          <a:bodyPr>
            <a:normAutofit fontScale="92500" lnSpcReduction="10000"/>
          </a:bodyPr>
          <a:lstStyle/>
          <a:p>
            <a:pPr marL="0" indent="0">
              <a:buNone/>
            </a:pPr>
            <a:endParaRPr lang="en-US" altLang="zh-CN" dirty="0"/>
          </a:p>
          <a:p>
            <a:pPr marL="0" indent="0">
              <a:buNone/>
            </a:pPr>
            <a:r>
              <a:rPr lang="en-US" altLang="zh-CN" dirty="0"/>
              <a:t>11.</a:t>
            </a:r>
            <a:r>
              <a:rPr lang="zh-CN" altLang="en-US" dirty="0"/>
              <a:t>接口名：</a:t>
            </a:r>
            <a:r>
              <a:rPr lang="en-US" altLang="zh-CN" dirty="0" err="1"/>
              <a:t>student_email_change</a:t>
            </a:r>
            <a:endParaRPr lang="en-US" altLang="zh-CN" dirty="0"/>
          </a:p>
          <a:p>
            <a:pPr marL="0" indent="0">
              <a:buNone/>
            </a:pPr>
            <a:r>
              <a:rPr lang="zh-CN" altLang="en-US" dirty="0"/>
              <a:t>参数名：</a:t>
            </a:r>
            <a:r>
              <a:rPr lang="en-US" altLang="zh-CN" dirty="0" err="1"/>
              <a:t>student_id</a:t>
            </a:r>
            <a:r>
              <a:rPr lang="en-US" altLang="zh-CN" dirty="0"/>
              <a:t>, email</a:t>
            </a:r>
          </a:p>
          <a:p>
            <a:pPr marL="0" indent="0">
              <a:buNone/>
            </a:pPr>
            <a:r>
              <a:rPr lang="zh-CN" altLang="en-US" dirty="0"/>
              <a:t>参数类型：</a:t>
            </a:r>
            <a:r>
              <a:rPr lang="en-US" altLang="zh-CN" dirty="0"/>
              <a:t>int, char*</a:t>
            </a:r>
          </a:p>
          <a:p>
            <a:pPr marL="0" indent="0">
              <a:buNone/>
            </a:pPr>
            <a:r>
              <a:rPr lang="zh-CN" altLang="en-US" dirty="0"/>
              <a:t>参数描述：学生学号</a:t>
            </a:r>
            <a:r>
              <a:rPr lang="en-US" altLang="zh-CN" dirty="0"/>
              <a:t>, </a:t>
            </a:r>
            <a:r>
              <a:rPr lang="zh-CN" altLang="en-US" dirty="0"/>
              <a:t>修改完的邮箱</a:t>
            </a:r>
            <a:endParaRPr lang="en-US" altLang="zh-CN" dirty="0"/>
          </a:p>
          <a:p>
            <a:pPr marL="0" indent="0">
              <a:buNone/>
            </a:pPr>
            <a:r>
              <a:rPr lang="zh-CN" altLang="en-US" dirty="0"/>
              <a:t>返回值类型：</a:t>
            </a:r>
            <a:r>
              <a:rPr lang="en-US" altLang="zh-CN" dirty="0"/>
              <a:t>int</a:t>
            </a:r>
          </a:p>
          <a:p>
            <a:pPr marL="0" indent="0">
              <a:buNone/>
            </a:pPr>
            <a:r>
              <a:rPr lang="zh-CN" altLang="en-US" dirty="0"/>
              <a:t>返回值描述：无</a:t>
            </a:r>
            <a:endParaRPr lang="en-US" altLang="zh-CN" dirty="0"/>
          </a:p>
          <a:p>
            <a:pPr marL="0" indent="0">
              <a:buNone/>
            </a:pPr>
            <a:r>
              <a:rPr lang="zh-CN" altLang="en-US" dirty="0"/>
              <a:t>接口作用：学生更改邮箱</a:t>
            </a:r>
          </a:p>
        </p:txBody>
      </p:sp>
    </p:spTree>
    <p:extLst>
      <p:ext uri="{BB962C8B-B14F-4D97-AF65-F5344CB8AC3E}">
        <p14:creationId xmlns:p14="http://schemas.microsoft.com/office/powerpoint/2010/main" val="3503162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模块详细设计</a:t>
            </a:r>
          </a:p>
        </p:txBody>
      </p:sp>
      <p:sp>
        <p:nvSpPr>
          <p:cNvPr id="3" name="内容占位符 2"/>
          <p:cNvSpPr>
            <a:spLocks noGrp="1"/>
          </p:cNvSpPr>
          <p:nvPr>
            <p:ph idx="1"/>
          </p:nvPr>
        </p:nvSpPr>
        <p:spPr/>
        <p:txBody>
          <a:bodyPr>
            <a:normAutofit/>
          </a:bodyPr>
          <a:lstStyle/>
          <a:p>
            <a:r>
              <a:rPr lang="zh-CN" altLang="en-US" dirty="0"/>
              <a:t>功能概述 </a:t>
            </a:r>
            <a:endParaRPr lang="en-US" altLang="zh-CN" dirty="0"/>
          </a:p>
          <a:p>
            <a:r>
              <a:rPr lang="zh-CN" altLang="en-US" dirty="0"/>
              <a:t>处理流程（包含流程图及详细的处理流程） </a:t>
            </a:r>
            <a:endParaRPr lang="en-US" altLang="zh-CN" dirty="0"/>
          </a:p>
          <a:p>
            <a:r>
              <a:rPr lang="zh-CN" altLang="en-US" dirty="0"/>
              <a:t>模块的输入输出（包含输入输出的数据描述及数据结构或存储格式描述）</a:t>
            </a:r>
            <a:endParaRPr lang="en-US" altLang="zh-CN" dirty="0"/>
          </a:p>
          <a:p>
            <a:r>
              <a:rPr lang="zh-CN" altLang="en-US" dirty="0"/>
              <a:t>模块的接口描述（包含接口名字、接口参数名、参数类型、参数描述，返回值名，返回值类型、返回值描述，接口的作用）</a:t>
            </a:r>
            <a:endParaRPr lang="en-US" altLang="zh-CN" dirty="0"/>
          </a:p>
          <a:p>
            <a:r>
              <a:rPr lang="zh-CN" altLang="en-US" dirty="0"/>
              <a:t>每个功能的边界情况描述及处理方法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模块的接口描述      </a:t>
            </a:r>
            <a:br>
              <a:rPr lang="en-US" altLang="zh-CN" dirty="0"/>
            </a:br>
            <a:r>
              <a:rPr lang="zh-CN" altLang="en-US" dirty="0"/>
              <a:t>学生</a:t>
            </a:r>
          </a:p>
        </p:txBody>
      </p:sp>
      <p:sp>
        <p:nvSpPr>
          <p:cNvPr id="3" name="内容占位符 2"/>
          <p:cNvSpPr>
            <a:spLocks noGrp="1"/>
          </p:cNvSpPr>
          <p:nvPr>
            <p:ph idx="1"/>
          </p:nvPr>
        </p:nvSpPr>
        <p:spPr>
          <a:xfrm>
            <a:off x="1141412" y="1824700"/>
            <a:ext cx="9905999" cy="3966501"/>
          </a:xfrm>
        </p:spPr>
        <p:txBody>
          <a:bodyPr>
            <a:normAutofit fontScale="92500" lnSpcReduction="10000"/>
          </a:bodyPr>
          <a:lstStyle/>
          <a:p>
            <a:pPr marL="0" indent="0">
              <a:buNone/>
            </a:pPr>
            <a:endParaRPr lang="en-US" altLang="zh-CN" dirty="0"/>
          </a:p>
          <a:p>
            <a:pPr marL="0" indent="0">
              <a:buNone/>
            </a:pPr>
            <a:r>
              <a:rPr lang="en-US" altLang="zh-CN" dirty="0"/>
              <a:t>12.</a:t>
            </a:r>
            <a:r>
              <a:rPr lang="zh-CN" altLang="en-US" dirty="0"/>
              <a:t>接口名：</a:t>
            </a:r>
            <a:r>
              <a:rPr lang="en-US" altLang="zh-CN" dirty="0" err="1"/>
              <a:t>student_password_change</a:t>
            </a:r>
            <a:endParaRPr lang="en-US" altLang="zh-CN" dirty="0"/>
          </a:p>
          <a:p>
            <a:pPr marL="0" indent="0">
              <a:buNone/>
            </a:pPr>
            <a:r>
              <a:rPr lang="zh-CN" altLang="en-US" dirty="0"/>
              <a:t>参数名：</a:t>
            </a:r>
            <a:r>
              <a:rPr lang="en-US" altLang="zh-CN" dirty="0" err="1"/>
              <a:t>student_id</a:t>
            </a:r>
            <a:r>
              <a:rPr lang="en-US" altLang="zh-CN" dirty="0"/>
              <a:t>, password</a:t>
            </a:r>
          </a:p>
          <a:p>
            <a:pPr marL="0" indent="0">
              <a:buNone/>
            </a:pPr>
            <a:r>
              <a:rPr lang="zh-CN" altLang="en-US" dirty="0"/>
              <a:t>参数类型：</a:t>
            </a:r>
            <a:r>
              <a:rPr lang="en-US" altLang="zh-CN" dirty="0"/>
              <a:t>int, char*</a:t>
            </a:r>
          </a:p>
          <a:p>
            <a:pPr marL="0" indent="0">
              <a:buNone/>
            </a:pPr>
            <a:r>
              <a:rPr lang="zh-CN" altLang="en-US" dirty="0"/>
              <a:t>参数描述：学生学号</a:t>
            </a:r>
            <a:r>
              <a:rPr lang="en-US" altLang="zh-CN" dirty="0"/>
              <a:t>, </a:t>
            </a:r>
            <a:r>
              <a:rPr lang="zh-CN" altLang="en-US" dirty="0"/>
              <a:t>修改完的密码</a:t>
            </a:r>
            <a:endParaRPr lang="en-US" altLang="zh-CN" dirty="0"/>
          </a:p>
          <a:p>
            <a:pPr marL="0" indent="0">
              <a:buNone/>
            </a:pPr>
            <a:r>
              <a:rPr lang="zh-CN" altLang="en-US" dirty="0"/>
              <a:t>返回值类型：</a:t>
            </a:r>
            <a:r>
              <a:rPr lang="en-US" altLang="zh-CN" dirty="0"/>
              <a:t>int</a:t>
            </a:r>
          </a:p>
          <a:p>
            <a:pPr marL="0" indent="0">
              <a:buNone/>
            </a:pPr>
            <a:r>
              <a:rPr lang="zh-CN" altLang="en-US" dirty="0"/>
              <a:t>返回值描述：无</a:t>
            </a:r>
            <a:endParaRPr lang="en-US" altLang="zh-CN" dirty="0"/>
          </a:p>
          <a:p>
            <a:pPr marL="0" indent="0">
              <a:buNone/>
            </a:pPr>
            <a:r>
              <a:rPr lang="zh-CN" altLang="en-US" dirty="0"/>
              <a:t>接口作用：学生更改密码</a:t>
            </a:r>
          </a:p>
        </p:txBody>
      </p:sp>
    </p:spTree>
    <p:extLst>
      <p:ext uri="{BB962C8B-B14F-4D97-AF65-F5344CB8AC3E}">
        <p14:creationId xmlns:p14="http://schemas.microsoft.com/office/powerpoint/2010/main" val="31792441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模块的接口描述      </a:t>
            </a:r>
            <a:br>
              <a:rPr lang="en-US" altLang="zh-CN" dirty="0"/>
            </a:br>
            <a:r>
              <a:rPr lang="en-US" altLang="zh-CN" dirty="0"/>
              <a:t>教</a:t>
            </a:r>
            <a:r>
              <a:rPr lang="zh-CN" altLang="en-US" dirty="0"/>
              <a:t>师</a:t>
            </a:r>
          </a:p>
        </p:txBody>
      </p:sp>
      <p:sp>
        <p:nvSpPr>
          <p:cNvPr id="3" name="内容占位符 2"/>
          <p:cNvSpPr>
            <a:spLocks noGrp="1"/>
          </p:cNvSpPr>
          <p:nvPr>
            <p:ph idx="1"/>
          </p:nvPr>
        </p:nvSpPr>
        <p:spPr>
          <a:xfrm>
            <a:off x="1141412" y="1824700"/>
            <a:ext cx="9905999" cy="3966501"/>
          </a:xfrm>
        </p:spPr>
        <p:txBody>
          <a:bodyPr>
            <a:normAutofit fontScale="92500" lnSpcReduction="10000"/>
          </a:bodyPr>
          <a:lstStyle/>
          <a:p>
            <a:pPr marL="0" indent="0">
              <a:buNone/>
            </a:pPr>
            <a:endParaRPr lang="en-US" altLang="zh-CN" dirty="0"/>
          </a:p>
          <a:p>
            <a:pPr marL="0" indent="0">
              <a:buNone/>
            </a:pPr>
            <a:r>
              <a:rPr lang="en-US" altLang="zh-CN" dirty="0"/>
              <a:t>1.</a:t>
            </a:r>
            <a:r>
              <a:rPr lang="zh-CN" altLang="en-US" dirty="0"/>
              <a:t>接口名：</a:t>
            </a:r>
            <a:r>
              <a:rPr lang="en-US" altLang="zh-CN" dirty="0" err="1"/>
              <a:t>search_students_in_course</a:t>
            </a:r>
            <a:endParaRPr lang="en-US" altLang="zh-CN" dirty="0"/>
          </a:p>
          <a:p>
            <a:pPr marL="0" indent="0">
              <a:buNone/>
            </a:pPr>
            <a:r>
              <a:rPr lang="zh-CN" altLang="en-US" dirty="0"/>
              <a:t>参数名：</a:t>
            </a:r>
            <a:r>
              <a:rPr lang="en-US" altLang="zh-CN" dirty="0" err="1"/>
              <a:t>stu_in</a:t>
            </a:r>
            <a:r>
              <a:rPr lang="en-US" altLang="zh-CN" dirty="0"/>
              <a:t>, name, amount</a:t>
            </a:r>
          </a:p>
          <a:p>
            <a:pPr marL="0" indent="0">
              <a:buNone/>
            </a:pPr>
            <a:r>
              <a:rPr lang="zh-CN" altLang="en-US" dirty="0"/>
              <a:t>参数类型：</a:t>
            </a:r>
            <a:r>
              <a:rPr lang="en-US" altLang="zh-CN" dirty="0"/>
              <a:t>students*, char*, int&amp;</a:t>
            </a:r>
          </a:p>
          <a:p>
            <a:pPr marL="0" indent="0">
              <a:buNone/>
            </a:pPr>
            <a:r>
              <a:rPr lang="zh-CN" altLang="en-US" dirty="0"/>
              <a:t>参数描述：</a:t>
            </a:r>
            <a:r>
              <a:rPr lang="zh-CN" altLang="en-US" dirty="0">
                <a:sym typeface="+mn-ea"/>
              </a:rPr>
              <a:t>学生信息</a:t>
            </a:r>
            <a:r>
              <a:rPr lang="en-US" altLang="zh-CN" dirty="0">
                <a:sym typeface="+mn-ea"/>
              </a:rPr>
              <a:t>,</a:t>
            </a:r>
            <a:r>
              <a:rPr lang="zh-CN" altLang="en-US" dirty="0">
                <a:sym typeface="+mn-ea"/>
              </a:rPr>
              <a:t> 学生名字</a:t>
            </a:r>
            <a:r>
              <a:rPr lang="en-US" altLang="zh-CN" dirty="0">
                <a:sym typeface="+mn-ea"/>
              </a:rPr>
              <a:t>,</a:t>
            </a:r>
            <a:r>
              <a:rPr lang="zh-CN" altLang="en-US" dirty="0">
                <a:sym typeface="+mn-ea"/>
              </a:rPr>
              <a:t> 学生数组的位置</a:t>
            </a:r>
            <a:endParaRPr lang="en-US" altLang="zh-CN" dirty="0">
              <a:sym typeface="+mn-ea"/>
            </a:endParaRPr>
          </a:p>
          <a:p>
            <a:pPr marL="0" indent="0">
              <a:buNone/>
            </a:pPr>
            <a:r>
              <a:rPr lang="zh-CN" altLang="en-US" dirty="0"/>
              <a:t>返回值类型：</a:t>
            </a:r>
            <a:r>
              <a:rPr lang="en-US" altLang="zh-CN" dirty="0"/>
              <a:t>students*</a:t>
            </a:r>
            <a:endParaRPr lang="zh-CN" altLang="en-US" dirty="0"/>
          </a:p>
          <a:p>
            <a:pPr marL="0" indent="0">
              <a:buNone/>
            </a:pPr>
            <a:r>
              <a:rPr lang="zh-CN" altLang="en-US" dirty="0"/>
              <a:t>返回值描述：结构体指针，指向搜索到的学生的结构体数组的首地址</a:t>
            </a:r>
            <a:endParaRPr lang="en-US" altLang="zh-CN" dirty="0"/>
          </a:p>
          <a:p>
            <a:pPr marL="0" indent="0">
              <a:buNone/>
            </a:pPr>
            <a:r>
              <a:rPr lang="zh-CN" altLang="en-US" dirty="0"/>
              <a:t>接口作用：在已有学生数组中按学生名搜索学生并返回符合条件的学生数组</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模块的接口描述      </a:t>
            </a:r>
            <a:br>
              <a:rPr lang="en-US" altLang="zh-CN" dirty="0"/>
            </a:br>
            <a:r>
              <a:rPr lang="en-US" altLang="zh-CN" dirty="0"/>
              <a:t>教</a:t>
            </a:r>
            <a:r>
              <a:rPr lang="zh-CN" altLang="en-US" dirty="0"/>
              <a:t>师</a:t>
            </a:r>
          </a:p>
        </p:txBody>
      </p:sp>
      <p:sp>
        <p:nvSpPr>
          <p:cNvPr id="3" name="内容占位符 2"/>
          <p:cNvSpPr>
            <a:spLocks noGrp="1"/>
          </p:cNvSpPr>
          <p:nvPr>
            <p:ph idx="1"/>
          </p:nvPr>
        </p:nvSpPr>
        <p:spPr>
          <a:xfrm>
            <a:off x="1141412" y="1824700"/>
            <a:ext cx="9905999" cy="3966501"/>
          </a:xfrm>
        </p:spPr>
        <p:txBody>
          <a:bodyPr>
            <a:normAutofit fontScale="92500" lnSpcReduction="10000"/>
          </a:bodyPr>
          <a:lstStyle/>
          <a:p>
            <a:pPr marL="0" indent="0">
              <a:buNone/>
            </a:pPr>
            <a:endParaRPr lang="en-US" altLang="zh-CN" dirty="0"/>
          </a:p>
          <a:p>
            <a:pPr marL="0" indent="0">
              <a:buNone/>
            </a:pPr>
            <a:r>
              <a:rPr lang="en-US" altLang="zh-CN" dirty="0"/>
              <a:t>2.</a:t>
            </a:r>
            <a:r>
              <a:rPr lang="zh-CN" altLang="en-US" dirty="0"/>
              <a:t>接口名：</a:t>
            </a:r>
            <a:r>
              <a:rPr lang="en-US" altLang="zh-CN" dirty="0" err="1"/>
              <a:t>teacher_delete_course</a:t>
            </a:r>
            <a:endParaRPr lang="en-US" altLang="zh-CN" dirty="0"/>
          </a:p>
          <a:p>
            <a:pPr marL="0" indent="0">
              <a:buNone/>
            </a:pPr>
            <a:r>
              <a:rPr lang="zh-CN" altLang="en-US" dirty="0"/>
              <a:t>参数名：</a:t>
            </a:r>
            <a:r>
              <a:rPr lang="en-US" altLang="zh-CN" dirty="0" err="1"/>
              <a:t>course_number</a:t>
            </a:r>
            <a:endParaRPr lang="en-US" altLang="zh-CN" dirty="0"/>
          </a:p>
          <a:p>
            <a:pPr marL="0" indent="0">
              <a:buNone/>
            </a:pPr>
            <a:r>
              <a:rPr lang="zh-CN" altLang="en-US" dirty="0"/>
              <a:t>参数类型：</a:t>
            </a:r>
            <a:r>
              <a:rPr lang="en-US" altLang="zh-CN" dirty="0"/>
              <a:t>int </a:t>
            </a:r>
          </a:p>
          <a:p>
            <a:pPr marL="0" indent="0">
              <a:buNone/>
            </a:pPr>
            <a:r>
              <a:rPr lang="zh-CN" altLang="en-US" dirty="0"/>
              <a:t>参数描述：</a:t>
            </a:r>
            <a:r>
              <a:rPr lang="zh-CN" altLang="en-US" dirty="0">
                <a:sym typeface="+mn-ea"/>
              </a:rPr>
              <a:t>课程号</a:t>
            </a:r>
            <a:endParaRPr lang="en-US" altLang="zh-CN" dirty="0">
              <a:sym typeface="+mn-ea"/>
            </a:endParaRPr>
          </a:p>
          <a:p>
            <a:pPr marL="0" indent="0">
              <a:buNone/>
            </a:pPr>
            <a:r>
              <a:rPr lang="zh-CN" altLang="en-US" dirty="0"/>
              <a:t>返回值类型：</a:t>
            </a:r>
            <a:r>
              <a:rPr lang="en-US" altLang="zh-CN" dirty="0"/>
              <a:t>bool</a:t>
            </a:r>
          </a:p>
          <a:p>
            <a:pPr marL="0" indent="0">
              <a:buNone/>
            </a:pPr>
            <a:r>
              <a:rPr lang="zh-CN" altLang="en-US" dirty="0"/>
              <a:t>返回值描述：</a:t>
            </a:r>
            <a:r>
              <a:rPr lang="en-US" altLang="zh-CN" dirty="0"/>
              <a:t>true</a:t>
            </a:r>
            <a:r>
              <a:rPr lang="zh-CN" altLang="en-US" dirty="0"/>
              <a:t>或</a:t>
            </a:r>
            <a:r>
              <a:rPr lang="en-US" altLang="zh-CN" dirty="0"/>
              <a:t>false</a:t>
            </a:r>
          </a:p>
          <a:p>
            <a:pPr marL="0" indent="0">
              <a:buNone/>
            </a:pPr>
            <a:r>
              <a:rPr lang="zh-CN" altLang="en-US" dirty="0"/>
              <a:t>接口作用：教师删除课程</a:t>
            </a:r>
          </a:p>
        </p:txBody>
      </p:sp>
    </p:spTree>
    <p:extLst>
      <p:ext uri="{BB962C8B-B14F-4D97-AF65-F5344CB8AC3E}">
        <p14:creationId xmlns:p14="http://schemas.microsoft.com/office/powerpoint/2010/main" val="35167487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模块的接口描述      </a:t>
            </a:r>
            <a:br>
              <a:rPr lang="en-US" altLang="zh-CN" dirty="0"/>
            </a:br>
            <a:r>
              <a:rPr lang="en-US" altLang="zh-CN" dirty="0"/>
              <a:t>教</a:t>
            </a:r>
            <a:r>
              <a:rPr lang="zh-CN" altLang="en-US" dirty="0"/>
              <a:t>师</a:t>
            </a:r>
          </a:p>
        </p:txBody>
      </p:sp>
      <p:sp>
        <p:nvSpPr>
          <p:cNvPr id="3" name="内容占位符 2"/>
          <p:cNvSpPr>
            <a:spLocks noGrp="1"/>
          </p:cNvSpPr>
          <p:nvPr>
            <p:ph idx="1"/>
          </p:nvPr>
        </p:nvSpPr>
        <p:spPr>
          <a:xfrm>
            <a:off x="1141412" y="1824700"/>
            <a:ext cx="9905999" cy="3966501"/>
          </a:xfrm>
        </p:spPr>
        <p:txBody>
          <a:bodyPr>
            <a:normAutofit fontScale="92500" lnSpcReduction="10000"/>
          </a:bodyPr>
          <a:lstStyle/>
          <a:p>
            <a:pPr marL="0" indent="0">
              <a:buNone/>
            </a:pPr>
            <a:endParaRPr lang="en-US" altLang="zh-CN" dirty="0"/>
          </a:p>
          <a:p>
            <a:pPr marL="0" indent="0">
              <a:buNone/>
            </a:pPr>
            <a:r>
              <a:rPr lang="en-US" altLang="zh-CN" dirty="0"/>
              <a:t>3.</a:t>
            </a:r>
            <a:r>
              <a:rPr lang="zh-CN" altLang="en-US" dirty="0"/>
              <a:t>接口名：</a:t>
            </a:r>
            <a:r>
              <a:rPr lang="en-US" altLang="zh-CN" dirty="0" err="1"/>
              <a:t>teacher_add_course</a:t>
            </a:r>
            <a:endParaRPr lang="en-US" altLang="zh-CN" dirty="0"/>
          </a:p>
          <a:p>
            <a:pPr marL="0" indent="0">
              <a:buNone/>
            </a:pPr>
            <a:r>
              <a:rPr lang="zh-CN" altLang="en-US" dirty="0"/>
              <a:t>参数名：</a:t>
            </a:r>
            <a:r>
              <a:rPr lang="en-US" altLang="zh-CN" dirty="0" err="1"/>
              <a:t>course_number</a:t>
            </a:r>
            <a:endParaRPr lang="en-US" altLang="zh-CN" dirty="0"/>
          </a:p>
          <a:p>
            <a:pPr marL="0" indent="0">
              <a:buNone/>
            </a:pPr>
            <a:r>
              <a:rPr lang="zh-CN" altLang="en-US" dirty="0"/>
              <a:t>参数类型：</a:t>
            </a:r>
            <a:r>
              <a:rPr lang="en-US" altLang="zh-CN" dirty="0"/>
              <a:t>int </a:t>
            </a:r>
          </a:p>
          <a:p>
            <a:pPr marL="0" indent="0">
              <a:buNone/>
            </a:pPr>
            <a:r>
              <a:rPr lang="zh-CN" altLang="en-US" dirty="0"/>
              <a:t>参数描述：</a:t>
            </a:r>
            <a:r>
              <a:rPr lang="zh-CN" altLang="en-US" dirty="0">
                <a:sym typeface="+mn-ea"/>
              </a:rPr>
              <a:t>课程号</a:t>
            </a:r>
            <a:endParaRPr lang="en-US" altLang="zh-CN" dirty="0">
              <a:sym typeface="+mn-ea"/>
            </a:endParaRPr>
          </a:p>
          <a:p>
            <a:pPr marL="0" indent="0">
              <a:buNone/>
            </a:pPr>
            <a:r>
              <a:rPr lang="zh-CN" altLang="en-US" dirty="0"/>
              <a:t>返回值类型：无</a:t>
            </a:r>
            <a:endParaRPr lang="en-US" altLang="zh-CN" dirty="0"/>
          </a:p>
          <a:p>
            <a:pPr marL="0" indent="0">
              <a:buNone/>
            </a:pPr>
            <a:r>
              <a:rPr lang="zh-CN" altLang="en-US" dirty="0"/>
              <a:t>返回值描述：无</a:t>
            </a:r>
            <a:endParaRPr lang="en-US" altLang="zh-CN" dirty="0"/>
          </a:p>
          <a:p>
            <a:pPr marL="0" indent="0">
              <a:buNone/>
            </a:pPr>
            <a:r>
              <a:rPr lang="zh-CN" altLang="en-US" dirty="0"/>
              <a:t>接口作用：教师添加课程</a:t>
            </a:r>
          </a:p>
        </p:txBody>
      </p:sp>
    </p:spTree>
    <p:extLst>
      <p:ext uri="{BB962C8B-B14F-4D97-AF65-F5344CB8AC3E}">
        <p14:creationId xmlns:p14="http://schemas.microsoft.com/office/powerpoint/2010/main" val="12160111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模块的接口描述      </a:t>
            </a:r>
            <a:br>
              <a:rPr lang="en-US" altLang="zh-CN" dirty="0"/>
            </a:br>
            <a:r>
              <a:rPr lang="en-US" altLang="zh-CN" dirty="0"/>
              <a:t>教</a:t>
            </a:r>
            <a:r>
              <a:rPr lang="zh-CN" altLang="en-US" dirty="0"/>
              <a:t>师</a:t>
            </a:r>
          </a:p>
        </p:txBody>
      </p:sp>
      <p:sp>
        <p:nvSpPr>
          <p:cNvPr id="3" name="内容占位符 2"/>
          <p:cNvSpPr>
            <a:spLocks noGrp="1"/>
          </p:cNvSpPr>
          <p:nvPr>
            <p:ph idx="1"/>
          </p:nvPr>
        </p:nvSpPr>
        <p:spPr>
          <a:xfrm>
            <a:off x="1141412" y="1824700"/>
            <a:ext cx="9905999" cy="3966501"/>
          </a:xfrm>
        </p:spPr>
        <p:txBody>
          <a:bodyPr>
            <a:normAutofit fontScale="92500" lnSpcReduction="10000"/>
          </a:bodyPr>
          <a:lstStyle/>
          <a:p>
            <a:pPr marL="0" indent="0">
              <a:buNone/>
            </a:pPr>
            <a:endParaRPr lang="en-US" altLang="zh-CN" dirty="0"/>
          </a:p>
          <a:p>
            <a:pPr marL="0" indent="0">
              <a:buNone/>
            </a:pPr>
            <a:r>
              <a:rPr lang="en-US" altLang="zh-CN" dirty="0"/>
              <a:t>4.</a:t>
            </a:r>
            <a:r>
              <a:rPr lang="zh-CN" altLang="en-US" dirty="0"/>
              <a:t>接口名：</a:t>
            </a:r>
            <a:r>
              <a:rPr lang="en-US" altLang="zh-CN" dirty="0" err="1"/>
              <a:t>get_amount_of_elective_course_teacher</a:t>
            </a:r>
            <a:endParaRPr lang="en-US" altLang="zh-CN" dirty="0"/>
          </a:p>
          <a:p>
            <a:pPr marL="0" indent="0">
              <a:buNone/>
            </a:pPr>
            <a:r>
              <a:rPr lang="zh-CN" altLang="en-US" dirty="0"/>
              <a:t>参数名：</a:t>
            </a:r>
            <a:r>
              <a:rPr lang="en-US" altLang="zh-CN" dirty="0" err="1"/>
              <a:t>teacher_id</a:t>
            </a:r>
            <a:endParaRPr lang="en-US" altLang="zh-CN" dirty="0"/>
          </a:p>
          <a:p>
            <a:pPr marL="0" indent="0">
              <a:buNone/>
            </a:pPr>
            <a:r>
              <a:rPr lang="zh-CN" altLang="en-US" dirty="0"/>
              <a:t>参数类型：</a:t>
            </a:r>
            <a:r>
              <a:rPr lang="en-US" altLang="zh-CN" dirty="0"/>
              <a:t>int </a:t>
            </a:r>
          </a:p>
          <a:p>
            <a:pPr marL="0" indent="0">
              <a:buNone/>
            </a:pPr>
            <a:r>
              <a:rPr lang="zh-CN" altLang="en-US" dirty="0"/>
              <a:t>参数描述：</a:t>
            </a:r>
            <a:r>
              <a:rPr lang="zh-CN" altLang="en-US" dirty="0">
                <a:sym typeface="+mn-ea"/>
              </a:rPr>
              <a:t>教师号</a:t>
            </a:r>
            <a:endParaRPr lang="en-US" altLang="zh-CN" dirty="0">
              <a:sym typeface="+mn-ea"/>
            </a:endParaRPr>
          </a:p>
          <a:p>
            <a:pPr marL="0" indent="0">
              <a:buNone/>
            </a:pPr>
            <a:r>
              <a:rPr lang="zh-CN" altLang="en-US" dirty="0"/>
              <a:t>返回值类型：</a:t>
            </a:r>
            <a:r>
              <a:rPr lang="en-US" altLang="zh-CN" dirty="0"/>
              <a:t>int</a:t>
            </a:r>
          </a:p>
          <a:p>
            <a:pPr marL="0" indent="0">
              <a:buNone/>
            </a:pPr>
            <a:r>
              <a:rPr lang="zh-CN" altLang="en-US" dirty="0"/>
              <a:t>返回值描述：老师的选修课数量</a:t>
            </a:r>
            <a:endParaRPr lang="en-US" altLang="zh-CN" dirty="0"/>
          </a:p>
          <a:p>
            <a:pPr marL="0" indent="0">
              <a:buNone/>
            </a:pPr>
            <a:r>
              <a:rPr lang="zh-CN" altLang="en-US" dirty="0"/>
              <a:t>接口作用：获取教师有几门选修课</a:t>
            </a:r>
          </a:p>
        </p:txBody>
      </p:sp>
    </p:spTree>
    <p:extLst>
      <p:ext uri="{BB962C8B-B14F-4D97-AF65-F5344CB8AC3E}">
        <p14:creationId xmlns:p14="http://schemas.microsoft.com/office/powerpoint/2010/main" val="9583727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模块的接口描述      </a:t>
            </a:r>
            <a:br>
              <a:rPr lang="en-US" altLang="zh-CN" dirty="0"/>
            </a:br>
            <a:r>
              <a:rPr lang="en-US" altLang="zh-CN" dirty="0"/>
              <a:t>教</a:t>
            </a:r>
            <a:r>
              <a:rPr lang="zh-CN" altLang="en-US" dirty="0"/>
              <a:t>师</a:t>
            </a:r>
          </a:p>
        </p:txBody>
      </p:sp>
      <p:sp>
        <p:nvSpPr>
          <p:cNvPr id="3" name="内容占位符 2"/>
          <p:cNvSpPr>
            <a:spLocks noGrp="1"/>
          </p:cNvSpPr>
          <p:nvPr>
            <p:ph idx="1"/>
          </p:nvPr>
        </p:nvSpPr>
        <p:spPr>
          <a:xfrm>
            <a:off x="1141412" y="1824700"/>
            <a:ext cx="9905999" cy="3966501"/>
          </a:xfrm>
        </p:spPr>
        <p:txBody>
          <a:bodyPr>
            <a:normAutofit fontScale="92500" lnSpcReduction="10000"/>
          </a:bodyPr>
          <a:lstStyle/>
          <a:p>
            <a:pPr marL="0" indent="0">
              <a:buNone/>
            </a:pPr>
            <a:endParaRPr lang="en-US" altLang="zh-CN" dirty="0"/>
          </a:p>
          <a:p>
            <a:pPr marL="0" indent="0">
              <a:buNone/>
            </a:pPr>
            <a:r>
              <a:rPr lang="en-US" altLang="zh-CN" dirty="0"/>
              <a:t>5.</a:t>
            </a:r>
            <a:r>
              <a:rPr lang="zh-CN" altLang="en-US" dirty="0"/>
              <a:t>接口名：</a:t>
            </a:r>
            <a:r>
              <a:rPr lang="en-US" altLang="zh-CN" dirty="0"/>
              <a:t> </a:t>
            </a:r>
            <a:r>
              <a:rPr lang="en-US" altLang="zh-CN" dirty="0" err="1"/>
              <a:t>get_total_time_used_per_week_teacher</a:t>
            </a:r>
            <a:endParaRPr lang="en-US" altLang="zh-CN" dirty="0"/>
          </a:p>
          <a:p>
            <a:pPr marL="0" indent="0">
              <a:buNone/>
            </a:pPr>
            <a:r>
              <a:rPr lang="zh-CN" altLang="en-US" dirty="0"/>
              <a:t>参数名：</a:t>
            </a:r>
            <a:r>
              <a:rPr lang="en-US" altLang="zh-CN" dirty="0" err="1"/>
              <a:t>teacher_id</a:t>
            </a:r>
            <a:endParaRPr lang="en-US" altLang="zh-CN" dirty="0"/>
          </a:p>
          <a:p>
            <a:pPr marL="0" indent="0">
              <a:buNone/>
            </a:pPr>
            <a:r>
              <a:rPr lang="zh-CN" altLang="en-US" dirty="0"/>
              <a:t>参数类型：</a:t>
            </a:r>
            <a:r>
              <a:rPr lang="en-US" altLang="zh-CN" dirty="0"/>
              <a:t>int </a:t>
            </a:r>
          </a:p>
          <a:p>
            <a:pPr marL="0" indent="0">
              <a:buNone/>
            </a:pPr>
            <a:r>
              <a:rPr lang="zh-CN" altLang="en-US" dirty="0"/>
              <a:t>参数描述：</a:t>
            </a:r>
            <a:r>
              <a:rPr lang="zh-CN" altLang="en-US" dirty="0">
                <a:sym typeface="+mn-ea"/>
              </a:rPr>
              <a:t>教师号</a:t>
            </a:r>
            <a:endParaRPr lang="en-US" altLang="zh-CN" dirty="0">
              <a:sym typeface="+mn-ea"/>
            </a:endParaRPr>
          </a:p>
          <a:p>
            <a:pPr marL="0" indent="0">
              <a:buNone/>
            </a:pPr>
            <a:r>
              <a:rPr lang="zh-CN" altLang="en-US" dirty="0"/>
              <a:t>返回值类型：</a:t>
            </a:r>
            <a:r>
              <a:rPr lang="en-US" altLang="zh-CN" dirty="0"/>
              <a:t>int</a:t>
            </a:r>
          </a:p>
          <a:p>
            <a:pPr marL="0" indent="0">
              <a:buNone/>
            </a:pPr>
            <a:r>
              <a:rPr lang="zh-CN" altLang="en-US" dirty="0"/>
              <a:t>返回值描述：老师每周课程数量</a:t>
            </a:r>
            <a:endParaRPr lang="en-US" altLang="zh-CN" dirty="0"/>
          </a:p>
          <a:p>
            <a:pPr marL="0" indent="0">
              <a:buNone/>
            </a:pPr>
            <a:r>
              <a:rPr lang="zh-CN" altLang="en-US" dirty="0"/>
              <a:t>接口作用：获取老师每周总共有多少节课</a:t>
            </a:r>
          </a:p>
        </p:txBody>
      </p:sp>
    </p:spTree>
    <p:extLst>
      <p:ext uri="{BB962C8B-B14F-4D97-AF65-F5344CB8AC3E}">
        <p14:creationId xmlns:p14="http://schemas.microsoft.com/office/powerpoint/2010/main" val="10624965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模块的接口描述      </a:t>
            </a:r>
            <a:br>
              <a:rPr lang="en-US" altLang="zh-CN" dirty="0"/>
            </a:br>
            <a:r>
              <a:rPr lang="en-US" altLang="zh-CN" dirty="0"/>
              <a:t>教</a:t>
            </a:r>
            <a:r>
              <a:rPr lang="zh-CN" altLang="en-US" dirty="0"/>
              <a:t>师</a:t>
            </a:r>
          </a:p>
        </p:txBody>
      </p:sp>
      <p:sp>
        <p:nvSpPr>
          <p:cNvPr id="3" name="内容占位符 2"/>
          <p:cNvSpPr>
            <a:spLocks noGrp="1"/>
          </p:cNvSpPr>
          <p:nvPr>
            <p:ph idx="1"/>
          </p:nvPr>
        </p:nvSpPr>
        <p:spPr>
          <a:xfrm>
            <a:off x="1141412" y="1824700"/>
            <a:ext cx="9905999" cy="3966501"/>
          </a:xfrm>
        </p:spPr>
        <p:txBody>
          <a:bodyPr>
            <a:normAutofit fontScale="92500" lnSpcReduction="10000"/>
          </a:bodyPr>
          <a:lstStyle/>
          <a:p>
            <a:pPr marL="0" indent="0">
              <a:buNone/>
            </a:pPr>
            <a:endParaRPr lang="en-US" altLang="zh-CN" dirty="0"/>
          </a:p>
          <a:p>
            <a:pPr marL="0" indent="0">
              <a:buNone/>
            </a:pPr>
            <a:r>
              <a:rPr lang="en-US" altLang="zh-CN" dirty="0"/>
              <a:t>6.</a:t>
            </a:r>
            <a:r>
              <a:rPr lang="zh-CN" altLang="en-US" dirty="0"/>
              <a:t>接口名：</a:t>
            </a:r>
            <a:r>
              <a:rPr lang="en-US" altLang="zh-CN" dirty="0"/>
              <a:t> </a:t>
            </a:r>
            <a:r>
              <a:rPr lang="en-US" altLang="zh-CN" dirty="0" err="1"/>
              <a:t>time_have_been_used_teacher</a:t>
            </a:r>
            <a:endParaRPr lang="en-US" altLang="zh-CN" dirty="0"/>
          </a:p>
          <a:p>
            <a:pPr marL="0" indent="0">
              <a:buNone/>
            </a:pPr>
            <a:r>
              <a:rPr lang="zh-CN" altLang="en-US" dirty="0"/>
              <a:t>参数名：</a:t>
            </a:r>
            <a:r>
              <a:rPr lang="en-US" altLang="zh-CN" dirty="0" err="1"/>
              <a:t>teacher_id</a:t>
            </a:r>
            <a:endParaRPr lang="en-US" altLang="zh-CN" dirty="0"/>
          </a:p>
          <a:p>
            <a:pPr marL="0" indent="0">
              <a:buNone/>
            </a:pPr>
            <a:r>
              <a:rPr lang="zh-CN" altLang="en-US" dirty="0"/>
              <a:t>参数类型：</a:t>
            </a:r>
            <a:r>
              <a:rPr lang="en-US" altLang="zh-CN" dirty="0"/>
              <a:t>int </a:t>
            </a:r>
          </a:p>
          <a:p>
            <a:pPr marL="0" indent="0">
              <a:buNone/>
            </a:pPr>
            <a:r>
              <a:rPr lang="zh-CN" altLang="en-US" dirty="0"/>
              <a:t>参数描述：</a:t>
            </a:r>
            <a:r>
              <a:rPr lang="zh-CN" altLang="en-US" dirty="0">
                <a:sym typeface="+mn-ea"/>
              </a:rPr>
              <a:t>教师号</a:t>
            </a:r>
            <a:endParaRPr lang="en-US" altLang="zh-CN" dirty="0">
              <a:sym typeface="+mn-ea"/>
            </a:endParaRPr>
          </a:p>
          <a:p>
            <a:pPr marL="0" indent="0">
              <a:buNone/>
            </a:pPr>
            <a:r>
              <a:rPr lang="zh-CN" altLang="en-US" dirty="0"/>
              <a:t>返回值类型：</a:t>
            </a:r>
            <a:r>
              <a:rPr lang="en-US" altLang="zh-CN" dirty="0"/>
              <a:t>int</a:t>
            </a:r>
            <a:r>
              <a:rPr lang="zh-CN" altLang="en-US" dirty="0"/>
              <a:t>*</a:t>
            </a:r>
            <a:endParaRPr lang="en-US" altLang="zh-CN" dirty="0"/>
          </a:p>
          <a:p>
            <a:pPr marL="0" indent="0">
              <a:buNone/>
            </a:pPr>
            <a:r>
              <a:rPr lang="zh-CN" altLang="en-US" dirty="0"/>
              <a:t>返回值描述：所有课的所有时间组成的数组</a:t>
            </a:r>
            <a:endParaRPr lang="en-US" altLang="zh-CN" dirty="0"/>
          </a:p>
          <a:p>
            <a:pPr marL="0" indent="0">
              <a:buNone/>
            </a:pPr>
            <a:r>
              <a:rPr lang="zh-CN" altLang="en-US" dirty="0"/>
              <a:t>接口作用：获取老师已经被占用的时间 返回所有课的所有时间组成的数组</a:t>
            </a:r>
          </a:p>
        </p:txBody>
      </p:sp>
    </p:spTree>
    <p:extLst>
      <p:ext uri="{BB962C8B-B14F-4D97-AF65-F5344CB8AC3E}">
        <p14:creationId xmlns:p14="http://schemas.microsoft.com/office/powerpoint/2010/main" val="20389169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模块的接口描述      </a:t>
            </a:r>
            <a:br>
              <a:rPr lang="en-US" altLang="zh-CN" dirty="0"/>
            </a:br>
            <a:r>
              <a:rPr lang="en-US" altLang="zh-CN" dirty="0"/>
              <a:t>教</a:t>
            </a:r>
            <a:r>
              <a:rPr lang="zh-CN" altLang="en-US" dirty="0"/>
              <a:t>师</a:t>
            </a:r>
          </a:p>
        </p:txBody>
      </p:sp>
      <p:sp>
        <p:nvSpPr>
          <p:cNvPr id="3" name="内容占位符 2"/>
          <p:cNvSpPr>
            <a:spLocks noGrp="1"/>
          </p:cNvSpPr>
          <p:nvPr>
            <p:ph idx="1"/>
          </p:nvPr>
        </p:nvSpPr>
        <p:spPr>
          <a:xfrm>
            <a:off x="1141412" y="1824700"/>
            <a:ext cx="9905999" cy="3966501"/>
          </a:xfrm>
        </p:spPr>
        <p:txBody>
          <a:bodyPr>
            <a:normAutofit fontScale="92500" lnSpcReduction="10000"/>
          </a:bodyPr>
          <a:lstStyle/>
          <a:p>
            <a:pPr marL="0" indent="0">
              <a:buNone/>
            </a:pPr>
            <a:endParaRPr lang="en-US" altLang="zh-CN" dirty="0"/>
          </a:p>
          <a:p>
            <a:pPr marL="0" indent="0">
              <a:buNone/>
            </a:pPr>
            <a:r>
              <a:rPr lang="en-US" altLang="zh-CN" dirty="0"/>
              <a:t>7.</a:t>
            </a:r>
            <a:r>
              <a:rPr lang="zh-CN" altLang="en-US" dirty="0"/>
              <a:t>接口名：</a:t>
            </a:r>
            <a:r>
              <a:rPr lang="en-US" altLang="zh-CN" dirty="0"/>
              <a:t> </a:t>
            </a:r>
            <a:r>
              <a:rPr lang="en-US" altLang="zh-CN" dirty="0" err="1"/>
              <a:t>load_course_time</a:t>
            </a:r>
            <a:endParaRPr lang="en-US" altLang="zh-CN" dirty="0"/>
          </a:p>
          <a:p>
            <a:pPr marL="0" indent="0">
              <a:buNone/>
            </a:pPr>
            <a:r>
              <a:rPr lang="zh-CN" altLang="en-US" dirty="0"/>
              <a:t>参数名：</a:t>
            </a:r>
            <a:r>
              <a:rPr lang="en-US" altLang="zh-CN" dirty="0" err="1"/>
              <a:t>courses_add</a:t>
            </a:r>
            <a:endParaRPr lang="en-US" altLang="zh-CN" dirty="0"/>
          </a:p>
          <a:p>
            <a:pPr marL="0" indent="0">
              <a:buNone/>
            </a:pPr>
            <a:r>
              <a:rPr lang="zh-CN" altLang="en-US" dirty="0"/>
              <a:t>参数类型：</a:t>
            </a:r>
            <a:r>
              <a:rPr lang="en-US" altLang="zh-CN" dirty="0"/>
              <a:t>courses&amp; </a:t>
            </a:r>
          </a:p>
          <a:p>
            <a:pPr marL="0" indent="0">
              <a:buNone/>
            </a:pPr>
            <a:r>
              <a:rPr lang="zh-CN" altLang="en-US" dirty="0"/>
              <a:t>参数描述：结构体的地址</a:t>
            </a:r>
            <a:endParaRPr lang="en-US" altLang="zh-CN" dirty="0">
              <a:sym typeface="+mn-ea"/>
            </a:endParaRPr>
          </a:p>
          <a:p>
            <a:pPr marL="0" indent="0">
              <a:buNone/>
            </a:pPr>
            <a:r>
              <a:rPr lang="zh-CN" altLang="en-US" dirty="0"/>
              <a:t>返回值类型：无</a:t>
            </a:r>
            <a:endParaRPr lang="en-US" altLang="zh-CN" dirty="0"/>
          </a:p>
          <a:p>
            <a:pPr marL="0" indent="0">
              <a:buNone/>
            </a:pPr>
            <a:r>
              <a:rPr lang="zh-CN" altLang="en-US" dirty="0"/>
              <a:t>返回值描述：无</a:t>
            </a:r>
            <a:endParaRPr lang="en-US" altLang="zh-CN" dirty="0"/>
          </a:p>
          <a:p>
            <a:pPr marL="0" indent="0">
              <a:buNone/>
            </a:pPr>
            <a:r>
              <a:rPr lang="zh-CN" altLang="en-US" dirty="0"/>
              <a:t>接口作用：把课程节次字符串载入课程节次数组</a:t>
            </a:r>
          </a:p>
        </p:txBody>
      </p:sp>
    </p:spTree>
    <p:extLst>
      <p:ext uri="{BB962C8B-B14F-4D97-AF65-F5344CB8AC3E}">
        <p14:creationId xmlns:p14="http://schemas.microsoft.com/office/powerpoint/2010/main" val="9349927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模块的接口描述      </a:t>
            </a:r>
            <a:br>
              <a:rPr lang="en-US" altLang="zh-CN" dirty="0"/>
            </a:br>
            <a:r>
              <a:rPr lang="en-US" altLang="zh-CN" dirty="0"/>
              <a:t>教</a:t>
            </a:r>
            <a:r>
              <a:rPr lang="zh-CN" altLang="en-US" dirty="0"/>
              <a:t>师</a:t>
            </a:r>
          </a:p>
        </p:txBody>
      </p:sp>
      <p:sp>
        <p:nvSpPr>
          <p:cNvPr id="3" name="内容占位符 2"/>
          <p:cNvSpPr>
            <a:spLocks noGrp="1"/>
          </p:cNvSpPr>
          <p:nvPr>
            <p:ph idx="1"/>
          </p:nvPr>
        </p:nvSpPr>
        <p:spPr>
          <a:xfrm>
            <a:off x="1141412" y="1824700"/>
            <a:ext cx="9905999" cy="3966501"/>
          </a:xfrm>
        </p:spPr>
        <p:txBody>
          <a:bodyPr>
            <a:normAutofit fontScale="92500" lnSpcReduction="10000"/>
          </a:bodyPr>
          <a:lstStyle/>
          <a:p>
            <a:pPr marL="0" indent="0">
              <a:buNone/>
            </a:pPr>
            <a:endParaRPr lang="en-US" altLang="zh-CN" dirty="0"/>
          </a:p>
          <a:p>
            <a:pPr marL="0" indent="0">
              <a:buNone/>
            </a:pPr>
            <a:r>
              <a:rPr lang="en-US" altLang="zh-CN" dirty="0"/>
              <a:t>8.</a:t>
            </a:r>
            <a:r>
              <a:rPr lang="zh-CN" altLang="en-US" dirty="0"/>
              <a:t>接口名：</a:t>
            </a:r>
            <a:r>
              <a:rPr lang="en-US" altLang="zh-CN" dirty="0" err="1"/>
              <a:t>teacher_phone_change</a:t>
            </a:r>
            <a:endParaRPr lang="en-US" altLang="zh-CN" dirty="0"/>
          </a:p>
          <a:p>
            <a:pPr marL="0" indent="0">
              <a:buNone/>
            </a:pPr>
            <a:r>
              <a:rPr lang="zh-CN" altLang="en-US" dirty="0"/>
              <a:t>参数名：</a:t>
            </a:r>
            <a:r>
              <a:rPr lang="en-US" altLang="zh-CN" dirty="0" err="1"/>
              <a:t>teacher_id</a:t>
            </a:r>
            <a:r>
              <a:rPr lang="zh-CN" altLang="en-US" dirty="0"/>
              <a:t>，</a:t>
            </a:r>
            <a:r>
              <a:rPr lang="en-US" altLang="zh-CN" dirty="0"/>
              <a:t> </a:t>
            </a:r>
            <a:r>
              <a:rPr lang="en-US" altLang="zh-CN" dirty="0" err="1"/>
              <a:t>new_phone_num</a:t>
            </a:r>
            <a:endParaRPr lang="en-US" altLang="zh-CN" dirty="0"/>
          </a:p>
          <a:p>
            <a:pPr marL="0" indent="0">
              <a:buNone/>
            </a:pPr>
            <a:r>
              <a:rPr lang="zh-CN" altLang="en-US" dirty="0"/>
              <a:t>参数类型：</a:t>
            </a:r>
            <a:r>
              <a:rPr lang="en-US" altLang="zh-CN" dirty="0"/>
              <a:t>int</a:t>
            </a:r>
            <a:r>
              <a:rPr lang="zh-CN" altLang="en-US" dirty="0"/>
              <a:t>，</a:t>
            </a:r>
            <a:r>
              <a:rPr lang="en-US" altLang="zh-CN" dirty="0"/>
              <a:t>long long </a:t>
            </a:r>
          </a:p>
          <a:p>
            <a:pPr marL="0" indent="0">
              <a:buNone/>
            </a:pPr>
            <a:r>
              <a:rPr lang="zh-CN" altLang="en-US" dirty="0"/>
              <a:t>参数描述：教师号</a:t>
            </a:r>
            <a:r>
              <a:rPr lang="en-US" altLang="zh-CN" dirty="0"/>
              <a:t>,</a:t>
            </a:r>
            <a:r>
              <a:rPr lang="zh-CN" altLang="en-US" dirty="0"/>
              <a:t> 新的电话</a:t>
            </a:r>
            <a:endParaRPr lang="en-US" altLang="zh-CN" dirty="0">
              <a:sym typeface="+mn-ea"/>
            </a:endParaRPr>
          </a:p>
          <a:p>
            <a:pPr marL="0" indent="0">
              <a:buNone/>
            </a:pPr>
            <a:r>
              <a:rPr lang="zh-CN" altLang="en-US" dirty="0"/>
              <a:t>返回值类型：</a:t>
            </a:r>
            <a:r>
              <a:rPr lang="en-US" altLang="zh-CN" dirty="0"/>
              <a:t>int</a:t>
            </a:r>
          </a:p>
          <a:p>
            <a:pPr marL="0" indent="0">
              <a:buNone/>
            </a:pPr>
            <a:r>
              <a:rPr lang="zh-CN" altLang="en-US" dirty="0"/>
              <a:t>返回值描述：无</a:t>
            </a:r>
            <a:endParaRPr lang="en-US" altLang="zh-CN" dirty="0"/>
          </a:p>
          <a:p>
            <a:pPr marL="0" indent="0">
              <a:buNone/>
            </a:pPr>
            <a:r>
              <a:rPr lang="zh-CN" altLang="en-US" dirty="0"/>
              <a:t>接口作用：教师更改电话</a:t>
            </a:r>
          </a:p>
        </p:txBody>
      </p:sp>
    </p:spTree>
    <p:extLst>
      <p:ext uri="{BB962C8B-B14F-4D97-AF65-F5344CB8AC3E}">
        <p14:creationId xmlns:p14="http://schemas.microsoft.com/office/powerpoint/2010/main" val="35382513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模块的接口描述      </a:t>
            </a:r>
            <a:br>
              <a:rPr lang="en-US" altLang="zh-CN" dirty="0"/>
            </a:br>
            <a:r>
              <a:rPr lang="en-US" altLang="zh-CN" dirty="0"/>
              <a:t>教</a:t>
            </a:r>
            <a:r>
              <a:rPr lang="zh-CN" altLang="en-US" dirty="0"/>
              <a:t>师</a:t>
            </a:r>
          </a:p>
        </p:txBody>
      </p:sp>
      <p:sp>
        <p:nvSpPr>
          <p:cNvPr id="3" name="内容占位符 2"/>
          <p:cNvSpPr>
            <a:spLocks noGrp="1"/>
          </p:cNvSpPr>
          <p:nvPr>
            <p:ph idx="1"/>
          </p:nvPr>
        </p:nvSpPr>
        <p:spPr>
          <a:xfrm>
            <a:off x="1141412" y="1824700"/>
            <a:ext cx="9905999" cy="3966501"/>
          </a:xfrm>
        </p:spPr>
        <p:txBody>
          <a:bodyPr>
            <a:normAutofit fontScale="92500" lnSpcReduction="10000"/>
          </a:bodyPr>
          <a:lstStyle/>
          <a:p>
            <a:pPr marL="0" indent="0">
              <a:buNone/>
            </a:pPr>
            <a:endParaRPr lang="en-US" altLang="zh-CN" dirty="0"/>
          </a:p>
          <a:p>
            <a:pPr marL="0" indent="0">
              <a:buNone/>
            </a:pPr>
            <a:r>
              <a:rPr lang="en-US" altLang="zh-CN" dirty="0"/>
              <a:t>9.</a:t>
            </a:r>
            <a:r>
              <a:rPr lang="zh-CN" altLang="en-US" dirty="0"/>
              <a:t>接口名：</a:t>
            </a:r>
            <a:r>
              <a:rPr lang="en-US" altLang="zh-CN" dirty="0" err="1"/>
              <a:t>teacher_email_change</a:t>
            </a:r>
            <a:endParaRPr lang="en-US" altLang="zh-CN" dirty="0"/>
          </a:p>
          <a:p>
            <a:pPr marL="0" indent="0">
              <a:buNone/>
            </a:pPr>
            <a:r>
              <a:rPr lang="zh-CN" altLang="en-US" dirty="0"/>
              <a:t>参数名：</a:t>
            </a:r>
            <a:r>
              <a:rPr lang="en-US" altLang="zh-CN" dirty="0" err="1"/>
              <a:t>teacher_id</a:t>
            </a:r>
            <a:r>
              <a:rPr lang="en-US" altLang="zh-CN" dirty="0"/>
              <a:t>, email</a:t>
            </a:r>
          </a:p>
          <a:p>
            <a:pPr marL="0" indent="0">
              <a:buNone/>
            </a:pPr>
            <a:r>
              <a:rPr lang="zh-CN" altLang="en-US" dirty="0"/>
              <a:t>参数类型：</a:t>
            </a:r>
            <a:r>
              <a:rPr lang="en-US" altLang="zh-CN" dirty="0"/>
              <a:t>int, char</a:t>
            </a:r>
            <a:r>
              <a:rPr lang="zh-CN" altLang="en-US" dirty="0"/>
              <a:t>*</a:t>
            </a:r>
            <a:endParaRPr lang="en-US" altLang="zh-CN" dirty="0"/>
          </a:p>
          <a:p>
            <a:pPr marL="0" indent="0">
              <a:buNone/>
            </a:pPr>
            <a:r>
              <a:rPr lang="zh-CN" altLang="en-US" dirty="0"/>
              <a:t>参数描述：教师号</a:t>
            </a:r>
            <a:r>
              <a:rPr lang="en-US" altLang="zh-CN" dirty="0"/>
              <a:t>, </a:t>
            </a:r>
            <a:r>
              <a:rPr lang="zh-CN" altLang="en-US" dirty="0"/>
              <a:t>新的邮箱</a:t>
            </a:r>
            <a:endParaRPr lang="en-US" altLang="zh-CN" dirty="0">
              <a:sym typeface="+mn-ea"/>
            </a:endParaRPr>
          </a:p>
          <a:p>
            <a:pPr marL="0" indent="0">
              <a:buNone/>
            </a:pPr>
            <a:r>
              <a:rPr lang="zh-CN" altLang="en-US" dirty="0"/>
              <a:t>返回值类型：</a:t>
            </a:r>
            <a:r>
              <a:rPr lang="en-US" altLang="zh-CN" dirty="0"/>
              <a:t>int</a:t>
            </a:r>
          </a:p>
          <a:p>
            <a:pPr marL="0" indent="0">
              <a:buNone/>
            </a:pPr>
            <a:r>
              <a:rPr lang="zh-CN" altLang="en-US" dirty="0"/>
              <a:t>返回值描述：无</a:t>
            </a:r>
            <a:endParaRPr lang="en-US" altLang="zh-CN" dirty="0"/>
          </a:p>
          <a:p>
            <a:pPr marL="0" indent="0">
              <a:buNone/>
            </a:pPr>
            <a:r>
              <a:rPr lang="zh-CN" altLang="en-US" dirty="0"/>
              <a:t>接口作用：教师更改邮箱</a:t>
            </a:r>
          </a:p>
        </p:txBody>
      </p:sp>
    </p:spTree>
    <p:extLst>
      <p:ext uri="{BB962C8B-B14F-4D97-AF65-F5344CB8AC3E}">
        <p14:creationId xmlns:p14="http://schemas.microsoft.com/office/powerpoint/2010/main" val="2357547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5131675" y="413845"/>
            <a:ext cx="6294383" cy="3970318"/>
          </a:xfrm>
          <a:prstGeom prst="rect">
            <a:avLst/>
          </a:prstGeom>
          <a:noFill/>
        </p:spPr>
        <p:txBody>
          <a:bodyPr wrap="square" rtlCol="0">
            <a:spAutoFit/>
          </a:bodyPr>
          <a:lstStyle/>
          <a:p>
            <a:r>
              <a:rPr lang="zh-CN" altLang="en-US" dirty="0"/>
              <a:t>总体功能描述：本选课系统经由管理员录入学生与教师信息，学生与教师经由登录窗口输入正确的账号与密码之后就可以使用本系统。</a:t>
            </a:r>
            <a:endParaRPr lang="en-US" altLang="zh-CN" dirty="0"/>
          </a:p>
          <a:p>
            <a:r>
              <a:rPr lang="zh-CN" altLang="en-US" dirty="0"/>
              <a:t>学生可以自由根据课程名与开课学院查询到具体的课程并选择对应的课程。但学生不能选择与自己已有课程时间冲突的课程及选课人数已满的课程，学生选课上限为三门。之后学生可以进行查询选课结果或删除选课操作。</a:t>
            </a:r>
            <a:endParaRPr lang="en-US" altLang="zh-CN" dirty="0"/>
          </a:p>
          <a:p>
            <a:r>
              <a:rPr lang="zh-CN" altLang="en-US" dirty="0"/>
              <a:t>教师在登陆后可以按照要求添加课程，之后可以查询自己已开设的课程，在尚未有学生选课或有人选课时也可以分别进行修改课程操作。教师也可以查询自己开设过的课的选课情况和选择这门课的学生信息。同时学生与老师都可以修改自己的部分个人信息。</a:t>
            </a:r>
            <a:endParaRPr lang="en-US" altLang="zh-CN" dirty="0"/>
          </a:p>
          <a:p>
            <a:r>
              <a:rPr lang="zh-CN" altLang="en-US" dirty="0"/>
              <a:t>管理员可以录入老师与学生信息，查询当前总课程，学生，老师数，总选课人次和选课饱和度。</a:t>
            </a:r>
          </a:p>
        </p:txBody>
      </p:sp>
      <p:pic>
        <p:nvPicPr>
          <p:cNvPr id="5" name="内容占位符 4" descr="手机屏幕的截图&#10;&#10;描述已自动生成">
            <a:extLst>
              <a:ext uri="{FF2B5EF4-FFF2-40B4-BE49-F238E27FC236}">
                <a16:creationId xmlns:a16="http://schemas.microsoft.com/office/drawing/2014/main" id="{592994C3-5977-45D2-AA93-D2FC0B946CEA}"/>
              </a:ext>
            </a:extLst>
          </p:cNvPr>
          <p:cNvPicPr>
            <a:picLocks noGrp="1" noChangeAspect="1"/>
          </p:cNvPicPr>
          <p:nvPr>
            <p:ph idx="1"/>
          </p:nvPr>
        </p:nvPicPr>
        <p:blipFill>
          <a:blip r:embed="rId2"/>
          <a:stretch>
            <a:fillRect/>
          </a:stretch>
        </p:blipFill>
        <p:spPr>
          <a:xfrm>
            <a:off x="557662" y="119613"/>
            <a:ext cx="4330074" cy="6543615"/>
          </a:xfr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模块的接口描述      </a:t>
            </a:r>
            <a:br>
              <a:rPr lang="en-US" altLang="zh-CN" dirty="0"/>
            </a:br>
            <a:r>
              <a:rPr lang="en-US" altLang="zh-CN" dirty="0"/>
              <a:t>教</a:t>
            </a:r>
            <a:r>
              <a:rPr lang="zh-CN" altLang="en-US" dirty="0"/>
              <a:t>师</a:t>
            </a:r>
          </a:p>
        </p:txBody>
      </p:sp>
      <p:sp>
        <p:nvSpPr>
          <p:cNvPr id="3" name="内容占位符 2"/>
          <p:cNvSpPr>
            <a:spLocks noGrp="1"/>
          </p:cNvSpPr>
          <p:nvPr>
            <p:ph idx="1"/>
          </p:nvPr>
        </p:nvSpPr>
        <p:spPr>
          <a:xfrm>
            <a:off x="1141412" y="1824700"/>
            <a:ext cx="9905999" cy="3966501"/>
          </a:xfrm>
        </p:spPr>
        <p:txBody>
          <a:bodyPr>
            <a:normAutofit fontScale="92500" lnSpcReduction="10000"/>
          </a:bodyPr>
          <a:lstStyle/>
          <a:p>
            <a:pPr marL="0" indent="0">
              <a:buNone/>
            </a:pPr>
            <a:endParaRPr lang="en-US" altLang="zh-CN" dirty="0"/>
          </a:p>
          <a:p>
            <a:pPr marL="0" indent="0">
              <a:buNone/>
            </a:pPr>
            <a:r>
              <a:rPr lang="en-US" altLang="zh-CN" dirty="0"/>
              <a:t>10.</a:t>
            </a:r>
            <a:r>
              <a:rPr lang="zh-CN" altLang="en-US" dirty="0"/>
              <a:t>接口名：</a:t>
            </a:r>
            <a:r>
              <a:rPr lang="en-US" altLang="zh-CN" dirty="0" err="1"/>
              <a:t>teacher_password_change</a:t>
            </a:r>
            <a:endParaRPr lang="en-US" altLang="zh-CN" dirty="0"/>
          </a:p>
          <a:p>
            <a:pPr marL="0" indent="0">
              <a:buNone/>
            </a:pPr>
            <a:r>
              <a:rPr lang="zh-CN" altLang="en-US" dirty="0"/>
              <a:t>参数名：</a:t>
            </a:r>
            <a:r>
              <a:rPr lang="en-US" altLang="zh-CN" dirty="0" err="1"/>
              <a:t>teacher_id</a:t>
            </a:r>
            <a:r>
              <a:rPr lang="en-US" altLang="zh-CN" dirty="0"/>
              <a:t>,  password</a:t>
            </a:r>
          </a:p>
          <a:p>
            <a:pPr marL="0" indent="0">
              <a:buNone/>
            </a:pPr>
            <a:r>
              <a:rPr lang="zh-CN" altLang="en-US" dirty="0"/>
              <a:t>参数类型：</a:t>
            </a:r>
            <a:r>
              <a:rPr lang="en-US" altLang="zh-CN" dirty="0"/>
              <a:t>int, char*</a:t>
            </a:r>
          </a:p>
          <a:p>
            <a:pPr marL="0" indent="0">
              <a:buNone/>
            </a:pPr>
            <a:r>
              <a:rPr lang="zh-CN" altLang="en-US" dirty="0"/>
              <a:t>参数描述：教师号</a:t>
            </a:r>
            <a:r>
              <a:rPr lang="en-US" altLang="zh-CN" dirty="0"/>
              <a:t>, </a:t>
            </a:r>
            <a:r>
              <a:rPr lang="zh-CN" altLang="en-US" dirty="0"/>
              <a:t>新的密码</a:t>
            </a:r>
            <a:endParaRPr lang="en-US" altLang="zh-CN" dirty="0">
              <a:sym typeface="+mn-ea"/>
            </a:endParaRPr>
          </a:p>
          <a:p>
            <a:pPr marL="0" indent="0">
              <a:buNone/>
            </a:pPr>
            <a:r>
              <a:rPr lang="zh-CN" altLang="en-US" dirty="0"/>
              <a:t>返回值类型：</a:t>
            </a:r>
            <a:r>
              <a:rPr lang="en-US" altLang="zh-CN" dirty="0"/>
              <a:t>int</a:t>
            </a:r>
          </a:p>
          <a:p>
            <a:pPr marL="0" indent="0">
              <a:buNone/>
            </a:pPr>
            <a:r>
              <a:rPr lang="zh-CN" altLang="en-US" dirty="0"/>
              <a:t>返回值描述：无</a:t>
            </a:r>
            <a:endParaRPr lang="en-US" altLang="zh-CN" dirty="0"/>
          </a:p>
          <a:p>
            <a:pPr marL="0" indent="0">
              <a:buNone/>
            </a:pPr>
            <a:r>
              <a:rPr lang="zh-CN" altLang="en-US" dirty="0"/>
              <a:t>接口作用：教师更改密码</a:t>
            </a:r>
          </a:p>
        </p:txBody>
      </p:sp>
    </p:spTree>
    <p:extLst>
      <p:ext uri="{BB962C8B-B14F-4D97-AF65-F5344CB8AC3E}">
        <p14:creationId xmlns:p14="http://schemas.microsoft.com/office/powerpoint/2010/main" val="14654280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模块的接口描述</a:t>
            </a:r>
            <a:br>
              <a:rPr lang="en-US" altLang="zh-CN" dirty="0"/>
            </a:br>
            <a:r>
              <a:rPr lang="zh-CN" altLang="en-US" sz="2800" dirty="0"/>
              <a:t>管理员</a:t>
            </a:r>
          </a:p>
        </p:txBody>
      </p:sp>
      <p:sp>
        <p:nvSpPr>
          <p:cNvPr id="3" name="内容占位符 2"/>
          <p:cNvSpPr>
            <a:spLocks noGrp="1"/>
          </p:cNvSpPr>
          <p:nvPr>
            <p:ph idx="1"/>
          </p:nvPr>
        </p:nvSpPr>
        <p:spPr/>
        <p:txBody>
          <a:bodyPr>
            <a:normAutofit fontScale="92500" lnSpcReduction="10000"/>
          </a:bodyPr>
          <a:lstStyle/>
          <a:p>
            <a:pPr marL="0" indent="0">
              <a:buNone/>
            </a:pPr>
            <a:r>
              <a:rPr lang="en-US" altLang="zh-CN" dirty="0"/>
              <a:t>1.</a:t>
            </a:r>
            <a:r>
              <a:rPr lang="zh-CN" altLang="en-US" dirty="0"/>
              <a:t>接口名：</a:t>
            </a:r>
            <a:r>
              <a:rPr lang="en-US" altLang="zh-CN" dirty="0" err="1"/>
              <a:t>admin_add_student</a:t>
            </a:r>
            <a:endParaRPr lang="en-US" altLang="zh-CN" dirty="0"/>
          </a:p>
          <a:p>
            <a:pPr marL="0" indent="0">
              <a:buNone/>
            </a:pPr>
            <a:r>
              <a:rPr lang="zh-CN" altLang="en-US" dirty="0"/>
              <a:t>参数名：</a:t>
            </a:r>
            <a:r>
              <a:rPr lang="en-US" altLang="zh-CN" dirty="0"/>
              <a:t>student</a:t>
            </a:r>
          </a:p>
          <a:p>
            <a:pPr marL="0" indent="0">
              <a:buNone/>
            </a:pPr>
            <a:r>
              <a:rPr lang="zh-CN" altLang="en-US" dirty="0"/>
              <a:t>参数类型：</a:t>
            </a:r>
            <a:r>
              <a:rPr lang="en-US" altLang="zh-CN" dirty="0"/>
              <a:t>students</a:t>
            </a:r>
          </a:p>
          <a:p>
            <a:pPr marL="0" indent="0">
              <a:buNone/>
            </a:pPr>
            <a:r>
              <a:rPr lang="zh-CN" altLang="en-US" dirty="0"/>
              <a:t>参数描述：学生的结构体</a:t>
            </a:r>
            <a:endParaRPr lang="en-US" altLang="zh-CN" dirty="0">
              <a:sym typeface="+mn-ea"/>
            </a:endParaRPr>
          </a:p>
          <a:p>
            <a:pPr marL="0" indent="0">
              <a:buNone/>
            </a:pPr>
            <a:r>
              <a:rPr lang="zh-CN" altLang="en-US" dirty="0"/>
              <a:t>返回值类型：无</a:t>
            </a:r>
            <a:endParaRPr lang="en-US" altLang="zh-CN" dirty="0"/>
          </a:p>
          <a:p>
            <a:pPr marL="0" indent="0">
              <a:buNone/>
            </a:pPr>
            <a:r>
              <a:rPr lang="zh-CN" altLang="en-US" dirty="0"/>
              <a:t>返回值描述：无</a:t>
            </a:r>
            <a:endParaRPr lang="en-US" altLang="zh-CN" dirty="0"/>
          </a:p>
          <a:p>
            <a:pPr marL="0" indent="0">
              <a:buNone/>
            </a:pPr>
            <a:r>
              <a:rPr lang="zh-CN" altLang="en-US" dirty="0"/>
              <a:t>接口作用：管理员添加学生</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模块的接口描述</a:t>
            </a:r>
            <a:br>
              <a:rPr lang="en-US" altLang="zh-CN" dirty="0"/>
            </a:br>
            <a:r>
              <a:rPr lang="zh-CN" altLang="en-US" sz="2800" dirty="0"/>
              <a:t>管理员</a:t>
            </a:r>
          </a:p>
        </p:txBody>
      </p:sp>
      <p:sp>
        <p:nvSpPr>
          <p:cNvPr id="3" name="内容占位符 2"/>
          <p:cNvSpPr>
            <a:spLocks noGrp="1"/>
          </p:cNvSpPr>
          <p:nvPr>
            <p:ph idx="1"/>
          </p:nvPr>
        </p:nvSpPr>
        <p:spPr/>
        <p:txBody>
          <a:bodyPr>
            <a:normAutofit fontScale="92500" lnSpcReduction="10000"/>
          </a:bodyPr>
          <a:lstStyle/>
          <a:p>
            <a:pPr marL="0" indent="0">
              <a:buNone/>
            </a:pPr>
            <a:r>
              <a:rPr lang="en-US" altLang="zh-CN" dirty="0"/>
              <a:t>2.</a:t>
            </a:r>
            <a:r>
              <a:rPr lang="zh-CN" altLang="en-US" dirty="0"/>
              <a:t>接口名：</a:t>
            </a:r>
            <a:r>
              <a:rPr lang="en-US" altLang="zh-CN" dirty="0" err="1"/>
              <a:t>admin_add_student</a:t>
            </a:r>
            <a:endParaRPr lang="en-US" altLang="zh-CN" dirty="0"/>
          </a:p>
          <a:p>
            <a:pPr marL="0" indent="0">
              <a:buNone/>
            </a:pPr>
            <a:r>
              <a:rPr lang="zh-CN" altLang="en-US" dirty="0"/>
              <a:t>参数名：</a:t>
            </a:r>
            <a:r>
              <a:rPr lang="en-US" altLang="zh-CN" dirty="0"/>
              <a:t>teacher</a:t>
            </a:r>
          </a:p>
          <a:p>
            <a:pPr marL="0" indent="0">
              <a:buNone/>
            </a:pPr>
            <a:r>
              <a:rPr lang="zh-CN" altLang="en-US" dirty="0"/>
              <a:t>参数类型：</a:t>
            </a:r>
            <a:r>
              <a:rPr lang="en-US" altLang="zh-CN" dirty="0"/>
              <a:t>teachers</a:t>
            </a:r>
          </a:p>
          <a:p>
            <a:pPr marL="0" indent="0">
              <a:buNone/>
            </a:pPr>
            <a:r>
              <a:rPr lang="zh-CN" altLang="en-US" dirty="0"/>
              <a:t>参数描述：教师的结构体</a:t>
            </a:r>
            <a:endParaRPr lang="en-US" altLang="zh-CN" dirty="0">
              <a:sym typeface="+mn-ea"/>
            </a:endParaRPr>
          </a:p>
          <a:p>
            <a:pPr marL="0" indent="0">
              <a:buNone/>
            </a:pPr>
            <a:r>
              <a:rPr lang="zh-CN" altLang="en-US" dirty="0"/>
              <a:t>返回值类型：无</a:t>
            </a:r>
            <a:endParaRPr lang="en-US" altLang="zh-CN" dirty="0"/>
          </a:p>
          <a:p>
            <a:pPr marL="0" indent="0">
              <a:buNone/>
            </a:pPr>
            <a:r>
              <a:rPr lang="zh-CN" altLang="en-US" dirty="0"/>
              <a:t>返回值描述：无</a:t>
            </a:r>
            <a:endParaRPr lang="en-US" altLang="zh-CN" dirty="0"/>
          </a:p>
          <a:p>
            <a:pPr marL="0" indent="0">
              <a:buNone/>
            </a:pPr>
            <a:r>
              <a:rPr lang="zh-CN" altLang="en-US" dirty="0"/>
              <a:t>接口作用：管理员添加教师</a:t>
            </a:r>
          </a:p>
        </p:txBody>
      </p:sp>
    </p:spTree>
    <p:extLst>
      <p:ext uri="{BB962C8B-B14F-4D97-AF65-F5344CB8AC3E}">
        <p14:creationId xmlns:p14="http://schemas.microsoft.com/office/powerpoint/2010/main" val="30602368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共用接口</a:t>
            </a:r>
          </a:p>
        </p:txBody>
      </p:sp>
      <p:sp>
        <p:nvSpPr>
          <p:cNvPr id="3" name="内容占位符 2"/>
          <p:cNvSpPr>
            <a:spLocks noGrp="1"/>
          </p:cNvSpPr>
          <p:nvPr>
            <p:ph idx="1"/>
          </p:nvPr>
        </p:nvSpPr>
        <p:spPr>
          <a:xfrm>
            <a:off x="1025207" y="1743392"/>
            <a:ext cx="9905999" cy="3541714"/>
          </a:xfrm>
        </p:spPr>
        <p:txBody>
          <a:bodyPr>
            <a:normAutofit fontScale="85000" lnSpcReduction="20000"/>
          </a:bodyPr>
          <a:lstStyle/>
          <a:p>
            <a:pPr marL="0" indent="0">
              <a:buNone/>
            </a:pPr>
            <a:endParaRPr lang="zh-CN" altLang="en-US" dirty="0"/>
          </a:p>
          <a:p>
            <a:pPr marL="0" indent="0">
              <a:buNone/>
            </a:pPr>
            <a:r>
              <a:rPr lang="en-US" altLang="zh-CN" dirty="0">
                <a:sym typeface="+mn-ea"/>
              </a:rPr>
              <a:t>1.</a:t>
            </a:r>
            <a:r>
              <a:rPr lang="zh-CN" altLang="en-US" dirty="0">
                <a:sym typeface="+mn-ea"/>
              </a:rPr>
              <a:t>接口名：TcharToChar</a:t>
            </a:r>
          </a:p>
          <a:p>
            <a:pPr marL="0" indent="0">
              <a:buNone/>
            </a:pPr>
            <a:r>
              <a:rPr lang="zh-CN" altLang="en-US" dirty="0">
                <a:sym typeface="+mn-ea"/>
              </a:rPr>
              <a:t>参数名：*tchar * _char</a:t>
            </a:r>
          </a:p>
          <a:p>
            <a:pPr marL="0" indent="0">
              <a:buNone/>
            </a:pPr>
            <a:r>
              <a:rPr lang="zh-CN" altLang="en-US" dirty="0">
                <a:sym typeface="+mn-ea"/>
              </a:rPr>
              <a:t>参数类型：const TCHAR </a:t>
            </a:r>
            <a:r>
              <a:rPr lang="en-US" altLang="zh-CN" dirty="0" err="1">
                <a:sym typeface="+mn-ea"/>
              </a:rPr>
              <a:t>comst</a:t>
            </a:r>
            <a:r>
              <a:rPr lang="en-US" altLang="zh-CN" dirty="0">
                <a:sym typeface="+mn-ea"/>
              </a:rPr>
              <a:t> </a:t>
            </a:r>
            <a:r>
              <a:rPr lang="zh-CN" altLang="en-US" dirty="0">
                <a:sym typeface="+mn-ea"/>
              </a:rPr>
              <a:t>char</a:t>
            </a:r>
            <a:endParaRPr lang="en-US" altLang="zh-CN" dirty="0"/>
          </a:p>
          <a:p>
            <a:pPr marL="0" indent="0">
              <a:buNone/>
            </a:pPr>
            <a:r>
              <a:rPr lang="zh-CN" altLang="en-US" dirty="0">
                <a:sym typeface="+mn-ea"/>
              </a:rPr>
              <a:t>参数描述：</a:t>
            </a:r>
            <a:r>
              <a:rPr lang="en-US" altLang="zh-CN" dirty="0">
                <a:sym typeface="+mn-ea"/>
              </a:rPr>
              <a:t>tchar char</a:t>
            </a:r>
            <a:endParaRPr lang="zh-CN" altLang="en-US" dirty="0"/>
          </a:p>
          <a:p>
            <a:pPr marL="0" indent="0">
              <a:buNone/>
            </a:pPr>
            <a:r>
              <a:rPr lang="zh-CN" altLang="en-US" dirty="0">
                <a:sym typeface="+mn-ea"/>
              </a:rPr>
              <a:t>返回值类型：无</a:t>
            </a:r>
            <a:endParaRPr lang="en-US" altLang="zh-CN" dirty="0"/>
          </a:p>
          <a:p>
            <a:pPr marL="0" indent="0">
              <a:buNone/>
            </a:pPr>
            <a:r>
              <a:rPr lang="zh-CN" altLang="en-US" dirty="0">
                <a:sym typeface="+mn-ea"/>
              </a:rPr>
              <a:t>返回值描述：无</a:t>
            </a:r>
            <a:endParaRPr lang="en-US" altLang="zh-CN" dirty="0"/>
          </a:p>
          <a:p>
            <a:pPr marL="0" indent="0">
              <a:buNone/>
            </a:pPr>
            <a:r>
              <a:rPr lang="zh-CN" altLang="en-US" dirty="0">
                <a:sym typeface="+mn-ea"/>
              </a:rPr>
              <a:t>接口作用：tchar转char</a:t>
            </a:r>
          </a:p>
          <a:p>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25207" y="1743392"/>
            <a:ext cx="9905999" cy="3541714"/>
          </a:xfrm>
        </p:spPr>
        <p:txBody>
          <a:bodyPr>
            <a:normAutofit fontScale="85000" lnSpcReduction="20000"/>
          </a:bodyPr>
          <a:lstStyle/>
          <a:p>
            <a:pPr marL="0" indent="0">
              <a:buNone/>
            </a:pPr>
            <a:endParaRPr lang="zh-CN" altLang="en-US" dirty="0"/>
          </a:p>
          <a:p>
            <a:pPr marL="0" indent="0">
              <a:buNone/>
            </a:pPr>
            <a:r>
              <a:rPr lang="en-US" altLang="zh-CN" dirty="0">
                <a:sym typeface="+mn-ea"/>
              </a:rPr>
              <a:t>2.</a:t>
            </a:r>
            <a:r>
              <a:rPr lang="zh-CN" altLang="en-US" dirty="0">
                <a:sym typeface="+mn-ea"/>
              </a:rPr>
              <a:t>接口名：</a:t>
            </a:r>
            <a:r>
              <a:rPr lang="en-US" altLang="zh-CN" dirty="0">
                <a:sym typeface="+mn-ea"/>
              </a:rPr>
              <a:t> </a:t>
            </a:r>
            <a:r>
              <a:rPr lang="zh-CN" altLang="en-US" dirty="0">
                <a:sym typeface="+mn-ea"/>
              </a:rPr>
              <a:t>CharToTchar</a:t>
            </a:r>
          </a:p>
          <a:p>
            <a:pPr marL="0" indent="0">
              <a:buNone/>
            </a:pPr>
            <a:r>
              <a:rPr lang="zh-CN" altLang="en-US" dirty="0">
                <a:sym typeface="+mn-ea"/>
              </a:rPr>
              <a:t>参数名： * _char *tchar</a:t>
            </a:r>
          </a:p>
          <a:p>
            <a:pPr marL="0" indent="0">
              <a:buNone/>
            </a:pPr>
            <a:r>
              <a:rPr lang="zh-CN" altLang="en-US" dirty="0">
                <a:sym typeface="+mn-ea"/>
              </a:rPr>
              <a:t>参数类型：</a:t>
            </a:r>
            <a:r>
              <a:rPr lang="en-US" altLang="zh-CN" dirty="0" err="1">
                <a:sym typeface="+mn-ea"/>
              </a:rPr>
              <a:t>comst</a:t>
            </a:r>
            <a:r>
              <a:rPr lang="en-US" altLang="zh-CN" dirty="0">
                <a:sym typeface="+mn-ea"/>
              </a:rPr>
              <a:t> </a:t>
            </a:r>
            <a:r>
              <a:rPr lang="zh-CN" altLang="en-US" dirty="0">
                <a:sym typeface="+mn-ea"/>
              </a:rPr>
              <a:t>char const TCHAR </a:t>
            </a:r>
            <a:endParaRPr lang="en-US" altLang="zh-CN" dirty="0"/>
          </a:p>
          <a:p>
            <a:pPr marL="0" indent="0">
              <a:buNone/>
            </a:pPr>
            <a:r>
              <a:rPr lang="zh-CN" altLang="en-US" dirty="0">
                <a:sym typeface="+mn-ea"/>
              </a:rPr>
              <a:t>参数描述：</a:t>
            </a:r>
            <a:r>
              <a:rPr lang="en-US" altLang="zh-CN" dirty="0">
                <a:sym typeface="+mn-ea"/>
              </a:rPr>
              <a:t>char tchar </a:t>
            </a:r>
            <a:endParaRPr lang="zh-CN" altLang="en-US" dirty="0"/>
          </a:p>
          <a:p>
            <a:pPr marL="0" indent="0">
              <a:buNone/>
            </a:pPr>
            <a:r>
              <a:rPr lang="zh-CN" altLang="en-US" dirty="0">
                <a:sym typeface="+mn-ea"/>
              </a:rPr>
              <a:t>返回值类型：无</a:t>
            </a:r>
            <a:endParaRPr lang="en-US" altLang="zh-CN" dirty="0"/>
          </a:p>
          <a:p>
            <a:pPr marL="0" indent="0">
              <a:buNone/>
            </a:pPr>
            <a:r>
              <a:rPr lang="zh-CN" altLang="en-US" dirty="0">
                <a:sym typeface="+mn-ea"/>
              </a:rPr>
              <a:t>返回值描述：无</a:t>
            </a:r>
            <a:endParaRPr lang="en-US" altLang="zh-CN" dirty="0"/>
          </a:p>
          <a:p>
            <a:pPr marL="0" indent="0">
              <a:buNone/>
            </a:pPr>
            <a:r>
              <a:rPr lang="zh-CN" altLang="en-US" dirty="0">
                <a:sym typeface="+mn-ea"/>
              </a:rPr>
              <a:t>接口作用：char转tchar</a:t>
            </a:r>
          </a:p>
          <a:p>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25207" y="1743392"/>
            <a:ext cx="9905999" cy="3541714"/>
          </a:xfrm>
        </p:spPr>
        <p:txBody>
          <a:bodyPr>
            <a:normAutofit fontScale="85000" lnSpcReduction="20000"/>
          </a:bodyPr>
          <a:lstStyle/>
          <a:p>
            <a:pPr marL="0" indent="0">
              <a:buNone/>
            </a:pPr>
            <a:endParaRPr lang="zh-CN" altLang="en-US" dirty="0"/>
          </a:p>
          <a:p>
            <a:pPr marL="0" indent="0">
              <a:buNone/>
            </a:pPr>
            <a:r>
              <a:rPr lang="en-US" altLang="zh-CN" dirty="0">
                <a:sym typeface="+mn-ea"/>
              </a:rPr>
              <a:t>3.</a:t>
            </a:r>
            <a:r>
              <a:rPr lang="zh-CN" altLang="en-US" dirty="0">
                <a:sym typeface="+mn-ea"/>
              </a:rPr>
              <a:t>接口名：get_total_course_num</a:t>
            </a:r>
          </a:p>
          <a:p>
            <a:pPr marL="0" indent="0">
              <a:buNone/>
            </a:pPr>
            <a:r>
              <a:rPr lang="zh-CN" altLang="en-US" dirty="0">
                <a:sym typeface="+mn-ea"/>
              </a:rPr>
              <a:t>参数名：无</a:t>
            </a:r>
          </a:p>
          <a:p>
            <a:pPr marL="0" indent="0">
              <a:buNone/>
            </a:pPr>
            <a:r>
              <a:rPr lang="zh-CN" altLang="en-US" dirty="0">
                <a:sym typeface="+mn-ea"/>
              </a:rPr>
              <a:t>参数类型：</a:t>
            </a:r>
            <a:r>
              <a:rPr lang="en-US" dirty="0">
                <a:sym typeface="+mn-ea"/>
              </a:rPr>
              <a:t>void</a:t>
            </a:r>
          </a:p>
          <a:p>
            <a:pPr marL="0" indent="0">
              <a:buNone/>
            </a:pPr>
            <a:r>
              <a:rPr lang="zh-CN" altLang="en-US" dirty="0">
                <a:sym typeface="+mn-ea"/>
              </a:rPr>
              <a:t>参数描述：</a:t>
            </a:r>
            <a:r>
              <a:rPr lang="zh-CN" dirty="0">
                <a:sym typeface="+mn-ea"/>
              </a:rPr>
              <a:t>无</a:t>
            </a:r>
          </a:p>
          <a:p>
            <a:pPr marL="0" indent="0">
              <a:buNone/>
            </a:pPr>
            <a:r>
              <a:rPr lang="zh-CN" altLang="en-US" dirty="0">
                <a:sym typeface="+mn-ea"/>
              </a:rPr>
              <a:t>返回值类型：</a:t>
            </a:r>
            <a:r>
              <a:rPr lang="en-US" altLang="zh-CN" dirty="0">
                <a:sym typeface="+mn-ea"/>
              </a:rPr>
              <a:t>int</a:t>
            </a:r>
            <a:endParaRPr lang="en-US" altLang="zh-CN" dirty="0"/>
          </a:p>
          <a:p>
            <a:pPr marL="0" indent="0">
              <a:buNone/>
            </a:pPr>
            <a:r>
              <a:rPr lang="zh-CN" altLang="en-US" dirty="0">
                <a:sym typeface="+mn-ea"/>
              </a:rPr>
              <a:t>返回值描述：</a:t>
            </a:r>
            <a:r>
              <a:rPr lang="zh-CN" dirty="0">
                <a:sym typeface="+mn-ea"/>
              </a:rPr>
              <a:t>总课程数</a:t>
            </a:r>
          </a:p>
          <a:p>
            <a:pPr marL="0" indent="0">
              <a:buNone/>
            </a:pPr>
            <a:r>
              <a:rPr lang="zh-CN" altLang="en-US" dirty="0">
                <a:sym typeface="+mn-ea"/>
              </a:rPr>
              <a:t>接口作用：获取总课程数</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25207" y="1743392"/>
            <a:ext cx="9905999" cy="3541714"/>
          </a:xfrm>
        </p:spPr>
        <p:txBody>
          <a:bodyPr>
            <a:normAutofit fontScale="85000" lnSpcReduction="20000"/>
          </a:bodyPr>
          <a:lstStyle/>
          <a:p>
            <a:pPr marL="0" indent="0">
              <a:buNone/>
            </a:pPr>
            <a:endParaRPr lang="zh-CN" altLang="en-US" dirty="0"/>
          </a:p>
          <a:p>
            <a:pPr marL="0" indent="0">
              <a:buNone/>
            </a:pPr>
            <a:r>
              <a:rPr lang="en-US" altLang="zh-CN" dirty="0">
                <a:sym typeface="+mn-ea"/>
              </a:rPr>
              <a:t>4.</a:t>
            </a:r>
            <a:r>
              <a:rPr lang="zh-CN" altLang="en-US" dirty="0">
                <a:sym typeface="+mn-ea"/>
              </a:rPr>
              <a:t>接口名：get_total_</a:t>
            </a:r>
            <a:r>
              <a:rPr lang="en-US" altLang="zh-CN" dirty="0">
                <a:sym typeface="+mn-ea"/>
              </a:rPr>
              <a:t>student</a:t>
            </a:r>
            <a:r>
              <a:rPr lang="zh-CN" altLang="en-US" dirty="0">
                <a:sym typeface="+mn-ea"/>
              </a:rPr>
              <a:t>_num</a:t>
            </a:r>
          </a:p>
          <a:p>
            <a:pPr marL="0" indent="0">
              <a:buNone/>
            </a:pPr>
            <a:r>
              <a:rPr lang="zh-CN" altLang="en-US" dirty="0">
                <a:sym typeface="+mn-ea"/>
              </a:rPr>
              <a:t>参数名：无</a:t>
            </a:r>
          </a:p>
          <a:p>
            <a:pPr marL="0" indent="0">
              <a:buNone/>
            </a:pPr>
            <a:r>
              <a:rPr lang="zh-CN" altLang="en-US" dirty="0">
                <a:sym typeface="+mn-ea"/>
              </a:rPr>
              <a:t>参数类型：</a:t>
            </a:r>
            <a:r>
              <a:rPr lang="en-US" dirty="0">
                <a:sym typeface="+mn-ea"/>
              </a:rPr>
              <a:t>void</a:t>
            </a:r>
          </a:p>
          <a:p>
            <a:pPr marL="0" indent="0">
              <a:buNone/>
            </a:pPr>
            <a:r>
              <a:rPr lang="zh-CN" altLang="en-US" dirty="0">
                <a:sym typeface="+mn-ea"/>
              </a:rPr>
              <a:t>参数描述：</a:t>
            </a:r>
            <a:r>
              <a:rPr lang="zh-CN" dirty="0">
                <a:sym typeface="+mn-ea"/>
              </a:rPr>
              <a:t>无</a:t>
            </a:r>
          </a:p>
          <a:p>
            <a:pPr marL="0" indent="0">
              <a:buNone/>
            </a:pPr>
            <a:r>
              <a:rPr lang="zh-CN" altLang="en-US" dirty="0">
                <a:sym typeface="+mn-ea"/>
              </a:rPr>
              <a:t>返回值类型：</a:t>
            </a:r>
            <a:r>
              <a:rPr lang="en-US" altLang="zh-CN" dirty="0">
                <a:sym typeface="+mn-ea"/>
              </a:rPr>
              <a:t>int</a:t>
            </a:r>
            <a:endParaRPr lang="en-US" altLang="zh-CN" dirty="0"/>
          </a:p>
          <a:p>
            <a:pPr marL="0" indent="0">
              <a:buNone/>
            </a:pPr>
            <a:r>
              <a:rPr lang="zh-CN" altLang="en-US" dirty="0">
                <a:sym typeface="+mn-ea"/>
              </a:rPr>
              <a:t>返回值描述：</a:t>
            </a:r>
            <a:r>
              <a:rPr lang="zh-CN" dirty="0">
                <a:sym typeface="+mn-ea"/>
              </a:rPr>
              <a:t>总</a:t>
            </a:r>
            <a:r>
              <a:rPr lang="zh-CN" altLang="en-US" dirty="0">
                <a:sym typeface="+mn-ea"/>
              </a:rPr>
              <a:t>学生</a:t>
            </a:r>
            <a:r>
              <a:rPr lang="zh-CN" dirty="0">
                <a:sym typeface="+mn-ea"/>
              </a:rPr>
              <a:t>数</a:t>
            </a:r>
          </a:p>
          <a:p>
            <a:pPr marL="0" indent="0">
              <a:buNone/>
            </a:pPr>
            <a:r>
              <a:rPr lang="zh-CN" altLang="en-US" dirty="0">
                <a:sym typeface="+mn-ea"/>
              </a:rPr>
              <a:t>接口作用：获取总学生数</a:t>
            </a:r>
          </a:p>
        </p:txBody>
      </p:sp>
    </p:spTree>
    <p:extLst>
      <p:ext uri="{BB962C8B-B14F-4D97-AF65-F5344CB8AC3E}">
        <p14:creationId xmlns:p14="http://schemas.microsoft.com/office/powerpoint/2010/main" val="13024017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25207" y="1743392"/>
            <a:ext cx="9905999" cy="3541714"/>
          </a:xfrm>
        </p:spPr>
        <p:txBody>
          <a:bodyPr>
            <a:normAutofit fontScale="85000" lnSpcReduction="20000"/>
          </a:bodyPr>
          <a:lstStyle/>
          <a:p>
            <a:pPr marL="0" indent="0">
              <a:buNone/>
            </a:pPr>
            <a:endParaRPr lang="zh-CN" altLang="en-US" dirty="0"/>
          </a:p>
          <a:p>
            <a:pPr marL="0" indent="0">
              <a:buNone/>
            </a:pPr>
            <a:r>
              <a:rPr lang="en-US" altLang="zh-CN" dirty="0">
                <a:sym typeface="+mn-ea"/>
              </a:rPr>
              <a:t>5.</a:t>
            </a:r>
            <a:r>
              <a:rPr lang="zh-CN" altLang="en-US" dirty="0">
                <a:sym typeface="+mn-ea"/>
              </a:rPr>
              <a:t>接口名：get_total_</a:t>
            </a:r>
            <a:r>
              <a:rPr lang="en-US" altLang="zh-CN" dirty="0">
                <a:sym typeface="+mn-ea"/>
              </a:rPr>
              <a:t>teacher</a:t>
            </a:r>
            <a:r>
              <a:rPr lang="zh-CN" altLang="en-US" dirty="0">
                <a:sym typeface="+mn-ea"/>
              </a:rPr>
              <a:t>_num</a:t>
            </a:r>
          </a:p>
          <a:p>
            <a:pPr marL="0" indent="0">
              <a:buNone/>
            </a:pPr>
            <a:r>
              <a:rPr lang="zh-CN" altLang="en-US" dirty="0">
                <a:sym typeface="+mn-ea"/>
              </a:rPr>
              <a:t>参数名：无</a:t>
            </a:r>
          </a:p>
          <a:p>
            <a:pPr marL="0" indent="0">
              <a:buNone/>
            </a:pPr>
            <a:r>
              <a:rPr lang="zh-CN" altLang="en-US" dirty="0">
                <a:sym typeface="+mn-ea"/>
              </a:rPr>
              <a:t>参数类型：</a:t>
            </a:r>
            <a:r>
              <a:rPr lang="en-US" dirty="0">
                <a:sym typeface="+mn-ea"/>
              </a:rPr>
              <a:t>void</a:t>
            </a:r>
          </a:p>
          <a:p>
            <a:pPr marL="0" indent="0">
              <a:buNone/>
            </a:pPr>
            <a:r>
              <a:rPr lang="zh-CN" altLang="en-US" dirty="0">
                <a:sym typeface="+mn-ea"/>
              </a:rPr>
              <a:t>参数描述：</a:t>
            </a:r>
            <a:r>
              <a:rPr lang="zh-CN" dirty="0">
                <a:sym typeface="+mn-ea"/>
              </a:rPr>
              <a:t>无</a:t>
            </a:r>
          </a:p>
          <a:p>
            <a:pPr marL="0" indent="0">
              <a:buNone/>
            </a:pPr>
            <a:r>
              <a:rPr lang="zh-CN" altLang="en-US" dirty="0">
                <a:sym typeface="+mn-ea"/>
              </a:rPr>
              <a:t>返回值类型：</a:t>
            </a:r>
            <a:r>
              <a:rPr lang="en-US" altLang="zh-CN" dirty="0">
                <a:sym typeface="+mn-ea"/>
              </a:rPr>
              <a:t>int</a:t>
            </a:r>
            <a:endParaRPr lang="en-US" altLang="zh-CN" dirty="0"/>
          </a:p>
          <a:p>
            <a:pPr marL="0" indent="0">
              <a:buNone/>
            </a:pPr>
            <a:r>
              <a:rPr lang="zh-CN" altLang="en-US" dirty="0">
                <a:sym typeface="+mn-ea"/>
              </a:rPr>
              <a:t>返回值描述：</a:t>
            </a:r>
            <a:r>
              <a:rPr lang="zh-CN" dirty="0">
                <a:sym typeface="+mn-ea"/>
              </a:rPr>
              <a:t>总</a:t>
            </a:r>
            <a:r>
              <a:rPr lang="zh-CN" altLang="en-US" dirty="0">
                <a:sym typeface="+mn-ea"/>
              </a:rPr>
              <a:t>教师</a:t>
            </a:r>
            <a:r>
              <a:rPr lang="zh-CN" dirty="0">
                <a:sym typeface="+mn-ea"/>
              </a:rPr>
              <a:t>数</a:t>
            </a:r>
          </a:p>
          <a:p>
            <a:pPr marL="0" indent="0">
              <a:buNone/>
            </a:pPr>
            <a:r>
              <a:rPr lang="zh-CN" altLang="en-US" dirty="0">
                <a:sym typeface="+mn-ea"/>
              </a:rPr>
              <a:t>接口作用：获取总教师数</a:t>
            </a:r>
          </a:p>
        </p:txBody>
      </p:sp>
    </p:spTree>
    <p:extLst>
      <p:ext uri="{BB962C8B-B14F-4D97-AF65-F5344CB8AC3E}">
        <p14:creationId xmlns:p14="http://schemas.microsoft.com/office/powerpoint/2010/main" val="16919779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25207" y="1743392"/>
            <a:ext cx="9905999" cy="3541714"/>
          </a:xfrm>
        </p:spPr>
        <p:txBody>
          <a:bodyPr>
            <a:normAutofit fontScale="85000" lnSpcReduction="20000"/>
          </a:bodyPr>
          <a:lstStyle/>
          <a:p>
            <a:pPr marL="0" indent="0">
              <a:buNone/>
            </a:pPr>
            <a:endParaRPr lang="zh-CN" altLang="en-US" dirty="0"/>
          </a:p>
          <a:p>
            <a:pPr marL="0" indent="0">
              <a:buNone/>
            </a:pPr>
            <a:r>
              <a:rPr lang="en-US" altLang="zh-CN" dirty="0">
                <a:sym typeface="+mn-ea"/>
              </a:rPr>
              <a:t>6.</a:t>
            </a:r>
            <a:r>
              <a:rPr lang="zh-CN" altLang="en-US" dirty="0">
                <a:sym typeface="+mn-ea"/>
              </a:rPr>
              <a:t>接口名： strstr_cnt</a:t>
            </a:r>
          </a:p>
          <a:p>
            <a:pPr marL="0" indent="0">
              <a:buNone/>
            </a:pPr>
            <a:r>
              <a:rPr lang="zh-CN" altLang="en-US" dirty="0">
                <a:sym typeface="+mn-ea"/>
              </a:rPr>
              <a:t>参数名：* string, const  * substring</a:t>
            </a:r>
          </a:p>
          <a:p>
            <a:pPr marL="0" indent="0">
              <a:buNone/>
            </a:pPr>
            <a:r>
              <a:rPr lang="zh-CN" altLang="en-US" dirty="0">
                <a:sym typeface="+mn-ea"/>
              </a:rPr>
              <a:t>参数类型：const char const char</a:t>
            </a:r>
            <a:endParaRPr lang="en-US" dirty="0">
              <a:sym typeface="+mn-ea"/>
            </a:endParaRPr>
          </a:p>
          <a:p>
            <a:pPr marL="0" indent="0">
              <a:buNone/>
            </a:pPr>
            <a:r>
              <a:rPr lang="zh-CN" altLang="en-US" dirty="0">
                <a:sym typeface="+mn-ea"/>
              </a:rPr>
              <a:t>参数描述：一个字符串和另一个包含此字符串的字符串</a:t>
            </a:r>
          </a:p>
          <a:p>
            <a:pPr marL="0" indent="0">
              <a:buNone/>
            </a:pPr>
            <a:r>
              <a:rPr lang="zh-CN" altLang="en-US" dirty="0">
                <a:sym typeface="+mn-ea"/>
              </a:rPr>
              <a:t>返回值类型：</a:t>
            </a:r>
            <a:r>
              <a:rPr lang="en-US" altLang="zh-CN" dirty="0">
                <a:sym typeface="+mn-ea"/>
              </a:rPr>
              <a:t>int</a:t>
            </a:r>
            <a:endParaRPr lang="en-US" altLang="zh-CN" dirty="0"/>
          </a:p>
          <a:p>
            <a:pPr marL="0" indent="0">
              <a:buNone/>
            </a:pPr>
            <a:r>
              <a:rPr lang="zh-CN" altLang="en-US" dirty="0">
                <a:sym typeface="+mn-ea"/>
              </a:rPr>
              <a:t>返回值描述：</a:t>
            </a:r>
            <a:r>
              <a:rPr lang="zh-CN" dirty="0">
                <a:sym typeface="+mn-ea"/>
              </a:rPr>
              <a:t>次数</a:t>
            </a:r>
          </a:p>
          <a:p>
            <a:pPr marL="0" indent="0">
              <a:buNone/>
            </a:pPr>
            <a:r>
              <a:rPr lang="zh-CN" altLang="en-US" dirty="0">
                <a:sym typeface="+mn-ea"/>
              </a:rPr>
              <a:t>接口作用：查询一个字符串在另一个字符串中出现的次数</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25207" y="1743392"/>
            <a:ext cx="9905999" cy="3541714"/>
          </a:xfrm>
        </p:spPr>
        <p:txBody>
          <a:bodyPr>
            <a:normAutofit fontScale="85000" lnSpcReduction="20000"/>
          </a:bodyPr>
          <a:lstStyle/>
          <a:p>
            <a:pPr marL="0" indent="0">
              <a:buNone/>
            </a:pPr>
            <a:endParaRPr lang="zh-CN" altLang="en-US" dirty="0"/>
          </a:p>
          <a:p>
            <a:pPr marL="0" indent="0">
              <a:buNone/>
            </a:pPr>
            <a:r>
              <a:rPr lang="en-US" altLang="zh-CN" dirty="0">
                <a:sym typeface="+mn-ea"/>
              </a:rPr>
              <a:t>7.</a:t>
            </a:r>
            <a:r>
              <a:rPr lang="zh-CN" altLang="en-US" dirty="0">
                <a:sym typeface="+mn-ea"/>
              </a:rPr>
              <a:t>接口名： get_course_info</a:t>
            </a:r>
          </a:p>
          <a:p>
            <a:pPr marL="0" indent="0">
              <a:buNone/>
            </a:pPr>
            <a:r>
              <a:rPr lang="zh-CN" altLang="en-US" dirty="0">
                <a:sym typeface="+mn-ea"/>
              </a:rPr>
              <a:t>参数名：无</a:t>
            </a:r>
          </a:p>
          <a:p>
            <a:pPr marL="0" indent="0">
              <a:buNone/>
            </a:pPr>
            <a:r>
              <a:rPr lang="zh-CN" altLang="en-US" dirty="0">
                <a:sym typeface="+mn-ea"/>
              </a:rPr>
              <a:t>参数类型：</a:t>
            </a:r>
            <a:r>
              <a:rPr lang="en-US" dirty="0">
                <a:sym typeface="+mn-ea"/>
              </a:rPr>
              <a:t>void</a:t>
            </a:r>
          </a:p>
          <a:p>
            <a:pPr marL="0" indent="0">
              <a:buNone/>
            </a:pPr>
            <a:r>
              <a:rPr lang="zh-CN" altLang="en-US" dirty="0">
                <a:sym typeface="+mn-ea"/>
              </a:rPr>
              <a:t>参数描述：</a:t>
            </a:r>
            <a:r>
              <a:rPr lang="zh-CN" dirty="0">
                <a:sym typeface="+mn-ea"/>
              </a:rPr>
              <a:t>无</a:t>
            </a:r>
          </a:p>
          <a:p>
            <a:pPr marL="0" indent="0">
              <a:buNone/>
            </a:pPr>
            <a:r>
              <a:rPr lang="zh-CN" altLang="en-US" dirty="0">
                <a:sym typeface="+mn-ea"/>
              </a:rPr>
              <a:t>返回值类型：</a:t>
            </a:r>
            <a:r>
              <a:rPr lang="en-US" altLang="zh-CN" dirty="0">
                <a:sym typeface="+mn-ea"/>
              </a:rPr>
              <a:t>courses</a:t>
            </a:r>
            <a:r>
              <a:rPr lang="zh-CN" altLang="en-US" dirty="0">
                <a:sym typeface="+mn-ea"/>
              </a:rPr>
              <a:t>*</a:t>
            </a:r>
            <a:endParaRPr lang="en-US" altLang="zh-CN" dirty="0">
              <a:sym typeface="+mn-ea"/>
            </a:endParaRPr>
          </a:p>
          <a:p>
            <a:pPr marL="0" indent="0">
              <a:buNone/>
            </a:pPr>
            <a:r>
              <a:rPr lang="zh-CN" altLang="en-US" dirty="0">
                <a:sym typeface="+mn-ea"/>
              </a:rPr>
              <a:t>返回值描述：</a:t>
            </a:r>
            <a:r>
              <a:rPr lang="zh-CN" dirty="0">
                <a:sym typeface="+mn-ea"/>
              </a:rPr>
              <a:t>课程信息</a:t>
            </a:r>
          </a:p>
          <a:p>
            <a:pPr marL="0" indent="0">
              <a:buNone/>
            </a:pPr>
            <a:r>
              <a:rPr lang="zh-CN" altLang="en-US" dirty="0">
                <a:sym typeface="+mn-ea"/>
              </a:rPr>
              <a:t>接口作用：获取课程信息读入结构体数组</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接口定义规范</a:t>
            </a:r>
          </a:p>
        </p:txBody>
      </p:sp>
      <p:sp>
        <p:nvSpPr>
          <p:cNvPr id="3" name="内容占位符 2"/>
          <p:cNvSpPr>
            <a:spLocks noGrp="1"/>
          </p:cNvSpPr>
          <p:nvPr>
            <p:ph idx="1"/>
          </p:nvPr>
        </p:nvSpPr>
        <p:spPr/>
        <p:txBody>
          <a:bodyPr/>
          <a:lstStyle/>
          <a:p>
            <a:pPr marL="0" indent="0">
              <a:buNone/>
            </a:pPr>
            <a:r>
              <a:rPr lang="zh-CN" altLang="en-US" dirty="0"/>
              <a:t>所有函数均为该功能的英文名称（例如：</a:t>
            </a:r>
            <a:r>
              <a:rPr lang="en-US" altLang="zh-CN" dirty="0" err="1"/>
              <a:t>TcharToChar</a:t>
            </a:r>
            <a:r>
              <a:rPr lang="zh-CN" altLang="en-US" dirty="0"/>
              <a:t>函数把</a:t>
            </a:r>
            <a:r>
              <a:rPr lang="en-US" altLang="zh-CN" dirty="0" err="1"/>
              <a:t>tchar</a:t>
            </a:r>
            <a:r>
              <a:rPr lang="zh-CN" altLang="en-US" dirty="0"/>
              <a:t>类型转换为</a:t>
            </a:r>
            <a:r>
              <a:rPr lang="en-US" altLang="zh-CN" dirty="0"/>
              <a:t>char</a:t>
            </a:r>
            <a:r>
              <a:rPr lang="zh-CN" altLang="en-US" dirty="0"/>
              <a:t>类型</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25207" y="1743392"/>
            <a:ext cx="9905999" cy="3541714"/>
          </a:xfrm>
        </p:spPr>
        <p:txBody>
          <a:bodyPr>
            <a:normAutofit fontScale="85000" lnSpcReduction="20000"/>
          </a:bodyPr>
          <a:lstStyle/>
          <a:p>
            <a:pPr marL="0" indent="0">
              <a:buNone/>
            </a:pPr>
            <a:endParaRPr lang="zh-CN" altLang="en-US" dirty="0"/>
          </a:p>
          <a:p>
            <a:pPr marL="0" indent="0">
              <a:buNone/>
            </a:pPr>
            <a:r>
              <a:rPr lang="en-US" altLang="zh-CN" dirty="0">
                <a:sym typeface="+mn-ea"/>
              </a:rPr>
              <a:t>8.</a:t>
            </a:r>
            <a:r>
              <a:rPr lang="zh-CN" altLang="en-US" dirty="0">
                <a:sym typeface="+mn-ea"/>
              </a:rPr>
              <a:t>接口名： get_</a:t>
            </a:r>
            <a:r>
              <a:rPr lang="en-US" altLang="zh-CN" dirty="0">
                <a:sym typeface="+mn-ea"/>
              </a:rPr>
              <a:t>student</a:t>
            </a:r>
            <a:r>
              <a:rPr lang="zh-CN" altLang="en-US" dirty="0">
                <a:sym typeface="+mn-ea"/>
              </a:rPr>
              <a:t>_info</a:t>
            </a:r>
          </a:p>
          <a:p>
            <a:pPr marL="0" indent="0">
              <a:buNone/>
            </a:pPr>
            <a:r>
              <a:rPr lang="zh-CN" altLang="en-US" dirty="0">
                <a:sym typeface="+mn-ea"/>
              </a:rPr>
              <a:t>参数名：无</a:t>
            </a:r>
          </a:p>
          <a:p>
            <a:pPr marL="0" indent="0">
              <a:buNone/>
            </a:pPr>
            <a:r>
              <a:rPr lang="zh-CN" altLang="en-US" dirty="0">
                <a:sym typeface="+mn-ea"/>
              </a:rPr>
              <a:t>参数类型：</a:t>
            </a:r>
            <a:r>
              <a:rPr lang="en-US" dirty="0">
                <a:sym typeface="+mn-ea"/>
              </a:rPr>
              <a:t>void</a:t>
            </a:r>
          </a:p>
          <a:p>
            <a:pPr marL="0" indent="0">
              <a:buNone/>
            </a:pPr>
            <a:r>
              <a:rPr lang="zh-CN" altLang="en-US" dirty="0">
                <a:sym typeface="+mn-ea"/>
              </a:rPr>
              <a:t>参数描述：</a:t>
            </a:r>
            <a:r>
              <a:rPr lang="zh-CN" dirty="0">
                <a:sym typeface="+mn-ea"/>
              </a:rPr>
              <a:t>无</a:t>
            </a:r>
          </a:p>
          <a:p>
            <a:pPr marL="0" indent="0">
              <a:buNone/>
            </a:pPr>
            <a:r>
              <a:rPr lang="zh-CN" altLang="en-US" dirty="0">
                <a:sym typeface="+mn-ea"/>
              </a:rPr>
              <a:t>返回值类型：</a:t>
            </a:r>
            <a:r>
              <a:rPr lang="en-US" altLang="zh-CN" dirty="0">
                <a:sym typeface="+mn-ea"/>
              </a:rPr>
              <a:t>students</a:t>
            </a:r>
            <a:r>
              <a:rPr lang="zh-CN" altLang="en-US" dirty="0">
                <a:sym typeface="+mn-ea"/>
              </a:rPr>
              <a:t>*</a:t>
            </a:r>
            <a:endParaRPr lang="en-US" altLang="zh-CN" dirty="0">
              <a:sym typeface="+mn-ea"/>
            </a:endParaRPr>
          </a:p>
          <a:p>
            <a:pPr marL="0" indent="0">
              <a:buNone/>
            </a:pPr>
            <a:r>
              <a:rPr lang="zh-CN" altLang="en-US" dirty="0">
                <a:sym typeface="+mn-ea"/>
              </a:rPr>
              <a:t>返回值描述：学生</a:t>
            </a:r>
            <a:r>
              <a:rPr lang="zh-CN" dirty="0">
                <a:sym typeface="+mn-ea"/>
              </a:rPr>
              <a:t>信息</a:t>
            </a:r>
          </a:p>
          <a:p>
            <a:pPr marL="0" indent="0">
              <a:buNone/>
            </a:pPr>
            <a:r>
              <a:rPr lang="zh-CN" altLang="en-US" dirty="0">
                <a:sym typeface="+mn-ea"/>
              </a:rPr>
              <a:t>接口作用：获取学生信息读入结构体数组</a:t>
            </a:r>
          </a:p>
        </p:txBody>
      </p:sp>
    </p:spTree>
    <p:extLst>
      <p:ext uri="{BB962C8B-B14F-4D97-AF65-F5344CB8AC3E}">
        <p14:creationId xmlns:p14="http://schemas.microsoft.com/office/powerpoint/2010/main" val="16028222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25207" y="1743392"/>
            <a:ext cx="9905999" cy="3541714"/>
          </a:xfrm>
        </p:spPr>
        <p:txBody>
          <a:bodyPr>
            <a:normAutofit fontScale="85000" lnSpcReduction="20000"/>
          </a:bodyPr>
          <a:lstStyle/>
          <a:p>
            <a:pPr marL="0" indent="0">
              <a:buNone/>
            </a:pPr>
            <a:endParaRPr lang="zh-CN" altLang="en-US" dirty="0"/>
          </a:p>
          <a:p>
            <a:pPr marL="0" indent="0">
              <a:buNone/>
            </a:pPr>
            <a:r>
              <a:rPr lang="en-US" altLang="zh-CN" dirty="0">
                <a:sym typeface="+mn-ea"/>
              </a:rPr>
              <a:t>9.</a:t>
            </a:r>
            <a:r>
              <a:rPr lang="zh-CN" altLang="en-US" dirty="0">
                <a:sym typeface="+mn-ea"/>
              </a:rPr>
              <a:t>接口名： get_</a:t>
            </a:r>
            <a:r>
              <a:rPr lang="en-US" altLang="zh-CN" dirty="0">
                <a:sym typeface="+mn-ea"/>
              </a:rPr>
              <a:t>teacher</a:t>
            </a:r>
            <a:r>
              <a:rPr lang="zh-CN" altLang="en-US" dirty="0">
                <a:sym typeface="+mn-ea"/>
              </a:rPr>
              <a:t>_info</a:t>
            </a:r>
          </a:p>
          <a:p>
            <a:pPr marL="0" indent="0">
              <a:buNone/>
            </a:pPr>
            <a:r>
              <a:rPr lang="zh-CN" altLang="en-US" dirty="0">
                <a:sym typeface="+mn-ea"/>
              </a:rPr>
              <a:t>参数名：无</a:t>
            </a:r>
          </a:p>
          <a:p>
            <a:pPr marL="0" indent="0">
              <a:buNone/>
            </a:pPr>
            <a:r>
              <a:rPr lang="zh-CN" altLang="en-US" dirty="0">
                <a:sym typeface="+mn-ea"/>
              </a:rPr>
              <a:t>参数类型：</a:t>
            </a:r>
            <a:r>
              <a:rPr lang="en-US" dirty="0">
                <a:sym typeface="+mn-ea"/>
              </a:rPr>
              <a:t>void</a:t>
            </a:r>
          </a:p>
          <a:p>
            <a:pPr marL="0" indent="0">
              <a:buNone/>
            </a:pPr>
            <a:r>
              <a:rPr lang="zh-CN" altLang="en-US" dirty="0">
                <a:sym typeface="+mn-ea"/>
              </a:rPr>
              <a:t>参数描述：</a:t>
            </a:r>
            <a:r>
              <a:rPr lang="zh-CN" dirty="0">
                <a:sym typeface="+mn-ea"/>
              </a:rPr>
              <a:t>无</a:t>
            </a:r>
          </a:p>
          <a:p>
            <a:pPr marL="0" indent="0">
              <a:buNone/>
            </a:pPr>
            <a:r>
              <a:rPr lang="zh-CN" altLang="en-US" dirty="0">
                <a:sym typeface="+mn-ea"/>
              </a:rPr>
              <a:t>返回值类型：</a:t>
            </a:r>
            <a:r>
              <a:rPr lang="en-US" altLang="zh-CN" dirty="0">
                <a:sym typeface="+mn-ea"/>
              </a:rPr>
              <a:t>courses</a:t>
            </a:r>
            <a:r>
              <a:rPr lang="zh-CN" altLang="en-US" dirty="0">
                <a:sym typeface="+mn-ea"/>
              </a:rPr>
              <a:t>*</a:t>
            </a:r>
            <a:endParaRPr lang="en-US" altLang="zh-CN" dirty="0">
              <a:sym typeface="+mn-ea"/>
            </a:endParaRPr>
          </a:p>
          <a:p>
            <a:pPr marL="0" indent="0">
              <a:buNone/>
            </a:pPr>
            <a:r>
              <a:rPr lang="zh-CN" altLang="en-US" dirty="0">
                <a:sym typeface="+mn-ea"/>
              </a:rPr>
              <a:t>返回值描述：教师</a:t>
            </a:r>
            <a:r>
              <a:rPr lang="zh-CN" dirty="0">
                <a:sym typeface="+mn-ea"/>
              </a:rPr>
              <a:t>信息</a:t>
            </a:r>
          </a:p>
          <a:p>
            <a:pPr marL="0" indent="0">
              <a:buNone/>
            </a:pPr>
            <a:r>
              <a:rPr lang="zh-CN" altLang="en-US" dirty="0">
                <a:sym typeface="+mn-ea"/>
              </a:rPr>
              <a:t>接口作用：获取教师信息读入结构体数组</a:t>
            </a:r>
          </a:p>
        </p:txBody>
      </p:sp>
    </p:spTree>
    <p:extLst>
      <p:ext uri="{BB962C8B-B14F-4D97-AF65-F5344CB8AC3E}">
        <p14:creationId xmlns:p14="http://schemas.microsoft.com/office/powerpoint/2010/main" val="28469317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25207" y="1743392"/>
            <a:ext cx="9905999" cy="3541714"/>
          </a:xfrm>
        </p:spPr>
        <p:txBody>
          <a:bodyPr>
            <a:normAutofit fontScale="85000" lnSpcReduction="20000"/>
          </a:bodyPr>
          <a:lstStyle/>
          <a:p>
            <a:pPr marL="0" indent="0">
              <a:buNone/>
            </a:pPr>
            <a:endParaRPr lang="zh-CN" altLang="en-US" dirty="0"/>
          </a:p>
          <a:p>
            <a:pPr marL="0" indent="0">
              <a:buNone/>
            </a:pPr>
            <a:r>
              <a:rPr lang="en-US" altLang="zh-CN" dirty="0">
                <a:sym typeface="+mn-ea"/>
              </a:rPr>
              <a:t>10.</a:t>
            </a:r>
            <a:r>
              <a:rPr lang="zh-CN" altLang="en-US" dirty="0">
                <a:sym typeface="+mn-ea"/>
              </a:rPr>
              <a:t>接口名：void transparentimage</a:t>
            </a:r>
          </a:p>
          <a:p>
            <a:pPr marL="0" indent="0">
              <a:buNone/>
            </a:pPr>
            <a:r>
              <a:rPr lang="zh-CN" altLang="en-US" dirty="0">
                <a:sym typeface="+mn-ea"/>
              </a:rPr>
              <a:t>参数名：* dstimg  x y * srcimg transparentcolor</a:t>
            </a:r>
          </a:p>
          <a:p>
            <a:pPr marL="0" indent="0">
              <a:buNone/>
            </a:pPr>
            <a:r>
              <a:rPr lang="zh-CN" altLang="en-US" dirty="0">
                <a:sym typeface="+mn-ea"/>
              </a:rPr>
              <a:t>参数类型：IMAGE int int IMAGE UINT</a:t>
            </a:r>
            <a:endParaRPr lang="en-US" dirty="0">
              <a:sym typeface="+mn-ea"/>
            </a:endParaRPr>
          </a:p>
          <a:p>
            <a:pPr marL="0" indent="0">
              <a:buNone/>
            </a:pPr>
            <a:r>
              <a:rPr lang="zh-CN" altLang="en-US" dirty="0">
                <a:sym typeface="+mn-ea"/>
              </a:rPr>
              <a:t>参数描述：图片参数</a:t>
            </a:r>
            <a:endParaRPr lang="zh-CN" dirty="0">
              <a:sym typeface="+mn-ea"/>
            </a:endParaRPr>
          </a:p>
          <a:p>
            <a:pPr marL="0" indent="0">
              <a:buNone/>
            </a:pPr>
            <a:r>
              <a:rPr lang="zh-CN" altLang="en-US" dirty="0">
                <a:sym typeface="+mn-ea"/>
              </a:rPr>
              <a:t>返回值类型：</a:t>
            </a:r>
            <a:r>
              <a:rPr lang="en-US" altLang="zh-CN" dirty="0">
                <a:sym typeface="+mn-ea"/>
              </a:rPr>
              <a:t>void</a:t>
            </a:r>
            <a:endParaRPr lang="en-US" altLang="zh-CN" dirty="0"/>
          </a:p>
          <a:p>
            <a:pPr marL="0" indent="0">
              <a:buNone/>
            </a:pPr>
            <a:r>
              <a:rPr lang="zh-CN" altLang="en-US" dirty="0">
                <a:sym typeface="+mn-ea"/>
              </a:rPr>
              <a:t>返回值描述：</a:t>
            </a:r>
            <a:r>
              <a:rPr lang="zh-CN" dirty="0">
                <a:sym typeface="+mn-ea"/>
              </a:rPr>
              <a:t>无</a:t>
            </a:r>
          </a:p>
          <a:p>
            <a:pPr marL="0" indent="0">
              <a:buNone/>
            </a:pPr>
            <a:r>
              <a:rPr lang="zh-CN" altLang="en-US" dirty="0">
                <a:sym typeface="+mn-ea"/>
              </a:rPr>
              <a:t>接口作用：使用 Windows GDI 函数实现透明位图</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25207" y="1743392"/>
            <a:ext cx="9905999" cy="3541714"/>
          </a:xfrm>
        </p:spPr>
        <p:txBody>
          <a:bodyPr>
            <a:normAutofit fontScale="85000" lnSpcReduction="20000"/>
          </a:bodyPr>
          <a:lstStyle/>
          <a:p>
            <a:pPr marL="0" indent="0">
              <a:buNone/>
            </a:pPr>
            <a:endParaRPr lang="zh-CN" altLang="en-US" dirty="0"/>
          </a:p>
          <a:p>
            <a:pPr marL="0" indent="0">
              <a:buNone/>
            </a:pPr>
            <a:r>
              <a:rPr lang="en-US" altLang="zh-CN" dirty="0">
                <a:sym typeface="+mn-ea"/>
              </a:rPr>
              <a:t>11.</a:t>
            </a:r>
            <a:r>
              <a:rPr lang="zh-CN" altLang="en-US" dirty="0">
                <a:sym typeface="+mn-ea"/>
              </a:rPr>
              <a:t>接口名： get_course_population</a:t>
            </a:r>
          </a:p>
          <a:p>
            <a:pPr marL="0" indent="0">
              <a:buNone/>
            </a:pPr>
            <a:r>
              <a:rPr lang="zh-CN" altLang="en-US" dirty="0">
                <a:sym typeface="+mn-ea"/>
              </a:rPr>
              <a:t>参数名： course_id</a:t>
            </a:r>
          </a:p>
          <a:p>
            <a:pPr marL="0" indent="0">
              <a:buNone/>
            </a:pPr>
            <a:r>
              <a:rPr lang="zh-CN" altLang="en-US" dirty="0">
                <a:sym typeface="+mn-ea"/>
              </a:rPr>
              <a:t>参数类型：int</a:t>
            </a:r>
            <a:endParaRPr lang="en-US" dirty="0">
              <a:sym typeface="+mn-ea"/>
            </a:endParaRPr>
          </a:p>
          <a:p>
            <a:pPr marL="0" indent="0">
              <a:buNone/>
            </a:pPr>
            <a:r>
              <a:rPr lang="zh-CN" altLang="en-US" dirty="0">
                <a:sym typeface="+mn-ea"/>
              </a:rPr>
              <a:t>参数描述：课程</a:t>
            </a:r>
            <a:r>
              <a:rPr lang="en-US" altLang="zh-CN" dirty="0">
                <a:sym typeface="+mn-ea"/>
              </a:rPr>
              <a:t>id</a:t>
            </a:r>
            <a:endParaRPr lang="zh-CN" dirty="0">
              <a:sym typeface="+mn-ea"/>
            </a:endParaRPr>
          </a:p>
          <a:p>
            <a:pPr marL="0" indent="0">
              <a:buNone/>
            </a:pPr>
            <a:r>
              <a:rPr lang="zh-CN" altLang="en-US" dirty="0">
                <a:sym typeface="+mn-ea"/>
              </a:rPr>
              <a:t>返回值类型：</a:t>
            </a:r>
            <a:r>
              <a:rPr lang="en-US" altLang="zh-CN" dirty="0">
                <a:sym typeface="+mn-ea"/>
              </a:rPr>
              <a:t>int</a:t>
            </a:r>
            <a:endParaRPr lang="en-US" altLang="zh-CN" dirty="0"/>
          </a:p>
          <a:p>
            <a:pPr marL="0" indent="0">
              <a:buNone/>
            </a:pPr>
            <a:r>
              <a:rPr lang="zh-CN" altLang="en-US" dirty="0">
                <a:sym typeface="+mn-ea"/>
              </a:rPr>
              <a:t>返回值描述：</a:t>
            </a:r>
            <a:r>
              <a:rPr lang="zh-CN" dirty="0">
                <a:sym typeface="+mn-ea"/>
              </a:rPr>
              <a:t>课程人数大小</a:t>
            </a:r>
          </a:p>
          <a:p>
            <a:pPr marL="0" indent="0">
              <a:buNone/>
            </a:pPr>
            <a:r>
              <a:rPr lang="zh-CN" altLang="en-US" dirty="0">
                <a:sym typeface="+mn-ea"/>
              </a:rPr>
              <a:t>接口作用：获取传入课程当前人数</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25207" y="1743392"/>
            <a:ext cx="9905999" cy="3541714"/>
          </a:xfrm>
        </p:spPr>
        <p:txBody>
          <a:bodyPr>
            <a:normAutofit fontScale="85000" lnSpcReduction="20000"/>
          </a:bodyPr>
          <a:lstStyle/>
          <a:p>
            <a:pPr marL="0" indent="0">
              <a:buNone/>
            </a:pPr>
            <a:endParaRPr lang="zh-CN" altLang="en-US" dirty="0"/>
          </a:p>
          <a:p>
            <a:pPr marL="0" indent="0">
              <a:buNone/>
            </a:pPr>
            <a:r>
              <a:rPr lang="en-US" altLang="zh-CN" dirty="0">
                <a:sym typeface="+mn-ea"/>
              </a:rPr>
              <a:t>12.</a:t>
            </a:r>
            <a:r>
              <a:rPr lang="zh-CN" altLang="en-US" dirty="0">
                <a:sym typeface="+mn-ea"/>
              </a:rPr>
              <a:t>接口名：get_course_limt_population</a:t>
            </a:r>
          </a:p>
          <a:p>
            <a:pPr marL="0" indent="0">
              <a:buNone/>
            </a:pPr>
            <a:r>
              <a:rPr lang="zh-CN" altLang="en-US" dirty="0">
                <a:sym typeface="+mn-ea"/>
              </a:rPr>
              <a:t>参数名：course_id</a:t>
            </a:r>
          </a:p>
          <a:p>
            <a:pPr marL="0" indent="0">
              <a:buNone/>
            </a:pPr>
            <a:r>
              <a:rPr lang="zh-CN" altLang="en-US" dirty="0">
                <a:sym typeface="+mn-ea"/>
              </a:rPr>
              <a:t>参数类型：int</a:t>
            </a:r>
            <a:endParaRPr lang="en-US" dirty="0">
              <a:sym typeface="+mn-ea"/>
            </a:endParaRPr>
          </a:p>
          <a:p>
            <a:pPr marL="0" indent="0">
              <a:buNone/>
            </a:pPr>
            <a:r>
              <a:rPr lang="zh-CN" altLang="en-US" dirty="0">
                <a:sym typeface="+mn-ea"/>
              </a:rPr>
              <a:t>参数描述：课程</a:t>
            </a:r>
            <a:r>
              <a:rPr lang="en-US" altLang="zh-CN" dirty="0">
                <a:sym typeface="+mn-ea"/>
              </a:rPr>
              <a:t>id</a:t>
            </a:r>
            <a:endParaRPr lang="zh-CN" dirty="0">
              <a:sym typeface="+mn-ea"/>
            </a:endParaRPr>
          </a:p>
          <a:p>
            <a:pPr marL="0" indent="0">
              <a:buNone/>
            </a:pPr>
            <a:r>
              <a:rPr lang="zh-CN" altLang="en-US" dirty="0">
                <a:sym typeface="+mn-ea"/>
              </a:rPr>
              <a:t>返回值类型：</a:t>
            </a:r>
            <a:r>
              <a:rPr lang="en-US" altLang="zh-CN" dirty="0">
                <a:sym typeface="+mn-ea"/>
              </a:rPr>
              <a:t>int</a:t>
            </a:r>
            <a:endParaRPr lang="en-US" altLang="zh-CN" dirty="0"/>
          </a:p>
          <a:p>
            <a:pPr marL="0" indent="0">
              <a:buNone/>
            </a:pPr>
            <a:r>
              <a:rPr lang="zh-CN" altLang="en-US" dirty="0">
                <a:sym typeface="+mn-ea"/>
              </a:rPr>
              <a:t>返回值描述：</a:t>
            </a:r>
            <a:r>
              <a:rPr lang="zh-CN" dirty="0">
                <a:sym typeface="+mn-ea"/>
              </a:rPr>
              <a:t>课程限制人数</a:t>
            </a:r>
          </a:p>
          <a:p>
            <a:pPr marL="0" indent="0">
              <a:buNone/>
            </a:pPr>
            <a:r>
              <a:rPr lang="zh-CN" altLang="en-US" dirty="0">
                <a:sym typeface="+mn-ea"/>
              </a:rPr>
              <a:t>接口作用：获取传入课程当前人数</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25207" y="1743392"/>
            <a:ext cx="9905999" cy="3541714"/>
          </a:xfrm>
        </p:spPr>
        <p:txBody>
          <a:bodyPr>
            <a:normAutofit fontScale="85000" lnSpcReduction="20000"/>
          </a:bodyPr>
          <a:lstStyle/>
          <a:p>
            <a:pPr marL="0" indent="0">
              <a:buNone/>
            </a:pPr>
            <a:endParaRPr lang="zh-CN" altLang="en-US" dirty="0"/>
          </a:p>
          <a:p>
            <a:pPr marL="0" indent="0">
              <a:buNone/>
            </a:pPr>
            <a:r>
              <a:rPr lang="en-US" altLang="zh-CN" dirty="0">
                <a:sym typeface="+mn-ea"/>
              </a:rPr>
              <a:t>13.</a:t>
            </a:r>
            <a:r>
              <a:rPr lang="zh-CN" altLang="en-US" dirty="0">
                <a:sym typeface="+mn-ea"/>
              </a:rPr>
              <a:t>接口名：get_course_chosen_amount_student</a:t>
            </a:r>
          </a:p>
          <a:p>
            <a:pPr marL="0" indent="0">
              <a:buNone/>
            </a:pPr>
            <a:r>
              <a:rPr lang="zh-CN" altLang="en-US" dirty="0">
                <a:sym typeface="+mn-ea"/>
              </a:rPr>
              <a:t>参数名：student_id</a:t>
            </a:r>
          </a:p>
          <a:p>
            <a:pPr marL="0" indent="0">
              <a:buNone/>
            </a:pPr>
            <a:r>
              <a:rPr lang="zh-CN" altLang="en-US" dirty="0">
                <a:sym typeface="+mn-ea"/>
              </a:rPr>
              <a:t>参数类型：int</a:t>
            </a:r>
            <a:endParaRPr lang="en-US" dirty="0">
              <a:sym typeface="+mn-ea"/>
            </a:endParaRPr>
          </a:p>
          <a:p>
            <a:pPr marL="0" indent="0">
              <a:buNone/>
            </a:pPr>
            <a:r>
              <a:rPr lang="zh-CN" altLang="en-US" dirty="0">
                <a:sym typeface="+mn-ea"/>
              </a:rPr>
              <a:t>参数描述：学生</a:t>
            </a:r>
            <a:r>
              <a:rPr lang="en-US" altLang="zh-CN" dirty="0">
                <a:sym typeface="+mn-ea"/>
              </a:rPr>
              <a:t>id</a:t>
            </a:r>
            <a:endParaRPr lang="zh-CN" dirty="0">
              <a:sym typeface="+mn-ea"/>
            </a:endParaRPr>
          </a:p>
          <a:p>
            <a:pPr marL="0" indent="0">
              <a:buNone/>
            </a:pPr>
            <a:r>
              <a:rPr lang="zh-CN" altLang="en-US" dirty="0">
                <a:sym typeface="+mn-ea"/>
              </a:rPr>
              <a:t>返回值类型：</a:t>
            </a:r>
            <a:r>
              <a:rPr lang="en-US" altLang="zh-CN" dirty="0">
                <a:sym typeface="+mn-ea"/>
              </a:rPr>
              <a:t>int</a:t>
            </a:r>
            <a:endParaRPr lang="en-US" altLang="zh-CN" dirty="0"/>
          </a:p>
          <a:p>
            <a:pPr marL="0" indent="0">
              <a:buNone/>
            </a:pPr>
            <a:r>
              <a:rPr lang="zh-CN" altLang="en-US" dirty="0">
                <a:sym typeface="+mn-ea"/>
              </a:rPr>
              <a:t>返回值描述：</a:t>
            </a:r>
            <a:r>
              <a:rPr lang="zh-CN" dirty="0">
                <a:sym typeface="+mn-ea"/>
              </a:rPr>
              <a:t>课程已选数量</a:t>
            </a:r>
          </a:p>
          <a:p>
            <a:pPr marL="0" indent="0">
              <a:buNone/>
            </a:pPr>
            <a:r>
              <a:rPr lang="zh-CN" altLang="en-US" dirty="0">
                <a:sym typeface="+mn-ea"/>
              </a:rPr>
              <a:t>接口作用：获取学生已选课数量</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25207" y="1743392"/>
            <a:ext cx="9905999" cy="3541714"/>
          </a:xfrm>
        </p:spPr>
        <p:txBody>
          <a:bodyPr>
            <a:normAutofit fontScale="85000" lnSpcReduction="20000"/>
          </a:bodyPr>
          <a:lstStyle/>
          <a:p>
            <a:pPr marL="0" indent="0">
              <a:buNone/>
            </a:pPr>
            <a:endParaRPr lang="zh-CN" altLang="en-US" dirty="0"/>
          </a:p>
          <a:p>
            <a:pPr marL="0" indent="0">
              <a:buNone/>
            </a:pPr>
            <a:r>
              <a:rPr lang="en-US" altLang="zh-CN" dirty="0">
                <a:sym typeface="+mn-ea"/>
              </a:rPr>
              <a:t>14.</a:t>
            </a:r>
            <a:r>
              <a:rPr lang="zh-CN" altLang="en-US" dirty="0">
                <a:sym typeface="+mn-ea"/>
              </a:rPr>
              <a:t>接口名：get_course_chosen_id_student</a:t>
            </a:r>
          </a:p>
          <a:p>
            <a:pPr marL="0" indent="0">
              <a:buNone/>
            </a:pPr>
            <a:r>
              <a:rPr lang="zh-CN" altLang="en-US" dirty="0">
                <a:sym typeface="+mn-ea"/>
              </a:rPr>
              <a:t>参数名：student_id</a:t>
            </a:r>
          </a:p>
          <a:p>
            <a:pPr marL="0" indent="0">
              <a:buNone/>
            </a:pPr>
            <a:r>
              <a:rPr lang="zh-CN" altLang="en-US" dirty="0">
                <a:sym typeface="+mn-ea"/>
              </a:rPr>
              <a:t>参数类型：int</a:t>
            </a:r>
            <a:endParaRPr lang="en-US" dirty="0">
              <a:sym typeface="+mn-ea"/>
            </a:endParaRPr>
          </a:p>
          <a:p>
            <a:pPr marL="0" indent="0">
              <a:buNone/>
            </a:pPr>
            <a:r>
              <a:rPr lang="zh-CN" altLang="en-US" dirty="0">
                <a:sym typeface="+mn-ea"/>
              </a:rPr>
              <a:t>参数描述：学生</a:t>
            </a:r>
            <a:r>
              <a:rPr lang="en-US" altLang="zh-CN" dirty="0">
                <a:sym typeface="+mn-ea"/>
              </a:rPr>
              <a:t>id</a:t>
            </a:r>
            <a:endParaRPr lang="zh-CN" dirty="0">
              <a:sym typeface="+mn-ea"/>
            </a:endParaRPr>
          </a:p>
          <a:p>
            <a:pPr marL="0" indent="0">
              <a:buNone/>
            </a:pPr>
            <a:r>
              <a:rPr lang="zh-CN" altLang="en-US" dirty="0">
                <a:sym typeface="+mn-ea"/>
              </a:rPr>
              <a:t>返回值类型：</a:t>
            </a:r>
            <a:r>
              <a:rPr lang="en-US" altLang="zh-CN" dirty="0">
                <a:sym typeface="+mn-ea"/>
              </a:rPr>
              <a:t>int</a:t>
            </a:r>
            <a:r>
              <a:rPr lang="zh-CN" altLang="en-US" dirty="0">
                <a:sym typeface="+mn-ea"/>
              </a:rPr>
              <a:t>*</a:t>
            </a:r>
            <a:endParaRPr lang="en-US" altLang="zh-CN" dirty="0"/>
          </a:p>
          <a:p>
            <a:pPr marL="0" indent="0">
              <a:buNone/>
            </a:pPr>
            <a:r>
              <a:rPr lang="zh-CN" altLang="en-US" dirty="0">
                <a:sym typeface="+mn-ea"/>
              </a:rPr>
              <a:t>返回值描述：</a:t>
            </a:r>
            <a:r>
              <a:rPr lang="zh-CN" dirty="0">
                <a:sym typeface="+mn-ea"/>
              </a:rPr>
              <a:t>某学生已选课的课号</a:t>
            </a:r>
          </a:p>
          <a:p>
            <a:pPr marL="0" indent="0">
              <a:buNone/>
            </a:pPr>
            <a:r>
              <a:rPr lang="zh-CN" altLang="en-US" dirty="0">
                <a:sym typeface="+mn-ea"/>
              </a:rPr>
              <a:t>接口作用：获取某学生已选课的课号</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25207" y="1743392"/>
            <a:ext cx="9905999" cy="3541714"/>
          </a:xfrm>
        </p:spPr>
        <p:txBody>
          <a:bodyPr>
            <a:normAutofit fontScale="85000" lnSpcReduction="20000"/>
          </a:bodyPr>
          <a:lstStyle/>
          <a:p>
            <a:pPr marL="0" indent="0">
              <a:buNone/>
            </a:pPr>
            <a:endParaRPr lang="zh-CN" altLang="en-US" dirty="0"/>
          </a:p>
          <a:p>
            <a:pPr marL="0" indent="0">
              <a:buNone/>
            </a:pPr>
            <a:r>
              <a:rPr lang="en-US" altLang="zh-CN" dirty="0">
                <a:sym typeface="+mn-ea"/>
              </a:rPr>
              <a:t>15.</a:t>
            </a:r>
            <a:r>
              <a:rPr lang="zh-CN" altLang="en-US" dirty="0">
                <a:sym typeface="+mn-ea"/>
              </a:rPr>
              <a:t>接口名：count_course_num_teacher</a:t>
            </a:r>
          </a:p>
          <a:p>
            <a:pPr marL="0" indent="0">
              <a:buNone/>
            </a:pPr>
            <a:r>
              <a:rPr lang="zh-CN" altLang="en-US" dirty="0">
                <a:sym typeface="+mn-ea"/>
              </a:rPr>
              <a:t>参数名：teacher_num</a:t>
            </a:r>
          </a:p>
          <a:p>
            <a:pPr marL="0" indent="0">
              <a:buNone/>
            </a:pPr>
            <a:r>
              <a:rPr lang="zh-CN" altLang="en-US" dirty="0">
                <a:sym typeface="+mn-ea"/>
              </a:rPr>
              <a:t>参数类型：int</a:t>
            </a:r>
            <a:endParaRPr lang="en-US" dirty="0">
              <a:sym typeface="+mn-ea"/>
            </a:endParaRPr>
          </a:p>
          <a:p>
            <a:pPr marL="0" indent="0">
              <a:buNone/>
            </a:pPr>
            <a:r>
              <a:rPr lang="zh-CN" altLang="en-US" dirty="0">
                <a:sym typeface="+mn-ea"/>
              </a:rPr>
              <a:t>参数描述：</a:t>
            </a:r>
            <a:r>
              <a:rPr lang="zh-CN" dirty="0">
                <a:sym typeface="+mn-ea"/>
              </a:rPr>
              <a:t>教师编号</a:t>
            </a:r>
          </a:p>
          <a:p>
            <a:pPr marL="0" indent="0">
              <a:buNone/>
            </a:pPr>
            <a:r>
              <a:rPr lang="zh-CN" altLang="en-US" dirty="0">
                <a:sym typeface="+mn-ea"/>
              </a:rPr>
              <a:t>返回值类型：</a:t>
            </a:r>
            <a:r>
              <a:rPr lang="en-US" altLang="zh-CN" dirty="0">
                <a:sym typeface="+mn-ea"/>
              </a:rPr>
              <a:t>int</a:t>
            </a:r>
            <a:endParaRPr lang="en-US" altLang="zh-CN" dirty="0"/>
          </a:p>
          <a:p>
            <a:pPr marL="0" indent="0">
              <a:buNone/>
            </a:pPr>
            <a:r>
              <a:rPr lang="zh-CN" altLang="en-US" dirty="0">
                <a:sym typeface="+mn-ea"/>
              </a:rPr>
              <a:t>返回值描述：</a:t>
            </a:r>
            <a:r>
              <a:rPr lang="zh-CN" dirty="0">
                <a:sym typeface="+mn-ea"/>
              </a:rPr>
              <a:t>教师已开设课程数量</a:t>
            </a:r>
          </a:p>
          <a:p>
            <a:pPr marL="0" indent="0">
              <a:buNone/>
            </a:pPr>
            <a:r>
              <a:rPr lang="zh-CN" altLang="en-US" dirty="0">
                <a:sym typeface="+mn-ea"/>
              </a:rPr>
              <a:t>接口作用：获取一个教师课</a:t>
            </a:r>
            <a:r>
              <a:rPr lang="zh-CN" dirty="0">
                <a:sym typeface="+mn-ea"/>
              </a:rPr>
              <a:t>程数量</a:t>
            </a:r>
          </a:p>
          <a:p>
            <a:pPr marL="0" indent="0">
              <a:buNone/>
            </a:pPr>
            <a:endParaRPr lang="zh-CN" altLang="en-US" dirty="0">
              <a:sym typeface="+mn-e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25207" y="1743392"/>
            <a:ext cx="9905999" cy="3541714"/>
          </a:xfrm>
        </p:spPr>
        <p:txBody>
          <a:bodyPr>
            <a:normAutofit fontScale="85000" lnSpcReduction="20000"/>
          </a:bodyPr>
          <a:lstStyle/>
          <a:p>
            <a:pPr marL="0" indent="0">
              <a:buNone/>
            </a:pPr>
            <a:endParaRPr lang="zh-CN" altLang="en-US" dirty="0"/>
          </a:p>
          <a:p>
            <a:pPr marL="0" indent="0">
              <a:buNone/>
            </a:pPr>
            <a:r>
              <a:rPr lang="en-US" altLang="zh-CN" dirty="0">
                <a:sym typeface="+mn-ea"/>
              </a:rPr>
              <a:t>16.</a:t>
            </a:r>
            <a:r>
              <a:rPr lang="zh-CN" altLang="en-US" dirty="0">
                <a:sym typeface="+mn-ea"/>
              </a:rPr>
              <a:t>接口名：get_coursenum_teacher</a:t>
            </a:r>
          </a:p>
          <a:p>
            <a:pPr marL="0" indent="0">
              <a:buNone/>
            </a:pPr>
            <a:r>
              <a:rPr lang="zh-CN" altLang="en-US" dirty="0">
                <a:sym typeface="+mn-ea"/>
              </a:rPr>
              <a:t>参数名：teacher_num * course_num</a:t>
            </a:r>
          </a:p>
          <a:p>
            <a:pPr marL="0" indent="0">
              <a:buNone/>
            </a:pPr>
            <a:r>
              <a:rPr lang="zh-CN" altLang="en-US" dirty="0">
                <a:sym typeface="+mn-ea"/>
              </a:rPr>
              <a:t>参数类型：int </a:t>
            </a:r>
            <a:r>
              <a:rPr lang="en-US" altLang="zh-CN" dirty="0">
                <a:sym typeface="+mn-ea"/>
              </a:rPr>
              <a:t>int</a:t>
            </a:r>
            <a:endParaRPr lang="en-US" dirty="0">
              <a:sym typeface="+mn-ea"/>
            </a:endParaRPr>
          </a:p>
          <a:p>
            <a:pPr marL="0" indent="0">
              <a:buNone/>
            </a:pPr>
            <a:r>
              <a:rPr lang="zh-CN" altLang="en-US" dirty="0">
                <a:sym typeface="+mn-ea"/>
              </a:rPr>
              <a:t>参数描述：</a:t>
            </a:r>
            <a:r>
              <a:rPr lang="zh-CN" dirty="0">
                <a:sym typeface="+mn-ea"/>
              </a:rPr>
              <a:t>教师编号 课程编号</a:t>
            </a:r>
          </a:p>
          <a:p>
            <a:pPr marL="0" indent="0">
              <a:buNone/>
            </a:pPr>
            <a:r>
              <a:rPr lang="zh-CN" altLang="en-US" dirty="0">
                <a:sym typeface="+mn-ea"/>
              </a:rPr>
              <a:t>返回值类型：</a:t>
            </a:r>
            <a:r>
              <a:rPr lang="en-US" altLang="zh-CN" dirty="0">
                <a:sym typeface="+mn-ea"/>
              </a:rPr>
              <a:t>void</a:t>
            </a:r>
          </a:p>
          <a:p>
            <a:pPr marL="0" indent="0">
              <a:buNone/>
            </a:pPr>
            <a:r>
              <a:rPr lang="zh-CN" altLang="en-US" dirty="0">
                <a:sym typeface="+mn-ea"/>
              </a:rPr>
              <a:t>返回值描述：</a:t>
            </a:r>
            <a:r>
              <a:rPr lang="zh-CN" dirty="0">
                <a:sym typeface="+mn-ea"/>
              </a:rPr>
              <a:t>无</a:t>
            </a:r>
          </a:p>
          <a:p>
            <a:pPr marL="0" indent="0">
              <a:buNone/>
            </a:pPr>
            <a:r>
              <a:rPr lang="zh-CN" altLang="en-US" dirty="0">
                <a:sym typeface="+mn-ea"/>
              </a:rPr>
              <a:t>接口作用：获取某老师的课程编号数组</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25207" y="1743392"/>
            <a:ext cx="9905999" cy="3541714"/>
          </a:xfrm>
        </p:spPr>
        <p:txBody>
          <a:bodyPr>
            <a:normAutofit fontScale="85000" lnSpcReduction="20000"/>
          </a:bodyPr>
          <a:lstStyle/>
          <a:p>
            <a:pPr marL="0" indent="0">
              <a:buNone/>
            </a:pPr>
            <a:endParaRPr lang="zh-CN" altLang="en-US" dirty="0"/>
          </a:p>
          <a:p>
            <a:pPr marL="0" indent="0">
              <a:buNone/>
            </a:pPr>
            <a:r>
              <a:rPr lang="en-US" altLang="zh-CN" dirty="0">
                <a:sym typeface="+mn-ea"/>
              </a:rPr>
              <a:t>17.</a:t>
            </a:r>
            <a:r>
              <a:rPr lang="zh-CN" altLang="en-US" dirty="0">
                <a:sym typeface="+mn-ea"/>
              </a:rPr>
              <a:t>接口名：is_course_time_conflict</a:t>
            </a:r>
          </a:p>
          <a:p>
            <a:pPr marL="0" indent="0">
              <a:buNone/>
            </a:pPr>
            <a:r>
              <a:rPr lang="zh-CN" altLang="en-US" dirty="0">
                <a:sym typeface="+mn-ea"/>
              </a:rPr>
              <a:t>参数名：course_id_1 course_id_2</a:t>
            </a:r>
          </a:p>
          <a:p>
            <a:pPr marL="0" indent="0">
              <a:buNone/>
            </a:pPr>
            <a:r>
              <a:rPr lang="zh-CN" altLang="en-US" dirty="0">
                <a:sym typeface="+mn-ea"/>
              </a:rPr>
              <a:t>参数类型：int </a:t>
            </a:r>
            <a:r>
              <a:rPr lang="en-US" altLang="zh-CN" dirty="0">
                <a:sym typeface="+mn-ea"/>
              </a:rPr>
              <a:t>int</a:t>
            </a:r>
            <a:endParaRPr lang="en-US" dirty="0">
              <a:sym typeface="+mn-ea"/>
            </a:endParaRPr>
          </a:p>
          <a:p>
            <a:pPr marL="0" indent="0">
              <a:buNone/>
            </a:pPr>
            <a:r>
              <a:rPr lang="zh-CN" altLang="en-US" dirty="0">
                <a:sym typeface="+mn-ea"/>
              </a:rPr>
              <a:t>参数描述：</a:t>
            </a:r>
            <a:r>
              <a:rPr lang="zh-CN" dirty="0">
                <a:sym typeface="+mn-ea"/>
              </a:rPr>
              <a:t>两个课程编号</a:t>
            </a:r>
          </a:p>
          <a:p>
            <a:pPr marL="0" indent="0">
              <a:buNone/>
            </a:pPr>
            <a:r>
              <a:rPr lang="zh-CN" altLang="en-US" dirty="0">
                <a:sym typeface="+mn-ea"/>
              </a:rPr>
              <a:t>返回值类型：bool </a:t>
            </a:r>
          </a:p>
          <a:p>
            <a:pPr marL="0" indent="0">
              <a:buNone/>
            </a:pPr>
            <a:r>
              <a:rPr lang="zh-CN" altLang="en-US" dirty="0">
                <a:sym typeface="+mn-ea"/>
              </a:rPr>
              <a:t>返回值描述：</a:t>
            </a:r>
            <a:r>
              <a:rPr lang="zh-CN" dirty="0">
                <a:sym typeface="+mn-ea"/>
              </a:rPr>
              <a:t>无</a:t>
            </a:r>
          </a:p>
          <a:p>
            <a:pPr marL="0" indent="0">
              <a:buNone/>
            </a:pPr>
            <a:r>
              <a:rPr lang="zh-CN" altLang="en-US" dirty="0">
                <a:sym typeface="+mn-ea"/>
              </a:rPr>
              <a:t>接口作用：判断两个课程时间是否冲突</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系统的数据结构描述</a:t>
            </a:r>
          </a:p>
        </p:txBody>
      </p:sp>
      <p:sp>
        <p:nvSpPr>
          <p:cNvPr id="3" name="内容占位符 2"/>
          <p:cNvSpPr>
            <a:spLocks noGrp="1"/>
          </p:cNvSpPr>
          <p:nvPr>
            <p:ph idx="1"/>
          </p:nvPr>
        </p:nvSpPr>
        <p:spPr>
          <a:xfrm>
            <a:off x="1141413" y="2249487"/>
            <a:ext cx="3762723" cy="3541714"/>
          </a:xfrm>
        </p:spPr>
        <p:txBody>
          <a:bodyPr>
            <a:normAutofit lnSpcReduction="10000"/>
          </a:bodyPr>
          <a:lstStyle/>
          <a:p>
            <a:r>
              <a:rPr lang="zh-CN" altLang="en-US" sz="1800" dirty="0"/>
              <a:t>系统需要处理的数据：</a:t>
            </a:r>
            <a:endParaRPr lang="en-US" altLang="zh-CN" sz="1800" dirty="0"/>
          </a:p>
          <a:p>
            <a:r>
              <a:rPr lang="en-US" altLang="zh-CN" sz="1800" dirty="0"/>
              <a:t>1.</a:t>
            </a:r>
            <a:r>
              <a:rPr lang="zh-CN" altLang="en-US" sz="1800" dirty="0"/>
              <a:t>课程简介</a:t>
            </a:r>
            <a:endParaRPr lang="en-US" altLang="zh-CN" sz="1800" dirty="0"/>
          </a:p>
          <a:p>
            <a:r>
              <a:rPr lang="en-US" altLang="zh-CN" sz="1800" dirty="0"/>
              <a:t>2.</a:t>
            </a:r>
            <a:r>
              <a:rPr lang="zh-CN" altLang="en-US" sz="1800" dirty="0"/>
              <a:t>选择某个课程的所有学生学号</a:t>
            </a:r>
            <a:endParaRPr lang="en-US" altLang="zh-CN" sz="1800" dirty="0"/>
          </a:p>
          <a:p>
            <a:r>
              <a:rPr lang="en-US" altLang="zh-CN" sz="1800" dirty="0"/>
              <a:t>3.</a:t>
            </a:r>
            <a:r>
              <a:rPr lang="zh-CN" altLang="en-US" sz="1800" dirty="0"/>
              <a:t>某个学生所选择的所有课程号</a:t>
            </a:r>
            <a:endParaRPr lang="en-US" altLang="zh-CN" sz="1800" dirty="0"/>
          </a:p>
          <a:p>
            <a:r>
              <a:rPr lang="en-US" altLang="zh-CN" sz="1800" dirty="0"/>
              <a:t>4.</a:t>
            </a:r>
            <a:r>
              <a:rPr lang="zh-CN" altLang="en-US" sz="1800" dirty="0"/>
              <a:t>某个教师所开设的所有课程号</a:t>
            </a:r>
            <a:endParaRPr lang="en-US" altLang="zh-CN" sz="1800" dirty="0"/>
          </a:p>
          <a:p>
            <a:r>
              <a:rPr lang="en-US" altLang="zh-CN" sz="1800" dirty="0"/>
              <a:t>5.</a:t>
            </a:r>
            <a:r>
              <a:rPr lang="zh-CN" altLang="en-US" sz="1800" dirty="0"/>
              <a:t>所有课程信息</a:t>
            </a:r>
            <a:endParaRPr lang="en-US" altLang="zh-CN" sz="1800" dirty="0"/>
          </a:p>
          <a:p>
            <a:r>
              <a:rPr lang="en-US" altLang="zh-CN" sz="1800" dirty="0"/>
              <a:t>6.</a:t>
            </a:r>
            <a:r>
              <a:rPr lang="zh-CN" altLang="en-US" sz="1800" dirty="0"/>
              <a:t>所有管理员</a:t>
            </a:r>
            <a:r>
              <a:rPr lang="en-US" altLang="zh-CN" sz="1800" dirty="0"/>
              <a:t>/</a:t>
            </a:r>
            <a:r>
              <a:rPr lang="zh-CN" altLang="en-US" sz="1800" dirty="0"/>
              <a:t>教师</a:t>
            </a:r>
            <a:r>
              <a:rPr lang="en-US" altLang="zh-CN" sz="1800" dirty="0"/>
              <a:t>/</a:t>
            </a:r>
            <a:r>
              <a:rPr lang="zh-CN" altLang="en-US" sz="1800" dirty="0"/>
              <a:t>学生信息</a:t>
            </a:r>
            <a:endParaRPr lang="en-US" altLang="zh-CN" sz="1800" dirty="0"/>
          </a:p>
          <a:p>
            <a:pPr marL="0" indent="0">
              <a:buNone/>
            </a:pPr>
            <a:r>
              <a:rPr lang="zh-CN" altLang="en-US" sz="1800" dirty="0"/>
              <a:t>所有信息均以文件形式存储</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25207" y="1743392"/>
            <a:ext cx="9905999" cy="3541714"/>
          </a:xfrm>
        </p:spPr>
        <p:txBody>
          <a:bodyPr>
            <a:normAutofit fontScale="85000" lnSpcReduction="20000"/>
          </a:bodyPr>
          <a:lstStyle/>
          <a:p>
            <a:pPr marL="0" indent="0">
              <a:buNone/>
            </a:pPr>
            <a:endParaRPr lang="zh-CN" altLang="en-US" dirty="0"/>
          </a:p>
          <a:p>
            <a:pPr marL="0" indent="0">
              <a:buNone/>
            </a:pPr>
            <a:r>
              <a:rPr lang="en-US" altLang="zh-CN" dirty="0">
                <a:sym typeface="+mn-ea"/>
              </a:rPr>
              <a:t>18.</a:t>
            </a:r>
            <a:r>
              <a:rPr lang="zh-CN" altLang="en-US" dirty="0">
                <a:sym typeface="+mn-ea"/>
              </a:rPr>
              <a:t>接口名：courses_copy</a:t>
            </a:r>
          </a:p>
          <a:p>
            <a:pPr marL="0" indent="0">
              <a:buNone/>
            </a:pPr>
            <a:r>
              <a:rPr lang="zh-CN" altLang="en-US" dirty="0">
                <a:sym typeface="+mn-ea"/>
              </a:rPr>
              <a:t>参数名： copy_out </a:t>
            </a:r>
            <a:r>
              <a:rPr lang="en-US" altLang="zh-CN" dirty="0">
                <a:sym typeface="+mn-ea"/>
              </a:rPr>
              <a:t>,</a:t>
            </a:r>
            <a:r>
              <a:rPr lang="zh-CN" altLang="en-US" dirty="0">
                <a:sym typeface="+mn-ea"/>
              </a:rPr>
              <a:t> copy_in</a:t>
            </a:r>
          </a:p>
          <a:p>
            <a:pPr marL="0" indent="0">
              <a:buNone/>
            </a:pPr>
            <a:r>
              <a:rPr lang="zh-CN" altLang="en-US" dirty="0">
                <a:sym typeface="+mn-ea"/>
              </a:rPr>
              <a:t>参数类型：</a:t>
            </a:r>
            <a:r>
              <a:rPr dirty="0">
                <a:sym typeface="+mn-ea"/>
              </a:rPr>
              <a:t>courses</a:t>
            </a:r>
            <a:r>
              <a:rPr lang="en-US" dirty="0">
                <a:sym typeface="+mn-ea"/>
              </a:rPr>
              <a:t>,</a:t>
            </a:r>
            <a:r>
              <a:rPr dirty="0">
                <a:sym typeface="+mn-ea"/>
              </a:rPr>
              <a:t> courses</a:t>
            </a:r>
          </a:p>
          <a:p>
            <a:pPr marL="0" indent="0">
              <a:buNone/>
            </a:pPr>
            <a:r>
              <a:rPr lang="zh-CN" altLang="en-US" dirty="0">
                <a:sym typeface="+mn-ea"/>
              </a:rPr>
              <a:t>参数描述：</a:t>
            </a:r>
            <a:r>
              <a:rPr lang="zh-CN" dirty="0">
                <a:sym typeface="+mn-ea"/>
              </a:rPr>
              <a:t>两个课程数组</a:t>
            </a:r>
          </a:p>
          <a:p>
            <a:pPr marL="0" indent="0">
              <a:buNone/>
            </a:pPr>
            <a:r>
              <a:rPr lang="zh-CN" altLang="en-US" dirty="0">
                <a:sym typeface="+mn-ea"/>
              </a:rPr>
              <a:t>返回值类型：</a:t>
            </a:r>
            <a:r>
              <a:rPr lang="en-US" altLang="zh-CN" dirty="0">
                <a:sym typeface="+mn-ea"/>
              </a:rPr>
              <a:t>void</a:t>
            </a:r>
          </a:p>
          <a:p>
            <a:pPr marL="0" indent="0">
              <a:buNone/>
            </a:pPr>
            <a:r>
              <a:rPr lang="zh-CN" altLang="en-US" dirty="0">
                <a:sym typeface="+mn-ea"/>
              </a:rPr>
              <a:t>返回值描述：</a:t>
            </a:r>
            <a:r>
              <a:rPr lang="zh-CN" dirty="0">
                <a:sym typeface="+mn-ea"/>
              </a:rPr>
              <a:t>无</a:t>
            </a:r>
          </a:p>
          <a:p>
            <a:pPr marL="0" indent="0">
              <a:buNone/>
            </a:pPr>
            <a:r>
              <a:rPr lang="zh-CN" altLang="en-US" dirty="0">
                <a:sym typeface="+mn-ea"/>
              </a:rPr>
              <a:t>接口作用：复制两个课程数组</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25207" y="1743392"/>
            <a:ext cx="9905999" cy="3541714"/>
          </a:xfrm>
        </p:spPr>
        <p:txBody>
          <a:bodyPr>
            <a:normAutofit fontScale="85000" lnSpcReduction="20000"/>
          </a:bodyPr>
          <a:lstStyle/>
          <a:p>
            <a:pPr marL="0" indent="0">
              <a:buNone/>
            </a:pPr>
            <a:endParaRPr lang="zh-CN" altLang="en-US" dirty="0"/>
          </a:p>
          <a:p>
            <a:pPr marL="0" indent="0">
              <a:buNone/>
            </a:pPr>
            <a:r>
              <a:rPr lang="en-US" altLang="zh-CN" dirty="0">
                <a:sym typeface="+mn-ea"/>
              </a:rPr>
              <a:t>19.</a:t>
            </a:r>
            <a:r>
              <a:rPr lang="zh-CN" altLang="en-US" dirty="0">
                <a:sym typeface="+mn-ea"/>
              </a:rPr>
              <a:t>接口名： courses_copy</a:t>
            </a:r>
            <a:r>
              <a:rPr lang="en-US" altLang="zh-CN" dirty="0">
                <a:sym typeface="+mn-ea"/>
              </a:rPr>
              <a:t>_single</a:t>
            </a:r>
            <a:endParaRPr lang="zh-CN" altLang="en-US" dirty="0">
              <a:sym typeface="+mn-ea"/>
            </a:endParaRPr>
          </a:p>
          <a:p>
            <a:pPr marL="0" indent="0">
              <a:buNone/>
            </a:pPr>
            <a:r>
              <a:rPr lang="zh-CN" altLang="en-US" dirty="0">
                <a:sym typeface="+mn-ea"/>
              </a:rPr>
              <a:t>参数名： copy_out ， copy_in</a:t>
            </a:r>
          </a:p>
          <a:p>
            <a:pPr marL="0" indent="0">
              <a:buNone/>
            </a:pPr>
            <a:r>
              <a:rPr lang="zh-CN" altLang="en-US" dirty="0">
                <a:sym typeface="+mn-ea"/>
              </a:rPr>
              <a:t>参数类型：</a:t>
            </a:r>
            <a:r>
              <a:rPr dirty="0">
                <a:sym typeface="+mn-ea"/>
              </a:rPr>
              <a:t>courses</a:t>
            </a:r>
            <a:r>
              <a:rPr lang="en-US" altLang="zh-CN" dirty="0">
                <a:sym typeface="+mn-ea"/>
              </a:rPr>
              <a:t>&amp;</a:t>
            </a:r>
            <a:r>
              <a:rPr lang="zh-CN" altLang="en-US" dirty="0">
                <a:sym typeface="+mn-ea"/>
              </a:rPr>
              <a:t>，</a:t>
            </a:r>
            <a:r>
              <a:rPr dirty="0">
                <a:sym typeface="+mn-ea"/>
              </a:rPr>
              <a:t> courses</a:t>
            </a:r>
            <a:r>
              <a:rPr lang="en-US" altLang="zh-CN" dirty="0">
                <a:sym typeface="+mn-ea"/>
              </a:rPr>
              <a:t>&amp;</a:t>
            </a:r>
            <a:endParaRPr dirty="0">
              <a:sym typeface="+mn-ea"/>
            </a:endParaRPr>
          </a:p>
          <a:p>
            <a:pPr marL="0" indent="0">
              <a:buNone/>
            </a:pPr>
            <a:r>
              <a:rPr lang="zh-CN" altLang="en-US" dirty="0">
                <a:sym typeface="+mn-ea"/>
              </a:rPr>
              <a:t>参数描述：</a:t>
            </a:r>
            <a:r>
              <a:rPr lang="zh-CN" dirty="0">
                <a:sym typeface="+mn-ea"/>
              </a:rPr>
              <a:t>两个课程</a:t>
            </a:r>
            <a:endParaRPr lang="en-US" altLang="zh-CN" dirty="0">
              <a:sym typeface="+mn-ea"/>
            </a:endParaRPr>
          </a:p>
          <a:p>
            <a:pPr marL="0" indent="0">
              <a:buNone/>
            </a:pPr>
            <a:r>
              <a:rPr lang="zh-CN" altLang="en-US" dirty="0">
                <a:sym typeface="+mn-ea"/>
              </a:rPr>
              <a:t>返回值类型：</a:t>
            </a:r>
            <a:r>
              <a:rPr lang="en-US" altLang="zh-CN" dirty="0">
                <a:sym typeface="+mn-ea"/>
              </a:rPr>
              <a:t>void</a:t>
            </a:r>
          </a:p>
          <a:p>
            <a:pPr marL="0" indent="0">
              <a:buNone/>
            </a:pPr>
            <a:r>
              <a:rPr lang="zh-CN" altLang="en-US" dirty="0">
                <a:sym typeface="+mn-ea"/>
              </a:rPr>
              <a:t>返回值描述：</a:t>
            </a:r>
            <a:r>
              <a:rPr lang="zh-CN" dirty="0">
                <a:sym typeface="+mn-ea"/>
              </a:rPr>
              <a:t>无</a:t>
            </a:r>
          </a:p>
          <a:p>
            <a:pPr marL="0" indent="0">
              <a:buNone/>
            </a:pPr>
            <a:r>
              <a:rPr lang="zh-CN" altLang="en-US" dirty="0">
                <a:sym typeface="+mn-ea"/>
              </a:rPr>
              <a:t>接口作用：复制两个课程数组</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25207" y="1743392"/>
            <a:ext cx="9905999" cy="3541714"/>
          </a:xfrm>
        </p:spPr>
        <p:txBody>
          <a:bodyPr>
            <a:normAutofit fontScale="85000" lnSpcReduction="20000"/>
          </a:bodyPr>
          <a:lstStyle/>
          <a:p>
            <a:pPr marL="0" indent="0">
              <a:buNone/>
            </a:pPr>
            <a:endParaRPr lang="zh-CN" altLang="en-US" dirty="0"/>
          </a:p>
          <a:p>
            <a:pPr marL="0" indent="0">
              <a:buNone/>
            </a:pPr>
            <a:r>
              <a:rPr lang="en-US" altLang="zh-CN" dirty="0">
                <a:sym typeface="+mn-ea"/>
              </a:rPr>
              <a:t>20.</a:t>
            </a:r>
            <a:r>
              <a:rPr lang="zh-CN" altLang="en-US" dirty="0">
                <a:sym typeface="+mn-ea"/>
              </a:rPr>
              <a:t>接口名： </a:t>
            </a:r>
            <a:r>
              <a:rPr lang="en-US" altLang="zh-CN" dirty="0" err="1">
                <a:sym typeface="+mn-ea"/>
              </a:rPr>
              <a:t>load_student</a:t>
            </a:r>
            <a:endParaRPr lang="en-US" altLang="zh-CN" dirty="0">
              <a:sym typeface="+mn-ea"/>
            </a:endParaRPr>
          </a:p>
          <a:p>
            <a:pPr marL="0" indent="0">
              <a:buNone/>
            </a:pPr>
            <a:r>
              <a:rPr lang="zh-CN" altLang="en-US" dirty="0">
                <a:sym typeface="+mn-ea"/>
              </a:rPr>
              <a:t>参数名： </a:t>
            </a:r>
            <a:r>
              <a:rPr lang="en-US" altLang="zh-CN" dirty="0" err="1">
                <a:sym typeface="+mn-ea"/>
              </a:rPr>
              <a:t>current_user</a:t>
            </a:r>
            <a:endParaRPr lang="en-US" altLang="zh-CN" dirty="0">
              <a:sym typeface="+mn-ea"/>
            </a:endParaRPr>
          </a:p>
          <a:p>
            <a:pPr marL="0" indent="0">
              <a:buNone/>
            </a:pPr>
            <a:r>
              <a:rPr lang="zh-CN" altLang="en-US" dirty="0">
                <a:sym typeface="+mn-ea"/>
              </a:rPr>
              <a:t>参数类型：</a:t>
            </a:r>
            <a:r>
              <a:rPr lang="en-US" altLang="zh-CN" dirty="0">
                <a:sym typeface="+mn-ea"/>
              </a:rPr>
              <a:t>person&amp;</a:t>
            </a:r>
          </a:p>
          <a:p>
            <a:pPr marL="0" indent="0">
              <a:buNone/>
            </a:pPr>
            <a:r>
              <a:rPr lang="zh-CN" altLang="en-US" dirty="0">
                <a:sym typeface="+mn-ea"/>
              </a:rPr>
              <a:t>参数描述：当前用户</a:t>
            </a:r>
            <a:endParaRPr lang="en-US" altLang="zh-CN" dirty="0">
              <a:sym typeface="+mn-ea"/>
            </a:endParaRPr>
          </a:p>
          <a:p>
            <a:pPr marL="0" indent="0">
              <a:buNone/>
            </a:pPr>
            <a:r>
              <a:rPr lang="zh-CN" altLang="en-US" dirty="0">
                <a:sym typeface="+mn-ea"/>
              </a:rPr>
              <a:t>返回值类型：</a:t>
            </a:r>
            <a:r>
              <a:rPr lang="en-US" altLang="zh-CN" dirty="0">
                <a:sym typeface="+mn-ea"/>
              </a:rPr>
              <a:t>void</a:t>
            </a:r>
          </a:p>
          <a:p>
            <a:pPr marL="0" indent="0">
              <a:buNone/>
            </a:pPr>
            <a:r>
              <a:rPr lang="zh-CN" altLang="en-US" dirty="0">
                <a:sym typeface="+mn-ea"/>
              </a:rPr>
              <a:t>返回值描述：</a:t>
            </a:r>
            <a:r>
              <a:rPr lang="zh-CN" dirty="0">
                <a:sym typeface="+mn-ea"/>
              </a:rPr>
              <a:t>无</a:t>
            </a:r>
          </a:p>
          <a:p>
            <a:pPr marL="0" indent="0">
              <a:buNone/>
            </a:pPr>
            <a:r>
              <a:rPr lang="zh-CN" altLang="en-US" dirty="0">
                <a:sym typeface="+mn-ea"/>
              </a:rPr>
              <a:t>接口作用：根据有学生</a:t>
            </a:r>
            <a:r>
              <a:rPr lang="en-US" altLang="zh-CN" dirty="0">
                <a:sym typeface="+mn-ea"/>
              </a:rPr>
              <a:t>id</a:t>
            </a:r>
            <a:r>
              <a:rPr lang="zh-CN" altLang="en-US" dirty="0">
                <a:sym typeface="+mn-ea"/>
              </a:rPr>
              <a:t>的不完全结构载入完全结构</a:t>
            </a:r>
          </a:p>
        </p:txBody>
      </p:sp>
    </p:spTree>
    <p:extLst>
      <p:ext uri="{BB962C8B-B14F-4D97-AF65-F5344CB8AC3E}">
        <p14:creationId xmlns:p14="http://schemas.microsoft.com/office/powerpoint/2010/main" val="17081683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25207" y="1743392"/>
            <a:ext cx="9905999" cy="3541714"/>
          </a:xfrm>
        </p:spPr>
        <p:txBody>
          <a:bodyPr>
            <a:normAutofit fontScale="85000" lnSpcReduction="20000"/>
          </a:bodyPr>
          <a:lstStyle/>
          <a:p>
            <a:pPr marL="0" indent="0">
              <a:buNone/>
            </a:pPr>
            <a:endParaRPr lang="zh-CN" altLang="en-US" dirty="0"/>
          </a:p>
          <a:p>
            <a:pPr marL="0" indent="0">
              <a:buNone/>
            </a:pPr>
            <a:r>
              <a:rPr lang="en-US" altLang="zh-CN" dirty="0">
                <a:sym typeface="+mn-ea"/>
              </a:rPr>
              <a:t>20.</a:t>
            </a:r>
            <a:r>
              <a:rPr lang="zh-CN" altLang="en-US" dirty="0">
                <a:sym typeface="+mn-ea"/>
              </a:rPr>
              <a:t>接口名：</a:t>
            </a:r>
            <a:r>
              <a:rPr lang="en-US" altLang="zh-CN" dirty="0">
                <a:sym typeface="+mn-ea"/>
              </a:rPr>
              <a:t> </a:t>
            </a:r>
            <a:r>
              <a:rPr lang="en-US" altLang="zh-CN" dirty="0" err="1">
                <a:sym typeface="+mn-ea"/>
              </a:rPr>
              <a:t>get_teacher_course_info</a:t>
            </a:r>
            <a:endParaRPr lang="en-US" altLang="zh-CN" dirty="0">
              <a:sym typeface="+mn-ea"/>
            </a:endParaRPr>
          </a:p>
          <a:p>
            <a:pPr marL="0" indent="0">
              <a:buNone/>
            </a:pPr>
            <a:r>
              <a:rPr lang="zh-CN" altLang="en-US" dirty="0">
                <a:sym typeface="+mn-ea"/>
              </a:rPr>
              <a:t>参数名： </a:t>
            </a:r>
            <a:r>
              <a:rPr lang="en-US" altLang="zh-CN" dirty="0" err="1">
                <a:sym typeface="+mn-ea"/>
              </a:rPr>
              <a:t>teacher_id</a:t>
            </a:r>
            <a:endParaRPr lang="en-US" altLang="zh-CN" dirty="0">
              <a:sym typeface="+mn-ea"/>
            </a:endParaRPr>
          </a:p>
          <a:p>
            <a:pPr marL="0" indent="0">
              <a:buNone/>
            </a:pPr>
            <a:r>
              <a:rPr lang="zh-CN" altLang="en-US" dirty="0">
                <a:sym typeface="+mn-ea"/>
              </a:rPr>
              <a:t>参数类型：</a:t>
            </a:r>
            <a:r>
              <a:rPr lang="en-US" altLang="zh-CN" dirty="0">
                <a:sym typeface="+mn-ea"/>
              </a:rPr>
              <a:t>int</a:t>
            </a:r>
          </a:p>
          <a:p>
            <a:pPr marL="0" indent="0">
              <a:buNone/>
            </a:pPr>
            <a:r>
              <a:rPr lang="zh-CN" altLang="en-US" dirty="0">
                <a:sym typeface="+mn-ea"/>
              </a:rPr>
              <a:t>参数描述：教师号</a:t>
            </a:r>
            <a:endParaRPr lang="en-US" altLang="zh-CN" dirty="0">
              <a:sym typeface="+mn-ea"/>
            </a:endParaRPr>
          </a:p>
          <a:p>
            <a:pPr marL="0" indent="0">
              <a:buNone/>
            </a:pPr>
            <a:r>
              <a:rPr lang="zh-CN" altLang="en-US" dirty="0">
                <a:sym typeface="+mn-ea"/>
              </a:rPr>
              <a:t>返回值类型：</a:t>
            </a:r>
            <a:r>
              <a:rPr lang="en-US" altLang="zh-CN" dirty="0">
                <a:sym typeface="+mn-ea"/>
              </a:rPr>
              <a:t>courses*</a:t>
            </a:r>
          </a:p>
          <a:p>
            <a:pPr marL="0" indent="0">
              <a:buNone/>
            </a:pPr>
            <a:r>
              <a:rPr lang="zh-CN" altLang="en-US" dirty="0">
                <a:sym typeface="+mn-ea"/>
              </a:rPr>
              <a:t>返回值描述：教师所教课程的结构数组</a:t>
            </a:r>
            <a:endParaRPr lang="zh-CN" dirty="0">
              <a:sym typeface="+mn-ea"/>
            </a:endParaRPr>
          </a:p>
          <a:p>
            <a:pPr marL="0" indent="0">
              <a:buNone/>
            </a:pPr>
            <a:r>
              <a:rPr lang="zh-CN" altLang="en-US" dirty="0">
                <a:sym typeface="+mn-ea"/>
              </a:rPr>
              <a:t>接口作用：获取某教师所教课课程结构数组</a:t>
            </a:r>
          </a:p>
        </p:txBody>
      </p:sp>
    </p:spTree>
    <p:extLst>
      <p:ext uri="{BB962C8B-B14F-4D97-AF65-F5344CB8AC3E}">
        <p14:creationId xmlns:p14="http://schemas.microsoft.com/office/powerpoint/2010/main" val="37569047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25207" y="1743392"/>
            <a:ext cx="9905999" cy="3541714"/>
          </a:xfrm>
        </p:spPr>
        <p:txBody>
          <a:bodyPr>
            <a:normAutofit fontScale="85000" lnSpcReduction="20000"/>
          </a:bodyPr>
          <a:lstStyle/>
          <a:p>
            <a:pPr marL="0" indent="0">
              <a:buNone/>
            </a:pPr>
            <a:endParaRPr lang="zh-CN" altLang="en-US" dirty="0"/>
          </a:p>
          <a:p>
            <a:pPr marL="0" indent="0">
              <a:buNone/>
            </a:pPr>
            <a:r>
              <a:rPr lang="en-US" altLang="zh-CN" dirty="0">
                <a:sym typeface="+mn-ea"/>
              </a:rPr>
              <a:t>21.</a:t>
            </a:r>
            <a:r>
              <a:rPr lang="zh-CN" altLang="en-US" dirty="0">
                <a:sym typeface="+mn-ea"/>
              </a:rPr>
              <a:t>接口名：</a:t>
            </a:r>
            <a:r>
              <a:rPr lang="en-US" altLang="zh-CN" dirty="0">
                <a:sym typeface="+mn-ea"/>
              </a:rPr>
              <a:t> </a:t>
            </a:r>
            <a:r>
              <a:rPr lang="en-US" altLang="zh-CN" dirty="0" err="1">
                <a:sym typeface="+mn-ea"/>
              </a:rPr>
              <a:t>load_teacher</a:t>
            </a:r>
            <a:endParaRPr lang="en-US" altLang="zh-CN" dirty="0">
              <a:sym typeface="+mn-ea"/>
            </a:endParaRPr>
          </a:p>
          <a:p>
            <a:pPr marL="0" indent="0">
              <a:buNone/>
            </a:pPr>
            <a:r>
              <a:rPr lang="zh-CN" altLang="en-US" dirty="0">
                <a:sym typeface="+mn-ea"/>
              </a:rPr>
              <a:t>参数名： </a:t>
            </a:r>
            <a:r>
              <a:rPr lang="en-US" altLang="zh-CN" dirty="0" err="1">
                <a:sym typeface="+mn-ea"/>
              </a:rPr>
              <a:t>teacher_id</a:t>
            </a:r>
            <a:endParaRPr lang="en-US" altLang="zh-CN" dirty="0">
              <a:sym typeface="+mn-ea"/>
            </a:endParaRPr>
          </a:p>
          <a:p>
            <a:pPr marL="0" indent="0">
              <a:buNone/>
            </a:pPr>
            <a:r>
              <a:rPr lang="zh-CN" altLang="en-US" dirty="0">
                <a:sym typeface="+mn-ea"/>
              </a:rPr>
              <a:t>参数类型：</a:t>
            </a:r>
            <a:r>
              <a:rPr lang="en-US" altLang="zh-CN" dirty="0">
                <a:sym typeface="+mn-ea"/>
              </a:rPr>
              <a:t>int</a:t>
            </a:r>
          </a:p>
          <a:p>
            <a:pPr marL="0" indent="0">
              <a:buNone/>
            </a:pPr>
            <a:r>
              <a:rPr lang="zh-CN" altLang="en-US" dirty="0">
                <a:sym typeface="+mn-ea"/>
              </a:rPr>
              <a:t>参数描述：教师号</a:t>
            </a:r>
            <a:endParaRPr lang="en-US" altLang="zh-CN" dirty="0">
              <a:sym typeface="+mn-ea"/>
            </a:endParaRPr>
          </a:p>
          <a:p>
            <a:pPr marL="0" indent="0">
              <a:buNone/>
            </a:pPr>
            <a:r>
              <a:rPr lang="zh-CN" altLang="en-US" dirty="0">
                <a:sym typeface="+mn-ea"/>
              </a:rPr>
              <a:t>返回值类型：</a:t>
            </a:r>
            <a:r>
              <a:rPr lang="en-US" altLang="zh-CN" dirty="0">
                <a:sym typeface="+mn-ea"/>
              </a:rPr>
              <a:t>void</a:t>
            </a:r>
          </a:p>
          <a:p>
            <a:pPr marL="0" indent="0">
              <a:buNone/>
            </a:pPr>
            <a:r>
              <a:rPr lang="zh-CN" altLang="en-US" dirty="0">
                <a:sym typeface="+mn-ea"/>
              </a:rPr>
              <a:t>返回值描述：无</a:t>
            </a:r>
            <a:endParaRPr lang="zh-CN" dirty="0">
              <a:sym typeface="+mn-ea"/>
            </a:endParaRPr>
          </a:p>
          <a:p>
            <a:pPr marL="0" indent="0">
              <a:buNone/>
            </a:pPr>
            <a:r>
              <a:rPr lang="zh-CN" altLang="en-US" dirty="0">
                <a:sym typeface="+mn-ea"/>
              </a:rPr>
              <a:t>接口作用：根据</a:t>
            </a:r>
            <a:r>
              <a:rPr lang="en-US" altLang="zh-CN" dirty="0">
                <a:sym typeface="+mn-ea"/>
              </a:rPr>
              <a:t>id</a:t>
            </a:r>
            <a:r>
              <a:rPr lang="zh-CN" altLang="en-US" dirty="0">
                <a:sym typeface="+mn-ea"/>
              </a:rPr>
              <a:t>载入教师</a:t>
            </a:r>
          </a:p>
        </p:txBody>
      </p:sp>
    </p:spTree>
    <p:extLst>
      <p:ext uri="{BB962C8B-B14F-4D97-AF65-F5344CB8AC3E}">
        <p14:creationId xmlns:p14="http://schemas.microsoft.com/office/powerpoint/2010/main" val="21086820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25207" y="1743392"/>
            <a:ext cx="9905999" cy="3541714"/>
          </a:xfrm>
        </p:spPr>
        <p:txBody>
          <a:bodyPr>
            <a:normAutofit fontScale="85000" lnSpcReduction="20000"/>
          </a:bodyPr>
          <a:lstStyle/>
          <a:p>
            <a:pPr marL="0" indent="0">
              <a:buNone/>
            </a:pPr>
            <a:endParaRPr lang="zh-CN" altLang="en-US" dirty="0"/>
          </a:p>
          <a:p>
            <a:pPr marL="0" indent="0">
              <a:buNone/>
            </a:pPr>
            <a:r>
              <a:rPr lang="en-US" altLang="zh-CN" dirty="0">
                <a:sym typeface="+mn-ea"/>
              </a:rPr>
              <a:t>21.</a:t>
            </a:r>
            <a:r>
              <a:rPr lang="zh-CN" altLang="en-US" dirty="0">
                <a:sym typeface="+mn-ea"/>
              </a:rPr>
              <a:t>接口名：</a:t>
            </a:r>
            <a:r>
              <a:rPr lang="en-US" altLang="zh-CN" dirty="0">
                <a:sym typeface="+mn-ea"/>
              </a:rPr>
              <a:t> </a:t>
            </a:r>
            <a:r>
              <a:rPr lang="en-US" altLang="zh-CN" dirty="0" err="1">
                <a:sym typeface="+mn-ea"/>
              </a:rPr>
              <a:t>get_course_chosen_student_list</a:t>
            </a:r>
            <a:endParaRPr lang="en-US" altLang="zh-CN" dirty="0">
              <a:sym typeface="+mn-ea"/>
            </a:endParaRPr>
          </a:p>
          <a:p>
            <a:pPr marL="0" indent="0">
              <a:buNone/>
            </a:pPr>
            <a:r>
              <a:rPr lang="zh-CN" altLang="en-US" dirty="0">
                <a:sym typeface="+mn-ea"/>
              </a:rPr>
              <a:t>参数名：</a:t>
            </a:r>
            <a:r>
              <a:rPr lang="en-US" altLang="zh-CN" dirty="0" err="1">
                <a:sym typeface="+mn-ea"/>
              </a:rPr>
              <a:t>course_id</a:t>
            </a:r>
            <a:endParaRPr lang="en-US" altLang="zh-CN" dirty="0">
              <a:sym typeface="+mn-ea"/>
            </a:endParaRPr>
          </a:p>
          <a:p>
            <a:pPr marL="0" indent="0">
              <a:buNone/>
            </a:pPr>
            <a:r>
              <a:rPr lang="zh-CN" altLang="en-US" dirty="0">
                <a:sym typeface="+mn-ea"/>
              </a:rPr>
              <a:t>参数类型：</a:t>
            </a:r>
            <a:r>
              <a:rPr lang="en-US" altLang="zh-CN" dirty="0">
                <a:sym typeface="+mn-ea"/>
              </a:rPr>
              <a:t>int</a:t>
            </a:r>
          </a:p>
          <a:p>
            <a:pPr marL="0" indent="0">
              <a:buNone/>
            </a:pPr>
            <a:r>
              <a:rPr lang="zh-CN" altLang="en-US" dirty="0">
                <a:sym typeface="+mn-ea"/>
              </a:rPr>
              <a:t>参数描述：课程号</a:t>
            </a:r>
            <a:endParaRPr lang="en-US" altLang="zh-CN" dirty="0">
              <a:sym typeface="+mn-ea"/>
            </a:endParaRPr>
          </a:p>
          <a:p>
            <a:pPr marL="0" indent="0">
              <a:buNone/>
            </a:pPr>
            <a:r>
              <a:rPr lang="zh-CN" altLang="en-US" dirty="0">
                <a:sym typeface="+mn-ea"/>
              </a:rPr>
              <a:t>返回值类型：</a:t>
            </a:r>
            <a:r>
              <a:rPr lang="en-US" altLang="zh-CN" dirty="0">
                <a:sym typeface="+mn-ea"/>
              </a:rPr>
              <a:t>int</a:t>
            </a:r>
            <a:r>
              <a:rPr lang="zh-CN" altLang="en-US" dirty="0">
                <a:sym typeface="+mn-ea"/>
              </a:rPr>
              <a:t>*</a:t>
            </a:r>
            <a:endParaRPr lang="en-US" altLang="zh-CN" dirty="0">
              <a:sym typeface="+mn-ea"/>
            </a:endParaRPr>
          </a:p>
          <a:p>
            <a:pPr marL="0" indent="0">
              <a:buNone/>
            </a:pPr>
            <a:r>
              <a:rPr lang="zh-CN" altLang="en-US" dirty="0">
                <a:sym typeface="+mn-ea"/>
              </a:rPr>
              <a:t>返回值描述：学生</a:t>
            </a:r>
            <a:r>
              <a:rPr lang="en-US" altLang="zh-CN" dirty="0">
                <a:sym typeface="+mn-ea"/>
              </a:rPr>
              <a:t>id</a:t>
            </a:r>
            <a:r>
              <a:rPr lang="zh-CN" altLang="en-US" dirty="0">
                <a:sym typeface="+mn-ea"/>
              </a:rPr>
              <a:t>名单</a:t>
            </a:r>
            <a:endParaRPr lang="zh-CN" dirty="0">
              <a:sym typeface="+mn-ea"/>
            </a:endParaRPr>
          </a:p>
          <a:p>
            <a:pPr marL="0" indent="0">
              <a:buNone/>
            </a:pPr>
            <a:r>
              <a:rPr lang="zh-CN" altLang="en-US" dirty="0">
                <a:sym typeface="+mn-ea"/>
              </a:rPr>
              <a:t>接口作用：获取传入课程中学生</a:t>
            </a:r>
            <a:r>
              <a:rPr lang="en-US" altLang="zh-CN" dirty="0">
                <a:sym typeface="+mn-ea"/>
              </a:rPr>
              <a:t>id</a:t>
            </a:r>
            <a:r>
              <a:rPr lang="zh-CN" altLang="en-US" dirty="0">
                <a:sym typeface="+mn-ea"/>
              </a:rPr>
              <a:t>名单</a:t>
            </a:r>
          </a:p>
        </p:txBody>
      </p:sp>
    </p:spTree>
    <p:extLst>
      <p:ext uri="{BB962C8B-B14F-4D97-AF65-F5344CB8AC3E}">
        <p14:creationId xmlns:p14="http://schemas.microsoft.com/office/powerpoint/2010/main" val="40236078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25207" y="1743392"/>
            <a:ext cx="9905999" cy="3541714"/>
          </a:xfrm>
        </p:spPr>
        <p:txBody>
          <a:bodyPr>
            <a:normAutofit fontScale="85000" lnSpcReduction="20000"/>
          </a:bodyPr>
          <a:lstStyle/>
          <a:p>
            <a:pPr marL="0" indent="0">
              <a:buNone/>
            </a:pPr>
            <a:endParaRPr lang="zh-CN" altLang="en-US" dirty="0"/>
          </a:p>
          <a:p>
            <a:pPr marL="0" indent="0">
              <a:buNone/>
            </a:pPr>
            <a:r>
              <a:rPr lang="en-US" altLang="zh-CN" dirty="0">
                <a:sym typeface="+mn-ea"/>
              </a:rPr>
              <a:t>21.</a:t>
            </a:r>
            <a:r>
              <a:rPr lang="zh-CN" altLang="en-US" dirty="0">
                <a:sym typeface="+mn-ea"/>
              </a:rPr>
              <a:t>接口名：</a:t>
            </a:r>
            <a:r>
              <a:rPr lang="en-US" altLang="zh-CN" dirty="0">
                <a:sym typeface="+mn-ea"/>
              </a:rPr>
              <a:t> </a:t>
            </a:r>
            <a:r>
              <a:rPr lang="en-US" altLang="zh-CN" dirty="0" err="1">
                <a:sym typeface="+mn-ea"/>
              </a:rPr>
              <a:t>students_copy_single</a:t>
            </a:r>
            <a:endParaRPr lang="en-US" altLang="zh-CN" dirty="0">
              <a:sym typeface="+mn-ea"/>
            </a:endParaRPr>
          </a:p>
          <a:p>
            <a:pPr marL="0" indent="0">
              <a:buNone/>
            </a:pPr>
            <a:r>
              <a:rPr lang="zh-CN" altLang="en-US" dirty="0">
                <a:sym typeface="+mn-ea"/>
              </a:rPr>
              <a:t>参数名：</a:t>
            </a:r>
            <a:r>
              <a:rPr lang="en-US" altLang="zh-CN" dirty="0">
                <a:sym typeface="+mn-ea"/>
              </a:rPr>
              <a:t> </a:t>
            </a:r>
            <a:r>
              <a:rPr lang="en-US" altLang="zh-CN" dirty="0" err="1">
                <a:sym typeface="+mn-ea"/>
              </a:rPr>
              <a:t>copy_out</a:t>
            </a:r>
            <a:r>
              <a:rPr lang="zh-CN" altLang="en-US" dirty="0">
                <a:sym typeface="+mn-ea"/>
              </a:rPr>
              <a:t>，</a:t>
            </a:r>
            <a:r>
              <a:rPr lang="en-US" altLang="zh-CN" dirty="0" err="1">
                <a:sym typeface="+mn-ea"/>
              </a:rPr>
              <a:t>copy_in</a:t>
            </a:r>
            <a:endParaRPr lang="en-US" altLang="zh-CN" dirty="0">
              <a:sym typeface="+mn-ea"/>
            </a:endParaRPr>
          </a:p>
          <a:p>
            <a:pPr marL="0" indent="0">
              <a:buNone/>
            </a:pPr>
            <a:r>
              <a:rPr lang="zh-CN" altLang="en-US" dirty="0">
                <a:sym typeface="+mn-ea"/>
              </a:rPr>
              <a:t>参数类型：</a:t>
            </a:r>
            <a:r>
              <a:rPr lang="en-US" altLang="zh-CN" dirty="0">
                <a:sym typeface="+mn-ea"/>
              </a:rPr>
              <a:t>students&amp;, student&amp; </a:t>
            </a:r>
          </a:p>
          <a:p>
            <a:pPr marL="0" indent="0">
              <a:buNone/>
            </a:pPr>
            <a:r>
              <a:rPr lang="zh-CN" altLang="en-US" dirty="0">
                <a:sym typeface="+mn-ea"/>
              </a:rPr>
              <a:t>参数描述：要复制的学生信息</a:t>
            </a:r>
            <a:endParaRPr lang="en-US" altLang="zh-CN" dirty="0">
              <a:sym typeface="+mn-ea"/>
            </a:endParaRPr>
          </a:p>
          <a:p>
            <a:pPr marL="0" indent="0">
              <a:buNone/>
            </a:pPr>
            <a:r>
              <a:rPr lang="zh-CN" altLang="en-US" dirty="0">
                <a:sym typeface="+mn-ea"/>
              </a:rPr>
              <a:t>返回值类型：</a:t>
            </a:r>
            <a:r>
              <a:rPr lang="en-US" altLang="zh-CN" dirty="0">
                <a:sym typeface="+mn-ea"/>
              </a:rPr>
              <a:t>void</a:t>
            </a:r>
          </a:p>
          <a:p>
            <a:pPr marL="0" indent="0">
              <a:buNone/>
            </a:pPr>
            <a:r>
              <a:rPr lang="zh-CN" altLang="en-US" dirty="0">
                <a:sym typeface="+mn-ea"/>
              </a:rPr>
              <a:t>返回值描述：无</a:t>
            </a:r>
            <a:endParaRPr lang="zh-CN" dirty="0">
              <a:sym typeface="+mn-ea"/>
            </a:endParaRPr>
          </a:p>
          <a:p>
            <a:pPr marL="0" indent="0">
              <a:buNone/>
            </a:pPr>
            <a:r>
              <a:rPr lang="zh-CN" altLang="en-US" dirty="0">
                <a:sym typeface="+mn-ea"/>
              </a:rPr>
              <a:t>接口作用：复制两个学生信息</a:t>
            </a:r>
          </a:p>
        </p:txBody>
      </p:sp>
    </p:spTree>
    <p:extLst>
      <p:ext uri="{BB962C8B-B14F-4D97-AF65-F5344CB8AC3E}">
        <p14:creationId xmlns:p14="http://schemas.microsoft.com/office/powerpoint/2010/main" val="3826709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25207" y="1743392"/>
            <a:ext cx="9905999" cy="3541714"/>
          </a:xfrm>
        </p:spPr>
        <p:txBody>
          <a:bodyPr>
            <a:normAutofit fontScale="85000" lnSpcReduction="20000"/>
          </a:bodyPr>
          <a:lstStyle/>
          <a:p>
            <a:pPr marL="0" indent="0">
              <a:buNone/>
            </a:pPr>
            <a:endParaRPr lang="zh-CN" altLang="en-US" dirty="0"/>
          </a:p>
          <a:p>
            <a:pPr marL="0" indent="0">
              <a:buNone/>
            </a:pPr>
            <a:r>
              <a:rPr lang="en-US" altLang="zh-CN" dirty="0">
                <a:sym typeface="+mn-ea"/>
              </a:rPr>
              <a:t>22.</a:t>
            </a:r>
            <a:r>
              <a:rPr lang="zh-CN" altLang="en-US" dirty="0">
                <a:sym typeface="+mn-ea"/>
              </a:rPr>
              <a:t>接口名：</a:t>
            </a:r>
            <a:r>
              <a:rPr lang="en-US" altLang="zh-CN" dirty="0">
                <a:sym typeface="+mn-ea"/>
              </a:rPr>
              <a:t> </a:t>
            </a:r>
            <a:r>
              <a:rPr lang="en-US" altLang="zh-CN" dirty="0" err="1">
                <a:sym typeface="+mn-ea"/>
              </a:rPr>
              <a:t>get_course_time_amount</a:t>
            </a:r>
            <a:endParaRPr lang="en-US" altLang="zh-CN" dirty="0">
              <a:sym typeface="+mn-ea"/>
            </a:endParaRPr>
          </a:p>
          <a:p>
            <a:pPr marL="0" indent="0">
              <a:buNone/>
            </a:pPr>
            <a:r>
              <a:rPr lang="zh-CN" altLang="en-US" dirty="0">
                <a:sym typeface="+mn-ea"/>
              </a:rPr>
              <a:t>参数名：</a:t>
            </a:r>
            <a:r>
              <a:rPr lang="en-US" altLang="zh-CN" dirty="0">
                <a:sym typeface="+mn-ea"/>
              </a:rPr>
              <a:t> </a:t>
            </a:r>
            <a:r>
              <a:rPr lang="en-US" altLang="zh-CN" dirty="0" err="1">
                <a:sym typeface="+mn-ea"/>
              </a:rPr>
              <a:t>course_id</a:t>
            </a:r>
            <a:endParaRPr lang="en-US" altLang="zh-CN" dirty="0">
              <a:sym typeface="+mn-ea"/>
            </a:endParaRPr>
          </a:p>
          <a:p>
            <a:pPr marL="0" indent="0">
              <a:buNone/>
            </a:pPr>
            <a:r>
              <a:rPr lang="zh-CN" altLang="en-US" dirty="0">
                <a:sym typeface="+mn-ea"/>
              </a:rPr>
              <a:t>参数类型：</a:t>
            </a:r>
            <a:r>
              <a:rPr lang="en-US" altLang="zh-CN" dirty="0">
                <a:sym typeface="+mn-ea"/>
              </a:rPr>
              <a:t>int </a:t>
            </a:r>
          </a:p>
          <a:p>
            <a:pPr marL="0" indent="0">
              <a:buNone/>
            </a:pPr>
            <a:r>
              <a:rPr lang="zh-CN" altLang="en-US" dirty="0">
                <a:sym typeface="+mn-ea"/>
              </a:rPr>
              <a:t>参数描述：课程</a:t>
            </a:r>
            <a:r>
              <a:rPr lang="en-US" altLang="zh-CN" dirty="0">
                <a:sym typeface="+mn-ea"/>
              </a:rPr>
              <a:t>id</a:t>
            </a:r>
          </a:p>
          <a:p>
            <a:pPr marL="0" indent="0">
              <a:buNone/>
            </a:pPr>
            <a:r>
              <a:rPr lang="zh-CN" altLang="en-US" dirty="0">
                <a:sym typeface="+mn-ea"/>
              </a:rPr>
              <a:t>返回值类型：</a:t>
            </a:r>
            <a:r>
              <a:rPr lang="en-US" altLang="zh-CN" dirty="0">
                <a:sym typeface="+mn-ea"/>
              </a:rPr>
              <a:t>int</a:t>
            </a:r>
          </a:p>
          <a:p>
            <a:pPr marL="0" indent="0">
              <a:buNone/>
            </a:pPr>
            <a:r>
              <a:rPr lang="zh-CN" altLang="en-US" dirty="0">
                <a:sym typeface="+mn-ea"/>
              </a:rPr>
              <a:t>返回值描述：</a:t>
            </a:r>
            <a:r>
              <a:rPr lang="en-US" altLang="zh-CN" dirty="0">
                <a:sym typeface="+mn-ea"/>
              </a:rPr>
              <a:t>-1</a:t>
            </a:r>
            <a:endParaRPr lang="zh-CN" dirty="0">
              <a:sym typeface="+mn-ea"/>
            </a:endParaRPr>
          </a:p>
          <a:p>
            <a:pPr marL="0" indent="0">
              <a:buNone/>
            </a:pPr>
            <a:r>
              <a:rPr lang="zh-CN" altLang="en-US" dirty="0">
                <a:sym typeface="+mn-ea"/>
              </a:rPr>
              <a:t>接口作用：获取某课程每周总共有多少节课</a:t>
            </a:r>
          </a:p>
        </p:txBody>
      </p:sp>
    </p:spTree>
    <p:extLst>
      <p:ext uri="{BB962C8B-B14F-4D97-AF65-F5344CB8AC3E}">
        <p14:creationId xmlns:p14="http://schemas.microsoft.com/office/powerpoint/2010/main" val="29349561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每个功能的边界情况描述及处理方法</a:t>
            </a:r>
          </a:p>
        </p:txBody>
      </p:sp>
      <p:sp>
        <p:nvSpPr>
          <p:cNvPr id="3" name="内容占位符 2"/>
          <p:cNvSpPr>
            <a:spLocks noGrp="1"/>
          </p:cNvSpPr>
          <p:nvPr>
            <p:ph idx="1"/>
          </p:nvPr>
        </p:nvSpPr>
        <p:spPr/>
        <p:txBody>
          <a:bodyPr>
            <a:normAutofit/>
          </a:bodyPr>
          <a:lstStyle/>
          <a:p>
            <a:pPr marL="0" indent="0">
              <a:buNone/>
            </a:pPr>
            <a:r>
              <a:rPr lang="en-US" altLang="zh-CN" dirty="0"/>
              <a:t>1.</a:t>
            </a:r>
            <a:r>
              <a:rPr lang="zh-CN" altLang="en-US" dirty="0"/>
              <a:t>登录功能：输入学号及密码时若输入学号与密码不对应则会显示账号或密码错误。</a:t>
            </a:r>
            <a:endParaRPr lang="en-US" altLang="zh-CN" dirty="0"/>
          </a:p>
          <a:p>
            <a:pPr marL="0" indent="0">
              <a:buNone/>
            </a:pPr>
            <a:r>
              <a:rPr lang="en-US" altLang="zh-CN" dirty="0"/>
              <a:t>2.</a:t>
            </a:r>
            <a:r>
              <a:rPr lang="zh-CN" altLang="en-US" dirty="0"/>
              <a:t>学生选课功能：若选择的课程时间冲突则会提示时间冲突，并且在学生选择三门课之后继续进行选课操作时会提示课程已达到上限。</a:t>
            </a:r>
            <a:endParaRPr lang="en-US" altLang="zh-CN" dirty="0"/>
          </a:p>
          <a:p>
            <a:pPr marL="0" indent="0">
              <a:buNone/>
            </a:pPr>
            <a:r>
              <a:rPr lang="en-US" altLang="zh-CN" dirty="0"/>
              <a:t>3.</a:t>
            </a:r>
            <a:r>
              <a:rPr lang="zh-CN" altLang="en-US" dirty="0"/>
              <a:t>学生选课功能：选课人数达到上限之后不能继续进行选课操作。</a:t>
            </a:r>
            <a:endParaRPr lang="en-US" altLang="zh-CN" dirty="0"/>
          </a:p>
          <a:p>
            <a:pPr marL="0" indent="0">
              <a:buNone/>
            </a:pPr>
            <a:r>
              <a:rPr lang="en-US" altLang="zh-CN" dirty="0"/>
              <a:t>4.</a:t>
            </a:r>
            <a:r>
              <a:rPr lang="zh-CN" altLang="en-US" dirty="0"/>
              <a:t>学生查询课程功能：若输入没有的课程不会打印课程，若输入几个课程名称都包含的字符则会将其全部打印。</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0" indent="0">
              <a:buNone/>
            </a:pPr>
            <a:r>
              <a:rPr lang="en-US" altLang="zh-CN" dirty="0"/>
              <a:t>5.</a:t>
            </a:r>
            <a:r>
              <a:rPr lang="zh-CN" altLang="en-US" dirty="0"/>
              <a:t>个人信息修改功能：若输入的手机号或邮箱格式不正确会进行报错。</a:t>
            </a:r>
            <a:endParaRPr lang="en-US" altLang="zh-CN" dirty="0"/>
          </a:p>
          <a:p>
            <a:pPr marL="0" indent="0">
              <a:buNone/>
            </a:pPr>
            <a:r>
              <a:rPr lang="en-US" altLang="zh-CN" dirty="0"/>
              <a:t>6.</a:t>
            </a:r>
            <a:r>
              <a:rPr lang="zh-CN" altLang="en-US" dirty="0"/>
              <a:t>教师查看选课情况功能：教师查询选择课程的学生信息时，若输入的名字或课程名称有误，则不会打印。</a:t>
            </a:r>
            <a:endParaRPr lang="en-US" altLang="zh-CN" dirty="0"/>
          </a:p>
          <a:p>
            <a:pPr marL="0" indent="0">
              <a:buNone/>
            </a:pPr>
            <a:r>
              <a:rPr lang="en-US" altLang="zh-CN" dirty="0"/>
              <a:t>7.</a:t>
            </a:r>
            <a:r>
              <a:rPr lang="zh-CN" altLang="en-US" dirty="0"/>
              <a:t>教师添加课程功能：若上课时间、课程号或课程名称冲突或选课人数不为</a:t>
            </a:r>
            <a:r>
              <a:rPr lang="en-US" altLang="zh-CN" dirty="0"/>
              <a:t>80</a:t>
            </a:r>
            <a:r>
              <a:rPr lang="zh-CN" altLang="en-US" dirty="0"/>
              <a:t>或</a:t>
            </a:r>
            <a:r>
              <a:rPr lang="en-US" altLang="zh-CN" dirty="0"/>
              <a:t>100</a:t>
            </a:r>
            <a:r>
              <a:rPr lang="zh-CN" altLang="en-US" dirty="0"/>
              <a:t>人时则会提示错误并且不会添加此课程信息。</a:t>
            </a:r>
            <a:endParaRPr lang="en-US" altLang="zh-CN" dirty="0"/>
          </a:p>
          <a:p>
            <a:pPr marL="0" indent="0">
              <a:buNone/>
            </a:pPr>
            <a:r>
              <a:rPr lang="en-US" altLang="zh-CN" dirty="0"/>
              <a:t>8.</a:t>
            </a:r>
            <a:r>
              <a:rPr lang="zh-CN" altLang="en-US" dirty="0"/>
              <a:t>教师修改课程功能：若已经有学生选课，教师则只能更改限制人数。</a:t>
            </a:r>
            <a:endParaRPr lang="en-US" altLang="zh-CN" dirty="0"/>
          </a:p>
          <a:p>
            <a:pPr marL="0" indent="0">
              <a:buNone/>
            </a:pP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1730" y="618490"/>
            <a:ext cx="8861425" cy="1113790"/>
          </a:xfrm>
        </p:spPr>
        <p:txBody>
          <a:bodyPr/>
          <a:lstStyle/>
          <a:p>
            <a:r>
              <a:rPr lang="zh-CN" altLang="en-US"/>
              <a:t>全部数据结构</a:t>
            </a:r>
            <a:endParaRPr lang="zh-CN" altLang="en-US" sz="1200"/>
          </a:p>
        </p:txBody>
      </p:sp>
      <p:sp>
        <p:nvSpPr>
          <p:cNvPr id="3" name="内容占位符 2"/>
          <p:cNvSpPr>
            <a:spLocks noGrp="1"/>
          </p:cNvSpPr>
          <p:nvPr>
            <p:ph idx="1"/>
          </p:nvPr>
        </p:nvSpPr>
        <p:spPr>
          <a:xfrm>
            <a:off x="1083310" y="1732915"/>
            <a:ext cx="3073400" cy="4058285"/>
          </a:xfrm>
        </p:spPr>
        <p:txBody>
          <a:bodyPr>
            <a:noAutofit/>
          </a:bodyPr>
          <a:lstStyle/>
          <a:p>
            <a:pPr marL="0" indent="0">
              <a:buNone/>
            </a:pPr>
            <a:r>
              <a:rPr sz="1500"/>
              <a:t>struct administrator</a:t>
            </a:r>
          </a:p>
          <a:p>
            <a:pPr marL="0" indent="0">
              <a:buNone/>
            </a:pPr>
            <a:r>
              <a:rPr sz="1500"/>
              <a:t>{</a:t>
            </a:r>
          </a:p>
          <a:p>
            <a:pPr marL="0" indent="0">
              <a:buNone/>
            </a:pPr>
            <a:r>
              <a:rPr sz="1500"/>
              <a:t>int id;//工号</a:t>
            </a:r>
          </a:p>
          <a:p>
            <a:pPr marL="0" indent="0">
              <a:buNone/>
            </a:pPr>
            <a:r>
              <a:rPr sz="1500"/>
              <a:t>char department[100];//学院</a:t>
            </a:r>
          </a:p>
          <a:p>
            <a:pPr marL="0" indent="0">
              <a:buNone/>
            </a:pPr>
            <a:r>
              <a:rPr sz="1500"/>
              <a:t>char name[100];//姓名</a:t>
            </a:r>
          </a:p>
          <a:p>
            <a:pPr marL="0" indent="0">
              <a:buNone/>
            </a:pPr>
            <a:r>
              <a:rPr sz="1500"/>
              <a:t>char sex[10];//性别</a:t>
            </a:r>
          </a:p>
          <a:p>
            <a:pPr marL="0" indent="0">
              <a:buNone/>
            </a:pPr>
            <a:r>
              <a:rPr sz="1500"/>
              <a:t>char password[100];//密码</a:t>
            </a:r>
          </a:p>
          <a:p>
            <a:pPr marL="0" indent="0">
              <a:buNone/>
            </a:pPr>
            <a:r>
              <a:rPr sz="1500"/>
              <a:t>int phone_number;//电话号</a:t>
            </a:r>
          </a:p>
          <a:p>
            <a:pPr marL="0" indent="0">
              <a:buNone/>
            </a:pPr>
            <a:r>
              <a:rPr sz="1500"/>
              <a:t>char email[100];//邮箱</a:t>
            </a:r>
          </a:p>
          <a:p>
            <a:pPr marL="0" indent="0">
              <a:buNone/>
            </a:pPr>
            <a:r>
              <a:rPr sz="1500"/>
              <a:t>} admin;</a:t>
            </a:r>
          </a:p>
          <a:p>
            <a:pPr marL="0" indent="0">
              <a:buNone/>
            </a:pPr>
            <a:r>
              <a:rPr lang="zh-CN" sz="1500"/>
              <a:t>管理员的个人信息数据结构</a:t>
            </a:r>
          </a:p>
        </p:txBody>
      </p:sp>
      <p:sp>
        <p:nvSpPr>
          <p:cNvPr id="4" name="文本框 3"/>
          <p:cNvSpPr txBox="1"/>
          <p:nvPr/>
        </p:nvSpPr>
        <p:spPr>
          <a:xfrm>
            <a:off x="4300855" y="1732280"/>
            <a:ext cx="3590925" cy="3415030"/>
          </a:xfrm>
          <a:prstGeom prst="rect">
            <a:avLst/>
          </a:prstGeom>
          <a:noFill/>
        </p:spPr>
        <p:txBody>
          <a:bodyPr wrap="square" rtlCol="0">
            <a:spAutoFit/>
          </a:bodyPr>
          <a:lstStyle/>
          <a:p>
            <a:r>
              <a:rPr lang="en-US" altLang="zh-CN"/>
              <a:t>student</a:t>
            </a:r>
          </a:p>
          <a:p>
            <a:r>
              <a:rPr lang="en-US" altLang="zh-CN"/>
              <a:t>{</a:t>
            </a:r>
          </a:p>
          <a:p>
            <a:r>
              <a:rPr lang="en-US" altLang="zh-CN"/>
              <a:t>int id;//学号</a:t>
            </a:r>
          </a:p>
          <a:p>
            <a:r>
              <a:rPr lang="en-US" altLang="zh-CN"/>
              <a:t>char department[100];//学院</a:t>
            </a:r>
          </a:p>
          <a:p>
            <a:r>
              <a:rPr lang="en-US" altLang="zh-CN"/>
              <a:t>char major[100];//专业</a:t>
            </a:r>
          </a:p>
          <a:p>
            <a:r>
              <a:rPr lang="en-US" altLang="zh-CN"/>
              <a:t>char name[100];//姓名</a:t>
            </a:r>
          </a:p>
          <a:p>
            <a:r>
              <a:rPr lang="en-US" altLang="zh-CN"/>
              <a:t>char sex[10];//性别</a:t>
            </a:r>
          </a:p>
          <a:p>
            <a:r>
              <a:rPr lang="en-US" altLang="zh-CN"/>
              <a:t>char password[100];//密码</a:t>
            </a:r>
          </a:p>
          <a:p>
            <a:r>
              <a:rPr lang="en-US" altLang="zh-CN"/>
              <a:t>int phone_number;//电话号</a:t>
            </a:r>
          </a:p>
          <a:p>
            <a:r>
              <a:rPr lang="en-US" altLang="zh-CN"/>
              <a:t>char email[100];//邮箱</a:t>
            </a:r>
          </a:p>
          <a:p>
            <a:r>
              <a:rPr lang="en-US" altLang="zh-CN"/>
              <a:t>} students;</a:t>
            </a:r>
          </a:p>
          <a:p>
            <a:r>
              <a:rPr lang="zh-CN" altLang="en-US"/>
              <a:t>学生的个人信息数据结构</a:t>
            </a:r>
          </a:p>
        </p:txBody>
      </p:sp>
      <p:sp>
        <p:nvSpPr>
          <p:cNvPr id="5" name="文本框 4"/>
          <p:cNvSpPr txBox="1"/>
          <p:nvPr/>
        </p:nvSpPr>
        <p:spPr>
          <a:xfrm>
            <a:off x="8227695" y="1691005"/>
            <a:ext cx="3457575" cy="3138170"/>
          </a:xfrm>
          <a:prstGeom prst="rect">
            <a:avLst/>
          </a:prstGeom>
          <a:noFill/>
        </p:spPr>
        <p:txBody>
          <a:bodyPr wrap="square" rtlCol="0">
            <a:spAutoFit/>
          </a:bodyPr>
          <a:lstStyle/>
          <a:p>
            <a:r>
              <a:rPr lang="en-US" altLang="zh-CN"/>
              <a:t>struct teacher </a:t>
            </a:r>
          </a:p>
          <a:p>
            <a:r>
              <a:rPr lang="en-US" altLang="zh-CN"/>
              <a:t>{</a:t>
            </a:r>
          </a:p>
          <a:p>
            <a:r>
              <a:rPr lang="en-US" altLang="zh-CN"/>
              <a:t>int id;//工号</a:t>
            </a:r>
          </a:p>
          <a:p>
            <a:r>
              <a:rPr lang="en-US" altLang="zh-CN"/>
              <a:t>char department[100];//学院</a:t>
            </a:r>
          </a:p>
          <a:p>
            <a:r>
              <a:rPr lang="en-US" altLang="zh-CN"/>
              <a:t>char name[100];//姓名</a:t>
            </a:r>
          </a:p>
          <a:p>
            <a:r>
              <a:rPr lang="en-US" altLang="zh-CN"/>
              <a:t>char sex[10];//性别</a:t>
            </a:r>
          </a:p>
          <a:p>
            <a:r>
              <a:rPr lang="en-US" altLang="zh-CN"/>
              <a:t>char password[100];//密码</a:t>
            </a:r>
          </a:p>
          <a:p>
            <a:r>
              <a:rPr lang="en-US" altLang="zh-CN"/>
              <a:t>int phone_number;//电话号</a:t>
            </a:r>
          </a:p>
          <a:p>
            <a:r>
              <a:rPr lang="en-US" altLang="zh-CN"/>
              <a:t>char email[100];//邮箱</a:t>
            </a:r>
          </a:p>
          <a:p>
            <a:r>
              <a:rPr lang="en-US" altLang="zh-CN"/>
              <a:t>} teachers;</a:t>
            </a:r>
          </a:p>
          <a:p>
            <a:r>
              <a:rPr lang="zh-CN" altLang="en-US"/>
              <a:t>教师的个人信息数据结构</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AA7EBE-F7DC-4BC7-A943-A8822808E02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CC6DFE0-4C9B-4EA4-BD84-9F367C27583D}"/>
              </a:ext>
            </a:extLst>
          </p:cNvPr>
          <p:cNvSpPr>
            <a:spLocks noGrp="1"/>
          </p:cNvSpPr>
          <p:nvPr>
            <p:ph idx="1"/>
          </p:nvPr>
        </p:nvSpPr>
        <p:spPr/>
        <p:txBody>
          <a:bodyPr/>
          <a:lstStyle/>
          <a:p>
            <a:pPr marL="0" indent="0">
              <a:buNone/>
            </a:pPr>
            <a:r>
              <a:rPr lang="en-US" altLang="zh-CN" dirty="0"/>
              <a:t>9.</a:t>
            </a:r>
            <a:r>
              <a:rPr lang="zh-CN" altLang="en-US" dirty="0"/>
              <a:t>管理员录入教师或学生信息</a:t>
            </a:r>
            <a:r>
              <a:rPr lang="zh-CN" altLang="en-US"/>
              <a:t>功能：若</a:t>
            </a:r>
            <a:r>
              <a:rPr lang="zh-CN" altLang="en-US" dirty="0"/>
              <a:t>数字位数不符合标准，则会提示错误。</a:t>
            </a:r>
            <a:endParaRPr lang="en-US" altLang="zh-CN" dirty="0"/>
          </a:p>
        </p:txBody>
      </p:sp>
    </p:spTree>
    <p:extLst>
      <p:ext uri="{BB962C8B-B14F-4D97-AF65-F5344CB8AC3E}">
        <p14:creationId xmlns:p14="http://schemas.microsoft.com/office/powerpoint/2010/main" val="2989982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41095" y="151765"/>
            <a:ext cx="2352040" cy="5639435"/>
          </a:xfrm>
        </p:spPr>
        <p:txBody>
          <a:bodyPr>
            <a:noAutofit/>
          </a:bodyPr>
          <a:lstStyle/>
          <a:p>
            <a:pPr marL="0" indent="0">
              <a:buNone/>
            </a:pPr>
            <a:r>
              <a:rPr lang="zh-CN" altLang="en-US" sz="900"/>
              <a:t>struct course {</a:t>
            </a:r>
          </a:p>
          <a:p>
            <a:pPr marL="0" indent="0">
              <a:buNone/>
            </a:pPr>
            <a:r>
              <a:rPr lang="zh-CN" altLang="en-US" sz="900"/>
              <a:t>int id;//课程编号</a:t>
            </a:r>
          </a:p>
          <a:p>
            <a:pPr marL="0" indent="0">
              <a:buNone/>
            </a:pPr>
            <a:r>
              <a:rPr lang="zh-CN" altLang="en-US" sz="900"/>
              <a:t>char name[100];//课程名称</a:t>
            </a:r>
          </a:p>
          <a:p>
            <a:pPr marL="0" indent="0">
              <a:buNone/>
            </a:pPr>
            <a:r>
              <a:rPr lang="zh-CN" altLang="en-US" sz="900"/>
              <a:t>int teacher_number;//教师工号</a:t>
            </a:r>
          </a:p>
          <a:p>
            <a:pPr marL="0" indent="0">
              <a:buNone/>
            </a:pPr>
            <a:r>
              <a:rPr lang="zh-CN" altLang="en-US" sz="900"/>
              <a:t>char book[100];//教材</a:t>
            </a:r>
          </a:p>
          <a:p>
            <a:pPr marL="0" indent="0">
              <a:buNone/>
            </a:pPr>
            <a:r>
              <a:rPr lang="zh-CN" altLang="en-US" sz="900"/>
              <a:t>int limit_number;//限制人数</a:t>
            </a:r>
          </a:p>
          <a:p>
            <a:pPr marL="0" indent="0">
              <a:buNone/>
            </a:pPr>
            <a:r>
              <a:rPr lang="zh-CN" altLang="en-US" sz="900"/>
              <a:t>FILE* students;//学生名单</a:t>
            </a:r>
          </a:p>
          <a:p>
            <a:pPr marL="0" indent="0">
              <a:buNone/>
            </a:pPr>
            <a:r>
              <a:rPr lang="zh-CN" altLang="en-US" sz="900"/>
              <a:t>int start_year, start_mounth, start_week;</a:t>
            </a:r>
          </a:p>
          <a:p>
            <a:pPr marL="0" indent="0">
              <a:buNone/>
            </a:pPr>
            <a:r>
              <a:rPr lang="zh-CN" altLang="en-US" sz="900"/>
              <a:t>char term_start[100];</a:t>
            </a:r>
          </a:p>
          <a:p>
            <a:pPr marL="0" indent="0">
              <a:buNone/>
            </a:pPr>
            <a:r>
              <a:rPr lang="zh-CN" altLang="en-US" sz="900"/>
              <a:t>char term_end[100];</a:t>
            </a:r>
          </a:p>
          <a:p>
            <a:pPr marL="0" indent="0">
              <a:buNone/>
            </a:pPr>
            <a:r>
              <a:rPr lang="zh-CN" altLang="en-US" sz="900"/>
              <a:t>int end_year, end_mounth, end_week;</a:t>
            </a:r>
          </a:p>
          <a:p>
            <a:pPr marL="0" indent="0">
              <a:buNone/>
            </a:pPr>
            <a:r>
              <a:rPr lang="zh-CN" altLang="en-US" sz="900"/>
              <a:t>int time[80];//上课时间</a:t>
            </a:r>
          </a:p>
          <a:p>
            <a:pPr marL="0" indent="0">
              <a:buNone/>
            </a:pPr>
            <a:r>
              <a:rPr lang="zh-CN" altLang="en-US" sz="900"/>
              <a:t>char time_s[100];</a:t>
            </a:r>
          </a:p>
          <a:p>
            <a:pPr marL="0" indent="0">
              <a:buNone/>
            </a:pPr>
            <a:r>
              <a:rPr lang="zh-CN" altLang="en-US" sz="900"/>
              <a:t>int score;//学分</a:t>
            </a:r>
          </a:p>
          <a:p>
            <a:pPr marL="0" indent="0">
              <a:buNone/>
            </a:pPr>
            <a:r>
              <a:rPr lang="zh-CN" altLang="en-US" sz="900"/>
              <a:t>int class_hours;//学时</a:t>
            </a:r>
          </a:p>
          <a:p>
            <a:pPr marL="0" indent="0">
              <a:buNone/>
            </a:pPr>
            <a:r>
              <a:rPr lang="zh-CN" altLang="en-US" sz="900"/>
              <a:t>bool ismust;//是否必修</a:t>
            </a:r>
          </a:p>
          <a:p>
            <a:pPr marL="0" indent="0">
              <a:buNone/>
            </a:pPr>
            <a:r>
              <a:rPr lang="zh-CN" altLang="en-US" sz="900"/>
              <a:t>char place[50];//上课地点</a:t>
            </a:r>
          </a:p>
          <a:p>
            <a:pPr marL="0" indent="0">
              <a:buNone/>
            </a:pPr>
            <a:r>
              <a:rPr lang="zh-CN" altLang="en-US" sz="900"/>
              <a:t>FILE* introduction;//简介</a:t>
            </a:r>
          </a:p>
          <a:p>
            <a:pPr marL="0" indent="0">
              <a:buNone/>
            </a:pPr>
            <a:r>
              <a:rPr lang="zh-CN" altLang="en-US" sz="900"/>
              <a:t>char school[100];//学院</a:t>
            </a:r>
          </a:p>
          <a:p>
            <a:pPr marL="0" indent="0">
              <a:buNone/>
            </a:pPr>
            <a:r>
              <a:rPr lang="zh-CN" altLang="en-US" sz="900"/>
              <a:t>} courses;</a:t>
            </a:r>
          </a:p>
          <a:p>
            <a:pPr marL="0" indent="0">
              <a:buNone/>
            </a:pPr>
            <a:r>
              <a:rPr lang="zh-CN" altLang="en-US" sz="900"/>
              <a:t>课程信息数据结构</a:t>
            </a:r>
          </a:p>
        </p:txBody>
      </p:sp>
      <p:sp>
        <p:nvSpPr>
          <p:cNvPr id="4" name="文本框 3"/>
          <p:cNvSpPr txBox="1"/>
          <p:nvPr/>
        </p:nvSpPr>
        <p:spPr>
          <a:xfrm>
            <a:off x="3923665" y="281305"/>
            <a:ext cx="3101340" cy="1753235"/>
          </a:xfrm>
          <a:prstGeom prst="rect">
            <a:avLst/>
          </a:prstGeom>
          <a:noFill/>
        </p:spPr>
        <p:txBody>
          <a:bodyPr wrap="square" rtlCol="0">
            <a:spAutoFit/>
          </a:bodyPr>
          <a:lstStyle/>
          <a:p>
            <a:r>
              <a:rPr lang="zh-CN" altLang="en-US"/>
              <a:t>struct people {</a:t>
            </a:r>
          </a:p>
          <a:p>
            <a:r>
              <a:rPr lang="zh-CN" altLang="en-US"/>
              <a:t>	student stu;</a:t>
            </a:r>
          </a:p>
          <a:p>
            <a:r>
              <a:rPr lang="zh-CN" altLang="en-US"/>
              <a:t>	teachers tea;</a:t>
            </a:r>
          </a:p>
          <a:p>
            <a:r>
              <a:rPr lang="zh-CN" altLang="en-US"/>
              <a:t>	admin adm;</a:t>
            </a:r>
          </a:p>
          <a:p>
            <a:r>
              <a:rPr lang="zh-CN" altLang="en-US"/>
              <a:t>} person;</a:t>
            </a:r>
          </a:p>
          <a:p>
            <a:r>
              <a:rPr lang="zh-CN" altLang="en-US"/>
              <a:t>身份数据结构</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系统的开发环境及运行环境描述（包含软硬件环境）</a:t>
            </a:r>
          </a:p>
        </p:txBody>
      </p:sp>
      <p:sp>
        <p:nvSpPr>
          <p:cNvPr id="3" name="内容占位符 2"/>
          <p:cNvSpPr>
            <a:spLocks noGrp="1"/>
          </p:cNvSpPr>
          <p:nvPr>
            <p:ph idx="1"/>
          </p:nvPr>
        </p:nvSpPr>
        <p:spPr/>
        <p:txBody>
          <a:bodyPr/>
          <a:lstStyle/>
          <a:p>
            <a:r>
              <a:rPr lang="en-US" altLang="zh-CN" dirty="0"/>
              <a:t> </a:t>
            </a:r>
            <a:r>
              <a:rPr lang="zh-CN" altLang="en-US" dirty="0"/>
              <a:t>系统：</a:t>
            </a:r>
            <a:r>
              <a:rPr lang="en-US" altLang="zh-CN" dirty="0"/>
              <a:t>Windows 10</a:t>
            </a:r>
          </a:p>
          <a:p>
            <a:r>
              <a:rPr lang="zh-CN" altLang="en-US" dirty="0"/>
              <a:t>开发环境：</a:t>
            </a:r>
            <a:r>
              <a:rPr lang="en-US" altLang="zh-CN" dirty="0"/>
              <a:t>Visual Studio 2019 Community</a:t>
            </a:r>
          </a:p>
          <a:p>
            <a:r>
              <a:rPr lang="zh-CN" altLang="en-US" dirty="0"/>
              <a:t>硬件：</a:t>
            </a:r>
            <a:r>
              <a:rPr lang="en-US" altLang="zh-CN" dirty="0"/>
              <a:t>i9-9900k </a:t>
            </a:r>
            <a:r>
              <a:rPr lang="zh-CN" altLang="en-US" dirty="0"/>
              <a:t>微星</a:t>
            </a:r>
            <a:r>
              <a:rPr lang="en-US" altLang="zh-CN" dirty="0"/>
              <a:t>Z390 </a:t>
            </a:r>
            <a:r>
              <a:rPr lang="zh-CN" altLang="en-US" dirty="0"/>
              <a:t>华硕猛禽</a:t>
            </a:r>
            <a:r>
              <a:rPr lang="en-US" altLang="zh-CN" dirty="0"/>
              <a:t>1080ti </a:t>
            </a:r>
            <a:r>
              <a:rPr lang="zh-CN" altLang="en-US" dirty="0"/>
              <a:t>三星</a:t>
            </a:r>
            <a:r>
              <a:rPr lang="en-US" altLang="zh-CN" dirty="0"/>
              <a:t>970evo plus </a:t>
            </a:r>
          </a:p>
          <a:p>
            <a:pPr marL="0" indent="0">
              <a:buNone/>
            </a:pPr>
            <a:r>
              <a:rPr lang="zh-CN" altLang="en-US" dirty="0"/>
              <a:t>海盗船</a:t>
            </a:r>
            <a:r>
              <a:rPr lang="en-US" altLang="zh-CN" dirty="0"/>
              <a:t>DDR4 3200 16G </a:t>
            </a:r>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电路">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TM04033919[[fn=电路]]</Template>
  <TotalTime>276</TotalTime>
  <Words>4226</Words>
  <Application>Microsoft Office PowerPoint</Application>
  <PresentationFormat>宽屏</PresentationFormat>
  <Paragraphs>562</Paragraphs>
  <Slides>70</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70</vt:i4>
      </vt:variant>
    </vt:vector>
  </HeadingPairs>
  <TitlesOfParts>
    <vt:vector size="73" baseType="lpstr">
      <vt:lpstr>Arial</vt:lpstr>
      <vt:lpstr>Tw Cen MT</vt:lpstr>
      <vt:lpstr>电路</vt:lpstr>
      <vt:lpstr>设计报告</vt:lpstr>
      <vt:lpstr>系统总体设计</vt:lpstr>
      <vt:lpstr>模块详细设计</vt:lpstr>
      <vt:lpstr>PowerPoint 演示文稿</vt:lpstr>
      <vt:lpstr>接口定义规范</vt:lpstr>
      <vt:lpstr>系统的数据结构描述</vt:lpstr>
      <vt:lpstr>全部数据结构</vt:lpstr>
      <vt:lpstr>PowerPoint 演示文稿</vt:lpstr>
      <vt:lpstr>系统的开发环境及运行环境描述（包含软硬件环境）</vt:lpstr>
      <vt:lpstr>功能概述</vt:lpstr>
      <vt:lpstr>PowerPoint 演示文稿</vt:lpstr>
      <vt:lpstr>PowerPoint 演示文稿</vt:lpstr>
      <vt:lpstr>处理流程</vt:lpstr>
      <vt:lpstr>PowerPoint 演示文稿</vt:lpstr>
      <vt:lpstr>PowerPoint 演示文稿</vt:lpstr>
      <vt:lpstr>模块的输入输出</vt:lpstr>
      <vt:lpstr>PowerPoint 演示文稿</vt:lpstr>
      <vt:lpstr>PowerPoint 演示文稿</vt:lpstr>
      <vt:lpstr>模块的接口描述       学生</vt:lpstr>
      <vt:lpstr>模块的接口描述       学生</vt:lpstr>
      <vt:lpstr>模块的接口描述       学生</vt:lpstr>
      <vt:lpstr>模块的接口描述       学生</vt:lpstr>
      <vt:lpstr>模块的接口描述       学生</vt:lpstr>
      <vt:lpstr>模块的接口描述       学生</vt:lpstr>
      <vt:lpstr>模块的接口描述       学生</vt:lpstr>
      <vt:lpstr>模块的接口描述       学生</vt:lpstr>
      <vt:lpstr>模块的接口描述       学生</vt:lpstr>
      <vt:lpstr>模块的接口描述       学生</vt:lpstr>
      <vt:lpstr>模块的接口描述       学生</vt:lpstr>
      <vt:lpstr>模块的接口描述       学生</vt:lpstr>
      <vt:lpstr>模块的接口描述       教师</vt:lpstr>
      <vt:lpstr>模块的接口描述       教师</vt:lpstr>
      <vt:lpstr>模块的接口描述       教师</vt:lpstr>
      <vt:lpstr>模块的接口描述       教师</vt:lpstr>
      <vt:lpstr>模块的接口描述       教师</vt:lpstr>
      <vt:lpstr>模块的接口描述       教师</vt:lpstr>
      <vt:lpstr>模块的接口描述       教师</vt:lpstr>
      <vt:lpstr>模块的接口描述       教师</vt:lpstr>
      <vt:lpstr>模块的接口描述       教师</vt:lpstr>
      <vt:lpstr>模块的接口描述       教师</vt:lpstr>
      <vt:lpstr>模块的接口描述 管理员</vt:lpstr>
      <vt:lpstr>模块的接口描述 管理员</vt:lpstr>
      <vt:lpstr>共用接口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每个功能的边界情况描述及处理方法</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设计报告</dc:title>
  <dc:creator>vz1333</dc:creator>
  <cp:lastModifiedBy>KunYuan Ding</cp:lastModifiedBy>
  <cp:revision>87</cp:revision>
  <dcterms:created xsi:type="dcterms:W3CDTF">2020-09-06T08:25:00Z</dcterms:created>
  <dcterms:modified xsi:type="dcterms:W3CDTF">2020-09-10T18:02:10Z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