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8"/>
  </p:notesMasterIdLst>
  <p:handoutMasterIdLst>
    <p:handoutMasterId r:id="rId9"/>
  </p:handoutMasterIdLst>
  <p:sldIdLst>
    <p:sldId id="320" r:id="rId2"/>
    <p:sldId id="462" r:id="rId3"/>
    <p:sldId id="463" r:id="rId4"/>
    <p:sldId id="464" r:id="rId5"/>
    <p:sldId id="465" r:id="rId6"/>
    <p:sldId id="466" r:id="rId7"/>
  </p:sldIdLst>
  <p:sldSz cx="9144000" cy="6858000" type="screen4x3"/>
  <p:notesSz cx="7099300" cy="10234613"/>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F4F2"/>
    <a:srgbClr val="3A4041"/>
    <a:srgbClr val="FFFFFF"/>
    <a:srgbClr val="EBFFDC"/>
    <a:srgbClr val="FAF8BE"/>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9510" autoAdjust="0"/>
    <p:restoredTop sz="99433" autoAdjust="0"/>
  </p:normalViewPr>
  <p:slideViewPr>
    <p:cSldViewPr>
      <p:cViewPr varScale="1">
        <p:scale>
          <a:sx n="114" d="100"/>
          <a:sy n="114" d="100"/>
        </p:scale>
        <p:origin x="1122"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2.xml"/><Relationship Id="rId5" Type="http://schemas.openxmlformats.org/officeDocument/2006/relationships/slide" Target="slides/slide6.xml"/><Relationship Id="rId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77182" cy="512081"/>
          </a:xfrm>
          <a:prstGeom prst="rect">
            <a:avLst/>
          </a:prstGeom>
          <a:noFill/>
          <a:ln w="9525">
            <a:noFill/>
            <a:miter lim="800000"/>
            <a:headEnd/>
            <a:tailEnd/>
          </a:ln>
        </p:spPr>
        <p:txBody>
          <a:bodyPr vert="horz" wrap="square" lIns="99023" tIns="49513" rIns="99023" bIns="49513" numCol="1" anchor="t" anchorCtr="0" compatLnSpc="1">
            <a:prstTxWarp prst="textNoShape">
              <a:avLst/>
            </a:prstTxWarp>
          </a:bodyPr>
          <a:lstStyle>
            <a:lvl1pPr defTabSz="989764">
              <a:defRPr sz="13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4020482" y="1"/>
            <a:ext cx="3077181" cy="512081"/>
          </a:xfrm>
          <a:prstGeom prst="rect">
            <a:avLst/>
          </a:prstGeom>
          <a:noFill/>
          <a:ln w="9525">
            <a:noFill/>
            <a:miter lim="800000"/>
            <a:headEnd/>
            <a:tailEnd/>
          </a:ln>
        </p:spPr>
        <p:txBody>
          <a:bodyPr vert="horz" wrap="square" lIns="99023" tIns="49513" rIns="99023" bIns="49513" numCol="1" anchor="t" anchorCtr="0" compatLnSpc="1">
            <a:prstTxWarp prst="textNoShape">
              <a:avLst/>
            </a:prstTxWarp>
          </a:bodyPr>
          <a:lstStyle>
            <a:lvl1pPr algn="r" defTabSz="989764">
              <a:defRPr sz="1300">
                <a:solidFill>
                  <a:schemeClr val="tx1"/>
                </a:solidFill>
                <a:latin typeface="Calibri" pitchFamily="34" charset="0"/>
              </a:defRPr>
            </a:lvl1pPr>
          </a:lstStyle>
          <a:p>
            <a:fld id="{3BF7C7B5-275F-4D1F-9AB4-9255447DBC73}" type="datetimeFigureOut">
              <a:rPr lang="en-US"/>
              <a:pPr/>
              <a:t>8/26/2021</a:t>
            </a:fld>
            <a:endParaRPr lang="en-US" dirty="0"/>
          </a:p>
        </p:txBody>
      </p:sp>
      <p:sp>
        <p:nvSpPr>
          <p:cNvPr id="4" name="Footer Placeholder 3"/>
          <p:cNvSpPr>
            <a:spLocks noGrp="1"/>
          </p:cNvSpPr>
          <p:nvPr>
            <p:ph type="ftr" sz="quarter" idx="2"/>
          </p:nvPr>
        </p:nvSpPr>
        <p:spPr bwMode="auto">
          <a:xfrm>
            <a:off x="1" y="9720785"/>
            <a:ext cx="3077182" cy="512081"/>
          </a:xfrm>
          <a:prstGeom prst="rect">
            <a:avLst/>
          </a:prstGeom>
          <a:noFill/>
          <a:ln w="9525">
            <a:noFill/>
            <a:miter lim="800000"/>
            <a:headEnd/>
            <a:tailEnd/>
          </a:ln>
        </p:spPr>
        <p:txBody>
          <a:bodyPr vert="horz" wrap="square" lIns="99023" tIns="49513" rIns="99023" bIns="49513" numCol="1" anchor="b" anchorCtr="0" compatLnSpc="1">
            <a:prstTxWarp prst="textNoShape">
              <a:avLst/>
            </a:prstTxWarp>
          </a:bodyPr>
          <a:lstStyle>
            <a:lvl1pPr defTabSz="989764">
              <a:defRPr sz="13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4020482" y="9720785"/>
            <a:ext cx="3077181" cy="512081"/>
          </a:xfrm>
          <a:prstGeom prst="rect">
            <a:avLst/>
          </a:prstGeom>
          <a:noFill/>
          <a:ln w="9525">
            <a:noFill/>
            <a:miter lim="800000"/>
            <a:headEnd/>
            <a:tailEnd/>
          </a:ln>
        </p:spPr>
        <p:txBody>
          <a:bodyPr vert="horz" wrap="square" lIns="99023" tIns="49513" rIns="99023" bIns="49513" numCol="1" anchor="b" anchorCtr="0" compatLnSpc="1">
            <a:prstTxWarp prst="textNoShape">
              <a:avLst/>
            </a:prstTxWarp>
          </a:bodyPr>
          <a:lstStyle>
            <a:lvl1pPr algn="r" defTabSz="989764">
              <a:defRPr sz="13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4252070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77182" cy="512081"/>
          </a:xfrm>
          <a:prstGeom prst="rect">
            <a:avLst/>
          </a:prstGeom>
          <a:noFill/>
          <a:ln w="9525">
            <a:noFill/>
            <a:miter lim="800000"/>
            <a:headEnd/>
            <a:tailEnd/>
          </a:ln>
        </p:spPr>
        <p:txBody>
          <a:bodyPr vert="horz" wrap="square" lIns="99023" tIns="49513" rIns="99023" bIns="49513" numCol="1" anchor="t" anchorCtr="0" compatLnSpc="1">
            <a:prstTxWarp prst="textNoShape">
              <a:avLst/>
            </a:prstTxWarp>
          </a:bodyPr>
          <a:lstStyle>
            <a:lvl1pPr defTabSz="989764">
              <a:defRPr sz="13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4020482" y="1"/>
            <a:ext cx="3077181" cy="512081"/>
          </a:xfrm>
          <a:prstGeom prst="rect">
            <a:avLst/>
          </a:prstGeom>
          <a:noFill/>
          <a:ln w="9525">
            <a:noFill/>
            <a:miter lim="800000"/>
            <a:headEnd/>
            <a:tailEnd/>
          </a:ln>
        </p:spPr>
        <p:txBody>
          <a:bodyPr vert="horz" wrap="square" lIns="99023" tIns="49513" rIns="99023" bIns="49513" numCol="1" anchor="t" anchorCtr="0" compatLnSpc="1">
            <a:prstTxWarp prst="textNoShape">
              <a:avLst/>
            </a:prstTxWarp>
          </a:bodyPr>
          <a:lstStyle>
            <a:lvl1pPr algn="r" defTabSz="989764">
              <a:defRPr sz="1300">
                <a:solidFill>
                  <a:schemeClr val="tx1"/>
                </a:solidFill>
                <a:latin typeface="Calibri" pitchFamily="34" charset="0"/>
              </a:defRPr>
            </a:lvl1pPr>
          </a:lstStyle>
          <a:p>
            <a:fld id="{9B46F231-FB2B-4655-A644-E2477325E686}" type="datetimeFigureOut">
              <a:rPr lang="en-US"/>
              <a:pPr/>
              <a:t>8/26/2021</a:t>
            </a:fld>
            <a:endParaRPr lang="en-US" dirty="0"/>
          </a:p>
        </p:txBody>
      </p:sp>
      <p:sp>
        <p:nvSpPr>
          <p:cNvPr id="4" name="Slide Image Placeholder 3"/>
          <p:cNvSpPr>
            <a:spLocks noGrp="1" noRot="1" noChangeAspect="1"/>
          </p:cNvSpPr>
          <p:nvPr>
            <p:ph type="sldImg" idx="2"/>
          </p:nvPr>
        </p:nvSpPr>
        <p:spPr>
          <a:xfrm>
            <a:off x="992188" y="766763"/>
            <a:ext cx="5116512" cy="3838575"/>
          </a:xfrm>
          <a:prstGeom prst="rect">
            <a:avLst/>
          </a:prstGeom>
          <a:noFill/>
          <a:ln w="12700">
            <a:solidFill>
              <a:prstClr val="black"/>
            </a:solidFill>
          </a:ln>
        </p:spPr>
        <p:txBody>
          <a:bodyPr vert="horz" lIns="97956" tIns="48977" rIns="97956" bIns="48977" rtlCol="0" anchor="ctr"/>
          <a:lstStyle/>
          <a:p>
            <a:pPr lvl="0"/>
            <a:endParaRPr lang="en-US" noProof="0" dirty="0"/>
          </a:p>
        </p:txBody>
      </p:sp>
      <p:sp>
        <p:nvSpPr>
          <p:cNvPr id="5" name="Notes Placeholder 4"/>
          <p:cNvSpPr>
            <a:spLocks noGrp="1"/>
          </p:cNvSpPr>
          <p:nvPr>
            <p:ph type="body" sz="quarter" idx="3"/>
          </p:nvPr>
        </p:nvSpPr>
        <p:spPr bwMode="auto">
          <a:xfrm>
            <a:off x="709112" y="4862142"/>
            <a:ext cx="5681078" cy="4605227"/>
          </a:xfrm>
          <a:prstGeom prst="rect">
            <a:avLst/>
          </a:prstGeom>
          <a:noFill/>
          <a:ln w="9525">
            <a:noFill/>
            <a:miter lim="800000"/>
            <a:headEnd/>
            <a:tailEnd/>
          </a:ln>
        </p:spPr>
        <p:txBody>
          <a:bodyPr vert="horz" wrap="square" lIns="99023" tIns="49513" rIns="99023" bIns="495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9720785"/>
            <a:ext cx="3077182" cy="512081"/>
          </a:xfrm>
          <a:prstGeom prst="rect">
            <a:avLst/>
          </a:prstGeom>
          <a:noFill/>
          <a:ln w="9525">
            <a:noFill/>
            <a:miter lim="800000"/>
            <a:headEnd/>
            <a:tailEnd/>
          </a:ln>
        </p:spPr>
        <p:txBody>
          <a:bodyPr vert="horz" wrap="square" lIns="99023" tIns="49513" rIns="99023" bIns="49513" numCol="1" anchor="b" anchorCtr="0" compatLnSpc="1">
            <a:prstTxWarp prst="textNoShape">
              <a:avLst/>
            </a:prstTxWarp>
          </a:bodyPr>
          <a:lstStyle>
            <a:lvl1pPr defTabSz="989764">
              <a:defRPr sz="13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4020482" y="9720785"/>
            <a:ext cx="3077181" cy="512081"/>
          </a:xfrm>
          <a:prstGeom prst="rect">
            <a:avLst/>
          </a:prstGeom>
          <a:noFill/>
          <a:ln w="9525">
            <a:noFill/>
            <a:miter lim="800000"/>
            <a:headEnd/>
            <a:tailEnd/>
          </a:ln>
        </p:spPr>
        <p:txBody>
          <a:bodyPr vert="horz" wrap="square" lIns="99023" tIns="49513" rIns="99023" bIns="49513" numCol="1" anchor="b" anchorCtr="0" compatLnSpc="1">
            <a:prstTxWarp prst="textNoShape">
              <a:avLst/>
            </a:prstTxWarp>
          </a:bodyPr>
          <a:lstStyle>
            <a:lvl1pPr algn="r" defTabSz="989764">
              <a:defRPr sz="13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743736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extLst>
      <p:ext uri="{BB962C8B-B14F-4D97-AF65-F5344CB8AC3E}">
        <p14:creationId xmlns:p14="http://schemas.microsoft.com/office/powerpoint/2010/main" val="246291461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a:t>Presentation Title</a:t>
            </a:r>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a:extLst>
              <a:ext uri="{FF2B5EF4-FFF2-40B4-BE49-F238E27FC236}">
                <a16:creationId xmlns:a16="http://schemas.microsoft.com/office/drawing/2014/main" id="{ADBC94B9-CF98-4A1C-A4B1-82D120CA63B2}"/>
              </a:ext>
            </a:extLst>
          </p:cNvPr>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41807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a:t>Slide Title</a:t>
            </a:r>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a:t>Example description</a:t>
            </a:r>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a:t>Source code box</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a:t>Presentation Title</a:t>
            </a:r>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44663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0052389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extLst>
      <p:ext uri="{BB962C8B-B14F-4D97-AF65-F5344CB8AC3E}">
        <p14:creationId xmlns:p14="http://schemas.microsoft.com/office/powerpoint/2010/main" val="134194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Tree>
    <p:extLst>
      <p:ext uri="{BB962C8B-B14F-4D97-AF65-F5344CB8AC3E}">
        <p14:creationId xmlns:p14="http://schemas.microsoft.com/office/powerpoint/2010/main" val="37887555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sp>
        <p:nvSpPr>
          <p:cNvPr id="14" name="Text Placeholder 13"/>
          <p:cNvSpPr>
            <a:spLocks noGrp="1"/>
          </p:cNvSpPr>
          <p:nvPr>
            <p:ph type="body" sz="quarter" idx="10" hasCustomPrompt="1"/>
          </p:nvPr>
        </p:nvSpPr>
        <p:spPr>
          <a:xfrm>
            <a:off x="444500" y="46482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1825371" cy="369332"/>
          </a:xfrm>
          <a:prstGeom prst="rect">
            <a:avLst/>
          </a:prstGeom>
          <a:noFill/>
        </p:spPr>
        <p:txBody>
          <a:bodyPr wrap="non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Telerik Academy</a:t>
            </a:r>
          </a:p>
        </p:txBody>
      </p:sp>
      <p:sp>
        <p:nvSpPr>
          <p:cNvPr id="16" name="Text Placeholder 13"/>
          <p:cNvSpPr>
            <a:spLocks noGrp="1"/>
          </p:cNvSpPr>
          <p:nvPr>
            <p:ph type="body" sz="quarter" idx="12" hasCustomPrompt="1"/>
          </p:nvPr>
        </p:nvSpPr>
        <p:spPr>
          <a:xfrm>
            <a:off x="457200" y="6138446"/>
            <a:ext cx="20574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academy.telerik.com </a:t>
            </a:r>
          </a:p>
        </p:txBody>
      </p:sp>
      <p:sp>
        <p:nvSpPr>
          <p:cNvPr id="8" name="Text Placeholder 13"/>
          <p:cNvSpPr>
            <a:spLocks noGrp="1"/>
          </p:cNvSpPr>
          <p:nvPr>
            <p:ph type="body" sz="quarter" idx="13" hasCustomPrompt="1"/>
          </p:nvPr>
        </p:nvSpPr>
        <p:spPr>
          <a:xfrm>
            <a:off x="457200" y="51054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819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Web site</a:t>
            </a:r>
          </a:p>
        </p:txBody>
      </p:sp>
    </p:spTree>
    <p:extLst>
      <p:ext uri="{BB962C8B-B14F-4D97-AF65-F5344CB8AC3E}">
        <p14:creationId xmlns:p14="http://schemas.microsoft.com/office/powerpoint/2010/main" val="15549246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8413"/>
            <a:ext cx="4171950" cy="532923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39118"/>
      </p:ext>
    </p:extLst>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28356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a:t>Slide Title</a:t>
            </a:r>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a:t>Example description</a:t>
            </a:r>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a:t>Source code box</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80084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seocourse.telerik.com/" TargetMode="External"/><Relationship Id="rId26" Type="http://schemas.openxmlformats.org/officeDocument/2006/relationships/hyperlink" Target="http://algoacademy.telerik.com/" TargetMode="External"/><Relationship Id="rId3" Type="http://schemas.openxmlformats.org/officeDocument/2006/relationships/slideLayout" Target="../slideLayouts/slideLayout3.xml"/><Relationship Id="rId21" Type="http://schemas.openxmlformats.org/officeDocument/2006/relationships/hyperlink" Target="http://mvccourse.telerik.com/" TargetMode="Externa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telerik-kids.com/" TargetMode="External"/><Relationship Id="rId25" Type="http://schemas.openxmlformats.org/officeDocument/2006/relationships/hyperlink" Target="http://codecourse.telerik.com/" TargetMode="External"/><Relationship Id="rId33"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kursove-uroci-knigi-obuchenie-programirane-web-design-csharp.info/" TargetMode="External"/><Relationship Id="rId20" Type="http://schemas.openxmlformats.org/officeDocument/2006/relationships/hyperlink" Target="http://schoolacademy.telerik.com/" TargetMode="External"/><Relationship Id="rId29" Type="http://schemas.openxmlformats.org/officeDocument/2006/relationships/hyperlink" Target="http://mobiledevcourse.teleri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www.nakov.com/" TargetMode="External"/><Relationship Id="rId32" Type="http://schemas.openxmlformats.org/officeDocument/2006/relationships/hyperlink" Target="http://www.nikolay.it/" TargetMode="Externa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hyperlink" Target="http://forums.academy.telerik.com/" TargetMode="External"/><Relationship Id="rId23" Type="http://schemas.openxmlformats.org/officeDocument/2006/relationships/hyperlink" Target="http://www.bgcoder.com/" TargetMode="External"/><Relationship Id="rId28" Type="http://schemas.openxmlformats.org/officeDocument/2006/relationships/hyperlink" Target="http://academy.telerik.com/" TargetMode="Externa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hyperlink" Target="http://html5course.telerik.com/" TargetMode="External"/><Relationship Id="rId31" Type="http://schemas.openxmlformats.org/officeDocument/2006/relationships/hyperlink" Target="http://www.minkov.it/"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hyperlink" Target="http://clouddevcourse.telerik.com/" TargetMode="External"/><Relationship Id="rId27" Type="http://schemas.openxmlformats.org/officeDocument/2006/relationships/hyperlink" Target="http://aspnetcourse.telerik.com/" TargetMode="External"/><Relationship Id="rId30" Type="http://schemas.openxmlformats.org/officeDocument/2006/relationships/hyperlink" Target="http://www.introprogramming.info/" TargetMode="External"/><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15"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11" name="TextBox 10">
              <a:hlinkClick r:id="rId16"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12" name="TextBox 11">
              <a:hlinkClick r:id="rId17"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13" name="TextBox 12">
              <a:hlinkClick r:id="rId18"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14" name="TextBox 13">
              <a:hlinkClick r:id="rId19"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15" name="TextBox 14">
              <a:hlinkClick r:id="rId20"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16" name="TextBox 15">
              <a:hlinkClick r:id="rId21"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18" name="TextBox 17">
              <a:hlinkClick r:id="rId22"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19" name="TextBox 18">
              <a:hlinkClick r:id="rId23"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20" name="TextBox 19">
              <a:hlinkClick r:id="rId24"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21" name="TextBox 20">
              <a:hlinkClick r:id="rId25"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22" name="TextBox 21">
              <a:hlinkClick r:id="rId26"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23" name="TextBox 22">
              <a:hlinkClick r:id="rId27"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24" name="TextBox 23">
              <a:hlinkClick r:id="rId28"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25" name="TextBox 24">
              <a:hlinkClick r:id="rId29"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26" name="TextBox 25">
              <a:hlinkClick r:id="rId30"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27" name="TextBox 26">
              <a:hlinkClick r:id="rId31"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28" name="TextBox 27">
              <a:hlinkClick r:id="rId32"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31" name="TextBox 30">
              <a:hlinkClick r:id="rId33"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pic>
        <p:nvPicPr>
          <p:cNvPr id="1026" name="Picture 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35"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36"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33"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641265E-DB5C-41EC-A001-43D653FF2ADA}"/>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7131" y="0"/>
            <a:ext cx="1987073" cy="896001"/>
          </a:xfrm>
          <a:prstGeom prst="rect">
            <a:avLst/>
          </a:prstGeom>
        </p:spPr>
      </p:pic>
      <p:sp>
        <p:nvSpPr>
          <p:cNvPr id="34" name="Flowchart: Document 6">
            <a:extLst>
              <a:ext uri="{FF2B5EF4-FFF2-40B4-BE49-F238E27FC236}">
                <a16:creationId xmlns:a16="http://schemas.microsoft.com/office/drawing/2014/main" id="{A59225F6-16D5-4107-8665-628B13730F66}"/>
              </a:ext>
            </a:extLst>
          </p:cNvPr>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35" name="Flowchart: Document 7">
            <a:extLst>
              <a:ext uri="{FF2B5EF4-FFF2-40B4-BE49-F238E27FC236}">
                <a16:creationId xmlns:a16="http://schemas.microsoft.com/office/drawing/2014/main" id="{041AC6D7-B703-406B-A9FB-C564CB9F0539}"/>
              </a:ext>
            </a:extLst>
          </p:cNvPr>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6601084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01" r:id="rId11"/>
    <p:sldLayoutId id="2147483703" r:id="rId12"/>
    <p:sldLayoutId id="2147483702" r:id="rId13"/>
  </p:sldLayoutIdLst>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90800"/>
            <a:ext cx="8229600" cy="1524000"/>
          </a:xfrm>
        </p:spPr>
        <p:txBody>
          <a:bodyPr/>
          <a:lstStyle/>
          <a:p>
            <a:r>
              <a:rPr lang="en-US" dirty="0"/>
              <a:t>Practice (Evaluation)</a:t>
            </a:r>
          </a:p>
        </p:txBody>
      </p:sp>
      <p:sp>
        <p:nvSpPr>
          <p:cNvPr id="4" name="Text Placeholder 3"/>
          <p:cNvSpPr>
            <a:spLocks noGrp="1"/>
          </p:cNvSpPr>
          <p:nvPr>
            <p:ph type="body" sz="quarter" idx="10"/>
          </p:nvPr>
        </p:nvSpPr>
        <p:spPr>
          <a:xfrm>
            <a:off x="139700" y="4572000"/>
            <a:ext cx="3352800" cy="533400"/>
          </a:xfrm>
        </p:spPr>
        <p:txBody>
          <a:bodyPr/>
          <a:lstStyle/>
          <a:p>
            <a:r>
              <a:rPr lang="en-US" dirty="0"/>
              <a:t>Rolando Rodriguez</a:t>
            </a:r>
          </a:p>
        </p:txBody>
      </p:sp>
      <p:sp>
        <p:nvSpPr>
          <p:cNvPr id="7" name="Text Placeholder 6"/>
          <p:cNvSpPr>
            <a:spLocks noGrp="1"/>
          </p:cNvSpPr>
          <p:nvPr>
            <p:ph type="body" sz="quarter" idx="13"/>
          </p:nvPr>
        </p:nvSpPr>
        <p:spPr>
          <a:xfrm>
            <a:off x="152400" y="5029200"/>
            <a:ext cx="3733800" cy="800219"/>
          </a:xfrm>
        </p:spPr>
        <p:txBody>
          <a:bodyPr/>
          <a:lstStyle/>
          <a:p>
            <a:r>
              <a:rPr lang="en-US" dirty="0"/>
              <a:t>rodrir15@colliershools.com</a:t>
            </a:r>
          </a:p>
        </p:txBody>
      </p:sp>
      <p:pic>
        <p:nvPicPr>
          <p:cNvPr id="30722" name="Picture 2" descr="http://us.123rf.com/400wm/400/400/kentoh/kentoh0901/kentoh090100047/4081477.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665094" y="4797109"/>
            <a:ext cx="2444370" cy="1573134"/>
          </a:xfrm>
          <a:prstGeom prst="roundRect">
            <a:avLst>
              <a:gd name="adj" fmla="val 5096"/>
            </a:avLst>
          </a:prstGeom>
          <a:noFill/>
          <a:ln>
            <a:solidFill>
              <a:schemeClr val="accent5">
                <a:lumMod val="75000"/>
              </a:schemeClr>
            </a:solidFill>
          </a:ln>
        </p:spPr>
      </p:pic>
      <p:pic>
        <p:nvPicPr>
          <p:cNvPr id="58372" name="Picture 4" descr="http://www.expertrating.com/courseware/HTMLCourse/HTML_Forms_3_clip_image002.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388014">
            <a:off x="3427168" y="690311"/>
            <a:ext cx="5152010" cy="1930625"/>
          </a:xfrm>
          <a:prstGeom prst="roundRect">
            <a:avLst>
              <a:gd name="adj" fmla="val 3992"/>
            </a:avLst>
          </a:prstGeom>
          <a:solidFill>
            <a:srgbClr val="FFFFFF">
              <a:shade val="85000"/>
            </a:srgbClr>
          </a:solidFill>
          <a:ln>
            <a:noFill/>
          </a:ln>
          <a:effectLst>
            <a:reflection blurRad="12700" stA="38000" endPos="28000" dist="5000" dir="5400000" sy="-100000" algn="bl" rotWithShape="0"/>
          </a:effectLst>
          <a:scene3d>
            <a:camera prst="isometricOffAxis1Right"/>
            <a:lightRig rig="threePt" dir="t"/>
          </a:scene3d>
        </p:spPr>
      </p:pic>
      <p:pic>
        <p:nvPicPr>
          <p:cNvPr id="1026" name="Picture 2"/>
          <p:cNvPicPr>
            <a:picLocks noChangeAspect="1" noChangeArrowheads="1"/>
          </p:cNvPicPr>
          <p:nvPr/>
        </p:nvPicPr>
        <p:blipFill>
          <a:blip r:embed="rId4" cstate="screen">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a:ext>
            </a:extLst>
          </a:blip>
          <a:srcRect/>
          <a:stretch>
            <a:fillRect/>
          </a:stretch>
        </p:blipFill>
        <p:spPr bwMode="auto">
          <a:xfrm>
            <a:off x="5486400" y="5583676"/>
            <a:ext cx="441278" cy="44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pPr>
              <a:defRPr/>
            </a:pPr>
            <a:r>
              <a:rPr lang="en-US" dirty="0"/>
              <a:t>Exercise 1</a:t>
            </a:r>
            <a:endParaRPr lang="bg-BG" dirty="0"/>
          </a:p>
        </p:txBody>
      </p:sp>
      <p:sp>
        <p:nvSpPr>
          <p:cNvPr id="2" name="Content Placeholder 1"/>
          <p:cNvSpPr>
            <a:spLocks noGrp="1"/>
          </p:cNvSpPr>
          <p:nvPr>
            <p:ph idx="1"/>
          </p:nvPr>
        </p:nvSpPr>
        <p:spPr/>
        <p:txBody>
          <a:bodyPr/>
          <a:lstStyle/>
          <a:p>
            <a:pPr marL="0" indent="0">
              <a:lnSpc>
                <a:spcPct val="100000"/>
              </a:lnSpc>
              <a:buNone/>
            </a:pPr>
            <a:r>
              <a:rPr lang="en-US" dirty="0"/>
              <a:t>Build a web page that looks like this.</a:t>
            </a:r>
          </a:p>
          <a:p>
            <a:pPr marL="0" indent="0">
              <a:lnSpc>
                <a:spcPct val="100000"/>
              </a:lnSpc>
              <a:buNone/>
            </a:pPr>
            <a:endParaRPr lang="en-US" dirty="0"/>
          </a:p>
        </p:txBody>
      </p:sp>
      <p:pic>
        <p:nvPicPr>
          <p:cNvPr id="4" name="Picture 3">
            <a:extLst>
              <a:ext uri="{FF2B5EF4-FFF2-40B4-BE49-F238E27FC236}">
                <a16:creationId xmlns:a16="http://schemas.microsoft.com/office/drawing/2014/main" id="{E043E3DA-8322-45BB-BCF8-BADC6C5C5BF1}"/>
              </a:ext>
            </a:extLst>
          </p:cNvPr>
          <p:cNvPicPr>
            <a:picLocks noChangeAspect="1"/>
          </p:cNvPicPr>
          <p:nvPr/>
        </p:nvPicPr>
        <p:blipFill>
          <a:blip r:embed="rId2"/>
          <a:stretch>
            <a:fillRect/>
          </a:stretch>
        </p:blipFill>
        <p:spPr>
          <a:xfrm>
            <a:off x="388996" y="1752600"/>
            <a:ext cx="4506375" cy="2209800"/>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a:extLst>
              <a:ext uri="{FF2B5EF4-FFF2-40B4-BE49-F238E27FC236}">
                <a16:creationId xmlns:a16="http://schemas.microsoft.com/office/drawing/2014/main" id="{E142D7D0-7F78-4287-B5C4-5B5AD582E41B}"/>
              </a:ext>
            </a:extLst>
          </p:cNvPr>
          <p:cNvSpPr/>
          <p:nvPr/>
        </p:nvSpPr>
        <p:spPr>
          <a:xfrm>
            <a:off x="5055767" y="1447800"/>
            <a:ext cx="3794008" cy="2862322"/>
          </a:xfrm>
          <a:prstGeom prst="rect">
            <a:avLst/>
          </a:prstGeom>
        </p:spPr>
        <p:txBody>
          <a:bodyPr wrap="square">
            <a:spAutoFit/>
          </a:bodyPr>
          <a:lstStyle/>
          <a:p>
            <a:pPr algn="just"/>
            <a:r>
              <a:rPr lang="en-US" sz="2000" dirty="0"/>
              <a:t>In addition to looking like the form shown in the image, your form must include the constructs listed in the following instructions. When creating the code for your form, you must use the HTML tags that are appropriate to replicate the form and fulfill all the specifications listed. </a:t>
            </a:r>
          </a:p>
        </p:txBody>
      </p:sp>
      <p:sp>
        <p:nvSpPr>
          <p:cNvPr id="9" name="TextBox 8">
            <a:extLst>
              <a:ext uri="{FF2B5EF4-FFF2-40B4-BE49-F238E27FC236}">
                <a16:creationId xmlns:a16="http://schemas.microsoft.com/office/drawing/2014/main" id="{FABE434E-F4F9-4BEB-AB48-7F0652D5650E}"/>
              </a:ext>
            </a:extLst>
          </p:cNvPr>
          <p:cNvSpPr txBox="1"/>
          <p:nvPr/>
        </p:nvSpPr>
        <p:spPr>
          <a:xfrm>
            <a:off x="152400" y="4267200"/>
            <a:ext cx="8839200" cy="2554545"/>
          </a:xfrm>
          <a:prstGeom prst="rect">
            <a:avLst/>
          </a:prstGeom>
          <a:noFill/>
        </p:spPr>
        <p:txBody>
          <a:bodyPr wrap="square" rtlCol="0">
            <a:spAutoFit/>
          </a:bodyPr>
          <a:lstStyle/>
          <a:p>
            <a:pPr marL="342900" indent="-342900">
              <a:buFont typeface="+mj-lt"/>
              <a:buAutoNum type="arabicPeriod"/>
            </a:pPr>
            <a:r>
              <a:rPr lang="en-US" sz="1600" dirty="0"/>
              <a:t>Code the form with autocomplete active.</a:t>
            </a:r>
          </a:p>
          <a:p>
            <a:pPr marL="342900" indent="-342900">
              <a:buFont typeface="+mj-lt"/>
              <a:buAutoNum type="arabicPeriod"/>
            </a:pPr>
            <a:r>
              <a:rPr lang="en-US" sz="1600" dirty="0"/>
              <a:t>Given the image shown in the image, it is easy to see that two field sets are used to create the main structure of the form. Your task is to create the field sets, including the names Customer Info and Books. Don't worry about the content fields for the moment.</a:t>
            </a:r>
          </a:p>
          <a:p>
            <a:pPr marL="342900" indent="-342900">
              <a:buFont typeface="+mj-lt"/>
              <a:buAutoNum type="arabicPeriod"/>
            </a:pPr>
            <a:r>
              <a:rPr lang="en-US" sz="1600" dirty="0"/>
              <a:t>The Name field you create should have autofocus, placeholder text, and be required. Don't forget to select the appropriate type for this field as well as all the fields that follow.</a:t>
            </a:r>
          </a:p>
          <a:p>
            <a:pPr marL="342900" indent="-342900">
              <a:buFont typeface="+mj-lt"/>
              <a:buAutoNum type="arabicPeriod"/>
            </a:pPr>
            <a:r>
              <a:rPr lang="en-US" sz="1600" dirty="0"/>
              <a:t>The Telephone field should have placeholder text, a pattern to restrict entry, and be required.</a:t>
            </a:r>
          </a:p>
          <a:p>
            <a:pPr marL="342900" indent="-342900">
              <a:buFont typeface="+mj-lt"/>
              <a:buAutoNum type="arabicPeriod"/>
            </a:pPr>
            <a:r>
              <a:rPr lang="en-US" sz="1600" dirty="0"/>
              <a:t>The Email address field should have placeholder text. This field should also be required.</a:t>
            </a:r>
          </a:p>
          <a:p>
            <a:pPr marL="342900" indent="-342900">
              <a:buFont typeface="+mj-lt"/>
              <a:buAutoNum type="arabicPeriod"/>
            </a:pPr>
            <a:r>
              <a:rPr lang="en-US" sz="1600" dirty="0"/>
              <a:t>The Books field should have a data list. You can select the content you would like to list.</a:t>
            </a:r>
          </a:p>
          <a:p>
            <a:pPr marL="342900" indent="-342900">
              <a:buFont typeface="+mj-lt"/>
              <a:buAutoNum type="arabicPeriod"/>
            </a:pPr>
            <a:r>
              <a:rPr lang="en-US" sz="1600" dirty="0"/>
              <a:t>The Quantity (Maximum 5) field should have a minimum value of 1 and a maximum value of 5.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pPr>
              <a:defRPr/>
            </a:pPr>
            <a:r>
              <a:rPr lang="en-US" dirty="0"/>
              <a:t>Exercise 2</a:t>
            </a:r>
            <a:endParaRPr lang="bg-BG" dirty="0"/>
          </a:p>
        </p:txBody>
      </p:sp>
      <p:sp>
        <p:nvSpPr>
          <p:cNvPr id="2" name="Content Placeholder 1"/>
          <p:cNvSpPr>
            <a:spLocks noGrp="1"/>
          </p:cNvSpPr>
          <p:nvPr>
            <p:ph idx="1"/>
          </p:nvPr>
        </p:nvSpPr>
        <p:spPr/>
        <p:txBody>
          <a:bodyPr/>
          <a:lstStyle/>
          <a:p>
            <a:pPr marL="0" indent="0">
              <a:lnSpc>
                <a:spcPct val="100000"/>
              </a:lnSpc>
              <a:buNone/>
            </a:pPr>
            <a:r>
              <a:rPr lang="en-US" dirty="0"/>
              <a:t>Create a web page that looks like this.</a:t>
            </a:r>
          </a:p>
          <a:p>
            <a:pPr marL="0" indent="0">
              <a:lnSpc>
                <a:spcPct val="100000"/>
              </a:lnSpc>
              <a:buNone/>
            </a:pPr>
            <a:endParaRPr lang="en-US" dirty="0"/>
          </a:p>
        </p:txBody>
      </p:sp>
      <p:pic>
        <p:nvPicPr>
          <p:cNvPr id="3" name="Picture 2">
            <a:extLst>
              <a:ext uri="{FF2B5EF4-FFF2-40B4-BE49-F238E27FC236}">
                <a16:creationId xmlns:a16="http://schemas.microsoft.com/office/drawing/2014/main" id="{BE1601DF-A241-47F0-9181-5B519ECF2992}"/>
              </a:ext>
            </a:extLst>
          </p:cNvPr>
          <p:cNvPicPr>
            <a:picLocks noChangeAspect="1"/>
          </p:cNvPicPr>
          <p:nvPr/>
        </p:nvPicPr>
        <p:blipFill>
          <a:blip r:embed="rId2"/>
          <a:stretch>
            <a:fillRect/>
          </a:stretch>
        </p:blipFill>
        <p:spPr>
          <a:xfrm>
            <a:off x="2209800" y="1752600"/>
            <a:ext cx="3940832" cy="483625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685150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pPr>
              <a:defRPr/>
            </a:pPr>
            <a:r>
              <a:rPr lang="en-US" dirty="0"/>
              <a:t>Exercise 3</a:t>
            </a:r>
            <a:endParaRPr lang="bg-BG" dirty="0"/>
          </a:p>
        </p:txBody>
      </p:sp>
      <p:sp>
        <p:nvSpPr>
          <p:cNvPr id="2" name="Content Placeholder 1"/>
          <p:cNvSpPr>
            <a:spLocks noGrp="1"/>
          </p:cNvSpPr>
          <p:nvPr>
            <p:ph idx="1"/>
          </p:nvPr>
        </p:nvSpPr>
        <p:spPr/>
        <p:txBody>
          <a:bodyPr/>
          <a:lstStyle/>
          <a:p>
            <a:pPr marL="0" indent="0">
              <a:lnSpc>
                <a:spcPct val="100000"/>
              </a:lnSpc>
              <a:buNone/>
            </a:pPr>
            <a:r>
              <a:rPr lang="en-US" dirty="0"/>
              <a:t>Modify the previous exercise to look like this.</a:t>
            </a:r>
          </a:p>
          <a:p>
            <a:pPr marL="0" indent="0">
              <a:lnSpc>
                <a:spcPct val="100000"/>
              </a:lnSpc>
              <a:buNone/>
            </a:pPr>
            <a:endParaRPr lang="en-US" dirty="0"/>
          </a:p>
        </p:txBody>
      </p:sp>
      <p:pic>
        <p:nvPicPr>
          <p:cNvPr id="4" name="Picture 3">
            <a:extLst>
              <a:ext uri="{FF2B5EF4-FFF2-40B4-BE49-F238E27FC236}">
                <a16:creationId xmlns:a16="http://schemas.microsoft.com/office/drawing/2014/main" id="{AB5EEFC7-85EF-4FBE-9A24-D221AF3F623B}"/>
              </a:ext>
            </a:extLst>
          </p:cNvPr>
          <p:cNvPicPr>
            <a:picLocks noChangeAspect="1"/>
          </p:cNvPicPr>
          <p:nvPr/>
        </p:nvPicPr>
        <p:blipFill>
          <a:blip r:embed="rId2"/>
          <a:stretch>
            <a:fillRect/>
          </a:stretch>
        </p:blipFill>
        <p:spPr>
          <a:xfrm>
            <a:off x="1524000" y="1676400"/>
            <a:ext cx="5867400" cy="47753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289071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pPr>
              <a:defRPr/>
            </a:pPr>
            <a:r>
              <a:rPr lang="en-US" dirty="0"/>
              <a:t>Exercise 4</a:t>
            </a:r>
            <a:endParaRPr lang="bg-BG" dirty="0"/>
          </a:p>
        </p:txBody>
      </p:sp>
      <p:sp>
        <p:nvSpPr>
          <p:cNvPr id="2" name="Content Placeholder 1"/>
          <p:cNvSpPr>
            <a:spLocks noGrp="1"/>
          </p:cNvSpPr>
          <p:nvPr>
            <p:ph idx="1"/>
          </p:nvPr>
        </p:nvSpPr>
        <p:spPr>
          <a:xfrm>
            <a:off x="228600" y="914400"/>
            <a:ext cx="8686800" cy="5791200"/>
          </a:xfrm>
        </p:spPr>
        <p:txBody>
          <a:bodyPr/>
          <a:lstStyle/>
          <a:p>
            <a:pPr marL="0" indent="0">
              <a:lnSpc>
                <a:spcPct val="100000"/>
              </a:lnSpc>
              <a:buNone/>
            </a:pPr>
            <a:r>
              <a:rPr lang="en-US" dirty="0"/>
              <a:t>Create a web page that looks like this.</a:t>
            </a:r>
          </a:p>
          <a:p>
            <a:pPr marL="0" indent="0">
              <a:lnSpc>
                <a:spcPct val="100000"/>
              </a:lnSpc>
              <a:buNone/>
            </a:pPr>
            <a:endParaRPr lang="en-US" dirty="0"/>
          </a:p>
        </p:txBody>
      </p:sp>
      <p:pic>
        <p:nvPicPr>
          <p:cNvPr id="3" name="Picture 2">
            <a:extLst>
              <a:ext uri="{FF2B5EF4-FFF2-40B4-BE49-F238E27FC236}">
                <a16:creationId xmlns:a16="http://schemas.microsoft.com/office/drawing/2014/main" id="{C97C02E4-329D-4AA2-A67A-1C568C48547A}"/>
              </a:ext>
            </a:extLst>
          </p:cNvPr>
          <p:cNvPicPr>
            <a:picLocks noChangeAspect="1"/>
          </p:cNvPicPr>
          <p:nvPr/>
        </p:nvPicPr>
        <p:blipFill>
          <a:blip r:embed="rId2"/>
          <a:stretch>
            <a:fillRect/>
          </a:stretch>
        </p:blipFill>
        <p:spPr>
          <a:xfrm>
            <a:off x="457200" y="2057400"/>
            <a:ext cx="5575610" cy="3657600"/>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42B85508-DEA6-41FF-A988-16BB02C1F47E}"/>
              </a:ext>
            </a:extLst>
          </p:cNvPr>
          <p:cNvSpPr txBox="1"/>
          <p:nvPr/>
        </p:nvSpPr>
        <p:spPr>
          <a:xfrm>
            <a:off x="6326134" y="1752600"/>
            <a:ext cx="2667000" cy="2862322"/>
          </a:xfrm>
          <a:prstGeom prst="rect">
            <a:avLst/>
          </a:prstGeom>
          <a:noFill/>
        </p:spPr>
        <p:txBody>
          <a:bodyPr wrap="square" rtlCol="0">
            <a:spAutoFit/>
          </a:bodyPr>
          <a:lstStyle/>
          <a:p>
            <a:r>
              <a:rPr lang="en-US" sz="2000" dirty="0"/>
              <a:t>When the hyperlinks (Camelids or Lions) are followed, the browser opens new pages with additional information about Camelids and Lions. You can decide the design for these two extra pages.</a:t>
            </a:r>
          </a:p>
        </p:txBody>
      </p:sp>
    </p:spTree>
    <p:extLst>
      <p:ext uri="{BB962C8B-B14F-4D97-AF65-F5344CB8AC3E}">
        <p14:creationId xmlns:p14="http://schemas.microsoft.com/office/powerpoint/2010/main" val="40939455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pPr>
              <a:defRPr/>
            </a:pPr>
            <a:r>
              <a:rPr lang="en-US" dirty="0"/>
              <a:t>Exercise 4 (</a:t>
            </a:r>
            <a:r>
              <a:rPr lang="en-US" dirty="0" err="1"/>
              <a:t>Cont</a:t>
            </a:r>
            <a:r>
              <a:rPr lang="en-US" dirty="0"/>
              <a:t>…)</a:t>
            </a:r>
            <a:endParaRPr lang="bg-BG" dirty="0"/>
          </a:p>
        </p:txBody>
      </p:sp>
      <p:sp>
        <p:nvSpPr>
          <p:cNvPr id="2" name="Content Placeholder 1"/>
          <p:cNvSpPr>
            <a:spLocks noGrp="1"/>
          </p:cNvSpPr>
          <p:nvPr>
            <p:ph idx="1"/>
          </p:nvPr>
        </p:nvSpPr>
        <p:spPr>
          <a:xfrm>
            <a:off x="228600" y="914400"/>
            <a:ext cx="8686800" cy="5791200"/>
          </a:xfrm>
        </p:spPr>
        <p:txBody>
          <a:bodyPr/>
          <a:lstStyle/>
          <a:p>
            <a:pPr marL="0" indent="0">
              <a:lnSpc>
                <a:spcPct val="100000"/>
              </a:lnSpc>
              <a:buNone/>
            </a:pPr>
            <a:r>
              <a:rPr lang="en-US" dirty="0"/>
              <a:t>Second part of the web page on previous slide.</a:t>
            </a:r>
          </a:p>
          <a:p>
            <a:pPr marL="0" indent="0">
              <a:lnSpc>
                <a:spcPct val="100000"/>
              </a:lnSpc>
              <a:buNone/>
            </a:pPr>
            <a:endParaRPr lang="en-US" dirty="0"/>
          </a:p>
        </p:txBody>
      </p:sp>
      <p:pic>
        <p:nvPicPr>
          <p:cNvPr id="4" name="Picture 3">
            <a:extLst>
              <a:ext uri="{FF2B5EF4-FFF2-40B4-BE49-F238E27FC236}">
                <a16:creationId xmlns:a16="http://schemas.microsoft.com/office/drawing/2014/main" id="{3E0DC290-EFC8-4C39-9FD3-63823CF66E59}"/>
              </a:ext>
            </a:extLst>
          </p:cNvPr>
          <p:cNvPicPr>
            <a:picLocks noChangeAspect="1"/>
          </p:cNvPicPr>
          <p:nvPr/>
        </p:nvPicPr>
        <p:blipFill>
          <a:blip r:embed="rId2"/>
          <a:stretch>
            <a:fillRect/>
          </a:stretch>
        </p:blipFill>
        <p:spPr>
          <a:xfrm>
            <a:off x="1219200" y="1905000"/>
            <a:ext cx="6087894" cy="3810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90612089"/>
      </p:ext>
    </p:extLst>
  </p:cSld>
  <p:clrMapOvr>
    <a:masterClrMapping/>
  </p:clrMapOvr>
  <p:transition/>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HTML-Fundamentals</Template>
  <TotalTime>8495</TotalTime>
  <Words>329</Words>
  <Application>Microsoft Office PowerPoint</Application>
  <PresentationFormat>On-screen Show (4:3)</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Cambria</vt:lpstr>
      <vt:lpstr>Consolas</vt:lpstr>
      <vt:lpstr>Corbel</vt:lpstr>
      <vt:lpstr>Wingdings 2</vt:lpstr>
      <vt:lpstr>Telerik Academy</vt:lpstr>
      <vt:lpstr>Practice (Evaluation)</vt:lpstr>
      <vt:lpstr>Exercise 1</vt:lpstr>
      <vt:lpstr>Exercise 2</vt:lpstr>
      <vt:lpstr>Exercise 3</vt:lpstr>
      <vt:lpstr>Exercise 4</vt:lpstr>
      <vt:lpstr>Exercise 4 (Cont…)</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 Basics</dc:title>
  <dc:creator>Svetlin Nakov</dc:creator>
  <cp:lastModifiedBy>Rodriguez henriqu, Rolando</cp:lastModifiedBy>
  <cp:revision>1038</cp:revision>
  <dcterms:created xsi:type="dcterms:W3CDTF">2007-12-08T16:03:35Z</dcterms:created>
  <dcterms:modified xsi:type="dcterms:W3CDTF">2021-08-26T11:26:11Z</dcterms:modified>
</cp:coreProperties>
</file>