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A99F18-31A4-4DC7-82A0-D772F37E33BD}">
  <a:tblStyle styleId="{E9A99F18-31A4-4DC7-82A0-D772F37E33B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SzPts val="1400"/>
              <a:buNone/>
              <a:defRPr sz="60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60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a:off x="838200" y="1825625"/>
            <a:ext cx="10515600" cy="435133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838200" y="1825625"/>
            <a:ext cx="10515600" cy="435133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ENSE 470, Milestone 6</a:t>
            </a:r>
            <a:endParaRPr/>
          </a:p>
        </p:txBody>
      </p:sp>
      <p:sp>
        <p:nvSpPr>
          <p:cNvPr id="85" name="Shape 85"/>
          <p:cNvSpPr txBox="1">
            <a:spLocks noGrp="1"/>
          </p:cNvSpPr>
          <p:nvPr>
            <p:ph type="subTitle" idx="1"/>
          </p:nvPr>
        </p:nvSpPr>
        <p:spPr>
          <a:xfrm>
            <a:off x="1524000" y="3602037"/>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a:t>DCC</a:t>
            </a:r>
            <a:endParaRPr/>
          </a:p>
          <a:p>
            <a:pPr marL="0" marR="0" lvl="0" indent="0" algn="ctr" rtl="0">
              <a:lnSpc>
                <a:spcPct val="90000"/>
              </a:lnSpc>
              <a:spcBef>
                <a:spcPts val="1000"/>
              </a:spcBef>
              <a:spcAft>
                <a:spcPts val="0"/>
              </a:spcAft>
              <a:buClr>
                <a:schemeClr val="dk1"/>
              </a:buClr>
              <a:buSzPts val="2400"/>
              <a:buFont typeface="Arial"/>
              <a:buNone/>
            </a:pPr>
            <a:r>
              <a:rPr lang="en-US"/>
              <a:t>Dakota Fisher, Chengyu Lou, Connor Meredith</a:t>
            </a:r>
            <a:endParaRPr/>
          </a:p>
          <a:p>
            <a:pPr marL="0" marR="0" lvl="0" indent="0" algn="ctr" rtl="0">
              <a:lnSpc>
                <a:spcPct val="90000"/>
              </a:lnSpc>
              <a:spcBef>
                <a:spcPts val="1000"/>
              </a:spcBef>
              <a:spcAft>
                <a:spcPts val="0"/>
              </a:spcAft>
              <a:buClr>
                <a:schemeClr val="dk1"/>
              </a:buClr>
              <a:buSzPts val="2400"/>
              <a:buFont typeface="Arial"/>
              <a:buNone/>
            </a:pPr>
            <a:r>
              <a:rPr lang="en-US"/>
              <a:t>March 28,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66" name="Shape 166"/>
          <p:cNvGraphicFramePr/>
          <p:nvPr/>
        </p:nvGraphicFramePr>
        <p:xfrm>
          <a:off x="838200" y="1088387"/>
          <a:ext cx="10515575" cy="5309921"/>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Monitoring Status of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receive notifications whenever my software requests are approved, rejected, or completed so that I can monitor the status of my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request has successfully been submitted, when the request is approved, users should be notified that the state of the request has changed to approved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that a request has been approved, when the request is completed, users should be notified that the state of the request has changed to completed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that a request is submitted for software that a user does not qualify for, when the request is denied, the user should be notified that that the request has been denied and additionally the user should have access to optional notes that may explain why the request was denied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72" name="Shape 172"/>
          <p:cNvGraphicFramePr/>
          <p:nvPr/>
        </p:nvGraphicFramePr>
        <p:xfrm>
          <a:off x="838200" y="1690687"/>
          <a:ext cx="10515575" cy="3679241"/>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Access Provisioning</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provision access to users so they can access their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tasks page when they provision access, they can record the completion.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on a tasks page, when they deny provisioning, the task is updated.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78" name="Shape 178"/>
          <p:cNvGraphicFramePr/>
          <p:nvPr/>
        </p:nvGraphicFramePr>
        <p:xfrm>
          <a:off x="838200" y="1690687"/>
          <a:ext cx="10515575" cy="3679241"/>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send the user notice upon the completion of provisions to let them know they can use the software.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has provisioned software, when they mark it as complete, the user’s ticket status is updated.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has provisioned software, and forgets to mark it as complete, it remains in their queue until marked as complete.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84" name="Shape 184"/>
          <p:cNvGraphicFramePr/>
          <p:nvPr/>
        </p:nvGraphicFramePr>
        <p:xfrm>
          <a:off x="838200" y="1690687"/>
          <a:ext cx="10515575" cy="2994077"/>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Logout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logout of my account when I am not using it so that my account is not accessible to other people.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user is signed in, when they click the sign out button, the user should be signed out and then redirected to the sign in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Demo</a:t>
            </a:r>
            <a:endParaRPr dirty="0"/>
          </a:p>
        </p:txBody>
      </p:sp>
      <p:sp>
        <p:nvSpPr>
          <p:cNvPr id="190" name="Shape 190"/>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Demo your group’s working tool</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Compare with your group’s lo-fi prototype</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Highlight MVP for release 1 (what was “done”)</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Illustrate some of the Acceptance Test-Driven Development test validations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Design Patterns Used</a:t>
            </a:r>
            <a:endParaRPr dirty="0"/>
          </a:p>
        </p:txBody>
      </p:sp>
      <p:sp>
        <p:nvSpPr>
          <p:cNvPr id="196" name="Shape 196"/>
          <p:cNvSpPr txBox="1">
            <a:spLocks noGrp="1"/>
          </p:cNvSpPr>
          <p:nvPr>
            <p:ph type="body" idx="1"/>
          </p:nvPr>
        </p:nvSpPr>
        <p:spPr>
          <a:xfrm>
            <a:off x="305212" y="1477761"/>
            <a:ext cx="10515600" cy="4631400"/>
          </a:xfrm>
          <a:prstGeom prst="rect">
            <a:avLst/>
          </a:prstGeom>
        </p:spPr>
        <p:txBody>
          <a:bodyPr spcFirstLastPara="1" wrap="square" lIns="91425" tIns="91425" rIns="91425" bIns="91425" anchor="t" anchorCtr="0">
            <a:noAutofit/>
          </a:bodyPr>
          <a:lstStyle/>
          <a:p>
            <a:pPr marL="457200" lvl="0" indent="-406400" rtl="0">
              <a:spcBef>
                <a:spcPts val="1000"/>
              </a:spcBef>
              <a:spcAft>
                <a:spcPts val="0"/>
              </a:spcAft>
              <a:buSzPts val="2800"/>
              <a:buChar char="•"/>
            </a:pPr>
            <a:r>
              <a:rPr lang="en-US" dirty="0"/>
              <a:t>Decorator Pattern</a:t>
            </a:r>
            <a:endParaRPr dirty="0"/>
          </a:p>
          <a:p>
            <a:pPr marL="914400" lvl="1" indent="-381000" rtl="0">
              <a:spcBef>
                <a:spcPts val="0"/>
              </a:spcBef>
              <a:spcAft>
                <a:spcPts val="0"/>
              </a:spcAft>
              <a:buSzPts val="2400"/>
              <a:buChar char="•"/>
            </a:pPr>
            <a:r>
              <a:rPr lang="en-US" dirty="0"/>
              <a:t>Navbar has base options available to all users</a:t>
            </a:r>
            <a:endParaRPr dirty="0"/>
          </a:p>
          <a:p>
            <a:pPr marL="914400" lvl="1" indent="-381000" rtl="0">
              <a:spcBef>
                <a:spcPts val="0"/>
              </a:spcBef>
              <a:spcAft>
                <a:spcPts val="0"/>
              </a:spcAft>
              <a:buSzPts val="2400"/>
              <a:buChar char="•"/>
            </a:pPr>
            <a:r>
              <a:rPr lang="en-US" dirty="0"/>
              <a:t>Additional options can be added to navbar for certain users depending on their access level</a:t>
            </a:r>
            <a:endParaRPr dirty="0"/>
          </a:p>
          <a:p>
            <a:pPr marL="914400" lvl="1" indent="-381000" rtl="0">
              <a:spcBef>
                <a:spcPts val="0"/>
              </a:spcBef>
              <a:spcAft>
                <a:spcPts val="0"/>
              </a:spcAft>
              <a:buSzPts val="2400"/>
              <a:buChar char="•"/>
            </a:pPr>
            <a:r>
              <a:rPr lang="en-US" dirty="0"/>
              <a:t>Example: Approvers will see an additional option on their navbar which give them access to a page displaying pending requests assigned to them</a:t>
            </a:r>
            <a:endParaRPr dirty="0"/>
          </a:p>
          <a:p>
            <a:pPr marL="457200" lvl="0" indent="-406400" rtl="0">
              <a:spcBef>
                <a:spcPts val="0"/>
              </a:spcBef>
              <a:spcAft>
                <a:spcPts val="0"/>
              </a:spcAft>
              <a:buSzPts val="2800"/>
              <a:buChar char="•"/>
            </a:pPr>
            <a:r>
              <a:rPr lang="en-US" dirty="0"/>
              <a:t>Notifications Pattern</a:t>
            </a:r>
            <a:endParaRPr dirty="0"/>
          </a:p>
          <a:p>
            <a:pPr marL="914400" lvl="1" indent="-381000" rtl="0">
              <a:spcBef>
                <a:spcPts val="0"/>
              </a:spcBef>
              <a:spcAft>
                <a:spcPts val="0"/>
              </a:spcAft>
              <a:buSzPts val="2400"/>
              <a:buChar char="•"/>
            </a:pPr>
            <a:r>
              <a:rPr lang="en-US" dirty="0"/>
              <a:t>Not discussed in class</a:t>
            </a:r>
            <a:endParaRPr dirty="0"/>
          </a:p>
          <a:p>
            <a:pPr marL="914400" lvl="1" indent="-381000" rtl="0">
              <a:spcBef>
                <a:spcPts val="0"/>
              </a:spcBef>
              <a:spcAft>
                <a:spcPts val="0"/>
              </a:spcAft>
              <a:buSzPts val="2400"/>
              <a:buChar char="•"/>
            </a:pPr>
            <a:r>
              <a:rPr lang="en-US" dirty="0"/>
              <a:t>Commonly used in UI design, particularly common for social media apps</a:t>
            </a:r>
            <a:endParaRPr dirty="0"/>
          </a:p>
          <a:p>
            <a:pPr marL="914400" lvl="1" indent="-381000" rtl="0">
              <a:spcBef>
                <a:spcPts val="0"/>
              </a:spcBef>
              <a:spcAft>
                <a:spcPts val="0"/>
              </a:spcAft>
              <a:buSzPts val="2400"/>
              <a:buChar char="•"/>
            </a:pPr>
            <a:r>
              <a:rPr lang="en-US" dirty="0"/>
              <a:t> Pattern used in our application to notify users when the status of a request has changed</a:t>
            </a:r>
          </a:p>
          <a:p>
            <a:pPr indent="-381000">
              <a:spcBef>
                <a:spcPts val="0"/>
              </a:spcBef>
              <a:buSzPts val="2400"/>
            </a:pPr>
            <a:r>
              <a:rPr lang="en-US" dirty="0"/>
              <a:t>Template Pattern</a:t>
            </a:r>
          </a:p>
          <a:p>
            <a:pPr lvl="1">
              <a:spcBef>
                <a:spcPts val="0"/>
              </a:spcBef>
            </a:pPr>
            <a:r>
              <a:rPr lang="en-US" dirty="0"/>
              <a:t>Forms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Group reflection</a:t>
            </a:r>
            <a:endParaRPr/>
          </a:p>
        </p:txBody>
      </p:sp>
      <p:sp>
        <p:nvSpPr>
          <p:cNvPr id="202" name="Shape 20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How did you feel about this milestone? What did you like about it? What did you dislike?</a:t>
            </a:r>
            <a:endParaRPr/>
          </a:p>
          <a:p>
            <a:pPr marL="685800" marR="0" lvl="1" indent="-228600" algn="l" rtl="0">
              <a:lnSpc>
                <a:spcPct val="80000"/>
              </a:lnSpc>
              <a:spcBef>
                <a:spcPts val="500"/>
              </a:spcBef>
              <a:spcAft>
                <a:spcPts val="0"/>
              </a:spcAft>
              <a:buClr>
                <a:schemeClr val="dk1"/>
              </a:buClr>
              <a:buSzPts val="2400"/>
              <a:buFont typeface="Arial"/>
              <a:buChar char="•"/>
            </a:pPr>
            <a:r>
              <a:rPr lang="en-US"/>
              <a:t>Likes: </a:t>
            </a:r>
            <a:endParaRPr/>
          </a:p>
          <a:p>
            <a:pPr marL="1143000" marR="0" lvl="2" indent="-228600" algn="l" rtl="0">
              <a:lnSpc>
                <a:spcPct val="80000"/>
              </a:lnSpc>
              <a:spcBef>
                <a:spcPts val="500"/>
              </a:spcBef>
              <a:spcAft>
                <a:spcPts val="0"/>
              </a:spcAft>
              <a:buSzPts val="2000"/>
              <a:buChar char="•"/>
            </a:pPr>
            <a:r>
              <a:rPr lang="en-US"/>
              <a:t>Finally got to begin implementing our design</a:t>
            </a:r>
            <a:endParaRPr/>
          </a:p>
          <a:p>
            <a:pPr marL="1143000" marR="0" lvl="2" indent="-228600" algn="l" rtl="0">
              <a:lnSpc>
                <a:spcPct val="80000"/>
              </a:lnSpc>
              <a:spcBef>
                <a:spcPts val="500"/>
              </a:spcBef>
              <a:spcAft>
                <a:spcPts val="0"/>
              </a:spcAft>
              <a:buSzPts val="2000"/>
              <a:buChar char="•"/>
            </a:pPr>
            <a:r>
              <a:rPr lang="en-US"/>
              <a:t>Finished the milestone with a working piece of software</a:t>
            </a:r>
            <a:endParaRPr/>
          </a:p>
          <a:p>
            <a:pPr marL="685800" marR="0" lvl="1" indent="-228600" algn="l" rtl="0">
              <a:lnSpc>
                <a:spcPct val="80000"/>
              </a:lnSpc>
              <a:spcBef>
                <a:spcPts val="500"/>
              </a:spcBef>
              <a:spcAft>
                <a:spcPts val="0"/>
              </a:spcAft>
              <a:buClr>
                <a:schemeClr val="dk1"/>
              </a:buClr>
              <a:buSzPts val="2400"/>
              <a:buFont typeface="Arial"/>
              <a:buChar char="•"/>
            </a:pPr>
            <a:r>
              <a:rPr lang="en-US"/>
              <a:t>Dislikes:</a:t>
            </a:r>
            <a:endParaRPr/>
          </a:p>
          <a:p>
            <a:pPr marL="1143000" marR="0" lvl="2" indent="-228600" algn="l" rtl="0">
              <a:lnSpc>
                <a:spcPct val="80000"/>
              </a:lnSpc>
              <a:spcBef>
                <a:spcPts val="500"/>
              </a:spcBef>
              <a:spcAft>
                <a:spcPts val="0"/>
              </a:spcAft>
              <a:buSzPts val="2000"/>
              <a:buChar char="•"/>
            </a:pPr>
            <a:r>
              <a:rPr lang="en-US"/>
              <a:t>Much more work than previous milestones</a:t>
            </a: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What did you learn about yourself as you collaborated and worked through this milestone?</a:t>
            </a:r>
            <a:endParaRPr/>
          </a:p>
          <a:p>
            <a:pPr marL="685800" marR="0" lvl="1" indent="-228600" algn="l" rtl="0">
              <a:lnSpc>
                <a:spcPct val="80000"/>
              </a:lnSpc>
              <a:spcBef>
                <a:spcPts val="500"/>
              </a:spcBef>
              <a:spcAft>
                <a:spcPts val="0"/>
              </a:spcAft>
              <a:buClr>
                <a:schemeClr val="dk1"/>
              </a:buClr>
              <a:buSzPts val="2400"/>
              <a:buFont typeface="Arial"/>
              <a:buChar char="•"/>
            </a:pPr>
            <a:r>
              <a:rPr lang="en-US"/>
              <a:t>Importance of thoroughly planning before 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Group reflection</a:t>
            </a:r>
            <a:endParaRPr/>
          </a:p>
        </p:txBody>
      </p:sp>
      <p:sp>
        <p:nvSpPr>
          <p:cNvPr id="208" name="Shape 208"/>
          <p:cNvSpPr txBox="1">
            <a:spLocks noGrp="1"/>
          </p:cNvSpPr>
          <p:nvPr>
            <p:ph type="body" idx="1"/>
          </p:nvPr>
        </p:nvSpPr>
        <p:spPr>
          <a:xfrm>
            <a:off x="838200" y="1405900"/>
            <a:ext cx="10515600" cy="47709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How will you use what you have learned going forward?</a:t>
            </a:r>
            <a:endParaRPr/>
          </a:p>
          <a:p>
            <a:pPr marL="685800" marR="0" lvl="1" indent="-228600" algn="l" rtl="0">
              <a:lnSpc>
                <a:spcPct val="80000"/>
              </a:lnSpc>
              <a:spcBef>
                <a:spcPts val="500"/>
              </a:spcBef>
              <a:spcAft>
                <a:spcPts val="0"/>
              </a:spcAft>
              <a:buClr>
                <a:schemeClr val="dk1"/>
              </a:buClr>
              <a:buSzPts val="2400"/>
              <a:buFont typeface="Arial"/>
              <a:buChar char="•"/>
            </a:pPr>
            <a:r>
              <a:rPr lang="en-US"/>
              <a:t>Use methodologies learned in class to ensure that the development of software goes as smoothly as possible</a:t>
            </a: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What “stuff &amp; things” related to this milestone would you want help with?</a:t>
            </a:r>
            <a:endParaRPr/>
          </a:p>
          <a:p>
            <a:pPr marL="685800" marR="0" lvl="1" indent="-228600" algn="l" rtl="0">
              <a:lnSpc>
                <a:spcPct val="80000"/>
              </a:lnSpc>
              <a:spcBef>
                <a:spcPts val="500"/>
              </a:spcBef>
              <a:spcAft>
                <a:spcPts val="0"/>
              </a:spcAft>
              <a:buClr>
                <a:schemeClr val="dk1"/>
              </a:buClr>
              <a:buSzPts val="2400"/>
              <a:buFont typeface="Arial"/>
              <a:buChar char="•"/>
            </a:pPr>
            <a:r>
              <a:rPr lang="en-US"/>
              <a:t>Nothing in particular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Executive summary</a:t>
            </a:r>
            <a:endParaRPr/>
          </a:p>
        </p:txBody>
      </p:sp>
      <p:sp>
        <p:nvSpPr>
          <p:cNvPr id="91" name="Shape 9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Technology used</a:t>
            </a:r>
            <a:endParaRPr dirty="0"/>
          </a:p>
          <a:p>
            <a:pPr marL="685800" marR="0" lvl="1" indent="-228600" algn="l" rtl="0">
              <a:lnSpc>
                <a:spcPct val="90000"/>
              </a:lnSpc>
              <a:spcBef>
                <a:spcPts val="500"/>
              </a:spcBef>
              <a:spcAft>
                <a:spcPts val="0"/>
              </a:spcAft>
              <a:buClr>
                <a:schemeClr val="dk1"/>
              </a:buClr>
              <a:buSzPts val="2400"/>
              <a:buFont typeface="Arial"/>
              <a:buChar char="•"/>
            </a:pPr>
            <a:r>
              <a:rPr lang="en-US" dirty="0"/>
              <a:t>MySQL/MariaDB, PHP, JavaScript, HTML, CSS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dirty="0"/>
              <a:t>XAMPP</a:t>
            </a:r>
            <a:r>
              <a:rPr lang="en-CA" dirty="0"/>
              <a:t>/LAMP</a:t>
            </a:r>
            <a:endParaRPr dirty="0"/>
          </a:p>
          <a:p>
            <a:pPr marL="685800" marR="0" lvl="1" indent="-228600" algn="l" rtl="0">
              <a:lnSpc>
                <a:spcPct val="90000"/>
              </a:lnSpc>
              <a:spcBef>
                <a:spcPts val="500"/>
              </a:spcBef>
              <a:spcAft>
                <a:spcPts val="0"/>
              </a:spcAft>
              <a:buClr>
                <a:schemeClr val="dk1"/>
              </a:buClr>
              <a:buSzPts val="2400"/>
              <a:buFont typeface="Arial"/>
              <a:buChar char="•"/>
            </a:pPr>
            <a:r>
              <a:rPr lang="en-US" dirty="0"/>
              <a:t>GitHub</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a:t> All </a:t>
            </a:r>
            <a:r>
              <a:rPr lang="en-US" dirty="0"/>
              <a:t>features specified by MVP </a:t>
            </a:r>
            <a:r>
              <a:rPr lang="en-US"/>
              <a:t>were completed</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dirty="0"/>
              <a:t>Very few changes to lo-fi prototypes were made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777388" y="1403206"/>
            <a:ext cx="10637225" cy="4051600"/>
          </a:xfrm>
          <a:prstGeom prst="rect">
            <a:avLst/>
          </a:prstGeom>
          <a:noFill/>
          <a:ln>
            <a:noFill/>
          </a:ln>
        </p:spPr>
      </p:pic>
      <p:sp>
        <p:nvSpPr>
          <p:cNvPr id="97" name="Shape 97"/>
          <p:cNvSpPr txBox="1"/>
          <p:nvPr/>
        </p:nvSpPr>
        <p:spPr>
          <a:xfrm>
            <a:off x="2542800" y="140320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Software User User Story Map</a:t>
            </a:r>
            <a:endParaRPr sz="3600"/>
          </a:p>
        </p:txBody>
      </p:sp>
      <p:sp>
        <p:nvSpPr>
          <p:cNvPr id="98" name="Shape 98"/>
          <p:cNvSpPr txBox="1"/>
          <p:nvPr/>
        </p:nvSpPr>
        <p:spPr>
          <a:xfrm>
            <a:off x="777400" y="545480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99" name="Shape 99"/>
          <p:cNvPicPr preferRelativeResize="0"/>
          <p:nvPr/>
        </p:nvPicPr>
        <p:blipFill>
          <a:blip r:embed="rId4">
            <a:alphaModFix/>
          </a:blip>
          <a:stretch>
            <a:fillRect/>
          </a:stretch>
        </p:blipFill>
        <p:spPr>
          <a:xfrm>
            <a:off x="9420950" y="553763"/>
            <a:ext cx="1790700" cy="1933575"/>
          </a:xfrm>
          <a:prstGeom prst="rect">
            <a:avLst/>
          </a:prstGeom>
          <a:noFill/>
          <a:ln>
            <a:noFill/>
          </a:ln>
        </p:spPr>
      </p:pic>
      <p:pic>
        <p:nvPicPr>
          <p:cNvPr id="100" name="Shape 100"/>
          <p:cNvPicPr preferRelativeResize="0"/>
          <p:nvPr/>
        </p:nvPicPr>
        <p:blipFill rotWithShape="1">
          <a:blip r:embed="rId4">
            <a:alphaModFix/>
          </a:blip>
          <a:srcRect l="11210" t="60550" r="39272" b="20980"/>
          <a:stretch/>
        </p:blipFill>
        <p:spPr>
          <a:xfrm>
            <a:off x="1771275" y="5075450"/>
            <a:ext cx="771525" cy="310750"/>
          </a:xfrm>
          <a:prstGeom prst="rect">
            <a:avLst/>
          </a:prstGeom>
          <a:noFill/>
          <a:ln>
            <a:noFill/>
          </a:ln>
        </p:spPr>
      </p:pic>
      <p:pic>
        <p:nvPicPr>
          <p:cNvPr id="101" name="Shape 101"/>
          <p:cNvPicPr preferRelativeResize="0"/>
          <p:nvPr/>
        </p:nvPicPr>
        <p:blipFill rotWithShape="1">
          <a:blip r:embed="rId4">
            <a:alphaModFix/>
          </a:blip>
          <a:srcRect l="11210" t="60550" r="39272" b="20980"/>
          <a:stretch/>
        </p:blipFill>
        <p:spPr>
          <a:xfrm>
            <a:off x="3500000" y="5075450"/>
            <a:ext cx="771525" cy="310750"/>
          </a:xfrm>
          <a:prstGeom prst="rect">
            <a:avLst/>
          </a:prstGeom>
          <a:noFill/>
          <a:ln>
            <a:noFill/>
          </a:ln>
        </p:spPr>
      </p:pic>
      <p:pic>
        <p:nvPicPr>
          <p:cNvPr id="102" name="Shape 102"/>
          <p:cNvPicPr preferRelativeResize="0"/>
          <p:nvPr/>
        </p:nvPicPr>
        <p:blipFill rotWithShape="1">
          <a:blip r:embed="rId4">
            <a:alphaModFix/>
          </a:blip>
          <a:srcRect l="11210" t="60550" r="39272" b="20980"/>
          <a:stretch/>
        </p:blipFill>
        <p:spPr>
          <a:xfrm>
            <a:off x="5228725" y="5075450"/>
            <a:ext cx="771525" cy="310750"/>
          </a:xfrm>
          <a:prstGeom prst="rect">
            <a:avLst/>
          </a:prstGeom>
          <a:noFill/>
          <a:ln>
            <a:noFill/>
          </a:ln>
        </p:spPr>
      </p:pic>
      <p:pic>
        <p:nvPicPr>
          <p:cNvPr id="103" name="Shape 103"/>
          <p:cNvPicPr preferRelativeResize="0"/>
          <p:nvPr/>
        </p:nvPicPr>
        <p:blipFill rotWithShape="1">
          <a:blip r:embed="rId4">
            <a:alphaModFix/>
          </a:blip>
          <a:srcRect l="11210" t="60550" r="39272" b="20980"/>
          <a:stretch/>
        </p:blipFill>
        <p:spPr>
          <a:xfrm>
            <a:off x="7028075" y="5075450"/>
            <a:ext cx="771525" cy="310750"/>
          </a:xfrm>
          <a:prstGeom prst="rect">
            <a:avLst/>
          </a:prstGeom>
          <a:noFill/>
          <a:ln>
            <a:noFill/>
          </a:ln>
        </p:spPr>
      </p:pic>
      <p:pic>
        <p:nvPicPr>
          <p:cNvPr id="104" name="Shape 104"/>
          <p:cNvPicPr preferRelativeResize="0"/>
          <p:nvPr/>
        </p:nvPicPr>
        <p:blipFill rotWithShape="1">
          <a:blip r:embed="rId4">
            <a:alphaModFix/>
          </a:blip>
          <a:srcRect l="11210" t="60550" r="39272" b="20980"/>
          <a:stretch/>
        </p:blipFill>
        <p:spPr>
          <a:xfrm>
            <a:off x="8827425" y="5075450"/>
            <a:ext cx="771525" cy="310750"/>
          </a:xfrm>
          <a:prstGeom prst="rect">
            <a:avLst/>
          </a:prstGeom>
          <a:noFill/>
          <a:ln>
            <a:noFill/>
          </a:ln>
        </p:spPr>
      </p:pic>
      <p:pic>
        <p:nvPicPr>
          <p:cNvPr id="105" name="Shape 105"/>
          <p:cNvPicPr preferRelativeResize="0"/>
          <p:nvPr/>
        </p:nvPicPr>
        <p:blipFill rotWithShape="1">
          <a:blip r:embed="rId4">
            <a:alphaModFix/>
          </a:blip>
          <a:srcRect l="11210" t="60550" r="39272" b="20980"/>
          <a:stretch/>
        </p:blipFill>
        <p:spPr>
          <a:xfrm>
            <a:off x="10556150" y="5075450"/>
            <a:ext cx="771525" cy="31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2592588" y="789350"/>
            <a:ext cx="7006825" cy="5279300"/>
          </a:xfrm>
          <a:prstGeom prst="rect">
            <a:avLst/>
          </a:prstGeom>
          <a:noFill/>
          <a:ln>
            <a:noFill/>
          </a:ln>
        </p:spPr>
      </p:pic>
      <p:sp>
        <p:nvSpPr>
          <p:cNvPr id="111" name="Shape 111"/>
          <p:cNvSpPr txBox="1"/>
          <p:nvPr/>
        </p:nvSpPr>
        <p:spPr>
          <a:xfrm>
            <a:off x="4307725" y="78935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Approver User Story Map</a:t>
            </a:r>
            <a:endParaRPr sz="3600"/>
          </a:p>
        </p:txBody>
      </p:sp>
      <p:sp>
        <p:nvSpPr>
          <p:cNvPr id="112" name="Shape 112"/>
          <p:cNvSpPr txBox="1"/>
          <p:nvPr/>
        </p:nvSpPr>
        <p:spPr>
          <a:xfrm>
            <a:off x="2592600" y="6068650"/>
            <a:ext cx="7106400" cy="41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113" name="Shape 113"/>
          <p:cNvPicPr preferRelativeResize="0"/>
          <p:nvPr/>
        </p:nvPicPr>
        <p:blipFill>
          <a:blip r:embed="rId4">
            <a:alphaModFix/>
          </a:blip>
          <a:stretch>
            <a:fillRect/>
          </a:stretch>
        </p:blipFill>
        <p:spPr>
          <a:xfrm>
            <a:off x="9699000" y="789350"/>
            <a:ext cx="1790700" cy="1933575"/>
          </a:xfrm>
          <a:prstGeom prst="rect">
            <a:avLst/>
          </a:prstGeom>
          <a:noFill/>
          <a:ln>
            <a:noFill/>
          </a:ln>
        </p:spPr>
      </p:pic>
      <p:pic>
        <p:nvPicPr>
          <p:cNvPr id="114" name="Shape 114"/>
          <p:cNvPicPr preferRelativeResize="0"/>
          <p:nvPr/>
        </p:nvPicPr>
        <p:blipFill rotWithShape="1">
          <a:blip r:embed="rId4">
            <a:alphaModFix/>
          </a:blip>
          <a:srcRect l="11210" t="60550" r="39272" b="20980"/>
          <a:stretch/>
        </p:blipFill>
        <p:spPr>
          <a:xfrm>
            <a:off x="3536200" y="4455550"/>
            <a:ext cx="771525" cy="310750"/>
          </a:xfrm>
          <a:prstGeom prst="rect">
            <a:avLst/>
          </a:prstGeom>
          <a:noFill/>
          <a:ln>
            <a:noFill/>
          </a:ln>
        </p:spPr>
      </p:pic>
      <p:pic>
        <p:nvPicPr>
          <p:cNvPr id="115" name="Shape 115"/>
          <p:cNvPicPr preferRelativeResize="0"/>
          <p:nvPr/>
        </p:nvPicPr>
        <p:blipFill rotWithShape="1">
          <a:blip r:embed="rId4">
            <a:alphaModFix/>
          </a:blip>
          <a:srcRect l="11210" t="60550" r="39272" b="20980"/>
          <a:stretch/>
        </p:blipFill>
        <p:spPr>
          <a:xfrm>
            <a:off x="5231650" y="4455550"/>
            <a:ext cx="771525" cy="310750"/>
          </a:xfrm>
          <a:prstGeom prst="rect">
            <a:avLst/>
          </a:prstGeom>
          <a:noFill/>
          <a:ln>
            <a:noFill/>
          </a:ln>
        </p:spPr>
      </p:pic>
      <p:pic>
        <p:nvPicPr>
          <p:cNvPr id="116" name="Shape 116"/>
          <p:cNvPicPr preferRelativeResize="0"/>
          <p:nvPr/>
        </p:nvPicPr>
        <p:blipFill rotWithShape="1">
          <a:blip r:embed="rId4">
            <a:alphaModFix/>
          </a:blip>
          <a:srcRect l="11210" t="60550" r="39272" b="20980"/>
          <a:stretch/>
        </p:blipFill>
        <p:spPr>
          <a:xfrm>
            <a:off x="7029975" y="4455550"/>
            <a:ext cx="771525" cy="310750"/>
          </a:xfrm>
          <a:prstGeom prst="rect">
            <a:avLst/>
          </a:prstGeom>
          <a:noFill/>
          <a:ln>
            <a:noFill/>
          </a:ln>
        </p:spPr>
      </p:pic>
      <p:pic>
        <p:nvPicPr>
          <p:cNvPr id="117" name="Shape 117"/>
          <p:cNvPicPr preferRelativeResize="0"/>
          <p:nvPr/>
        </p:nvPicPr>
        <p:blipFill rotWithShape="1">
          <a:blip r:embed="rId4">
            <a:alphaModFix/>
          </a:blip>
          <a:srcRect l="11210" t="60550" r="39272" b="20980"/>
          <a:stretch/>
        </p:blipFill>
        <p:spPr>
          <a:xfrm>
            <a:off x="8742550" y="4455550"/>
            <a:ext cx="771525" cy="310750"/>
          </a:xfrm>
          <a:prstGeom prst="rect">
            <a:avLst/>
          </a:prstGeom>
          <a:noFill/>
          <a:ln>
            <a:noFill/>
          </a:ln>
        </p:spPr>
      </p:pic>
      <p:pic>
        <p:nvPicPr>
          <p:cNvPr id="118" name="Shape 118"/>
          <p:cNvPicPr preferRelativeResize="0"/>
          <p:nvPr/>
        </p:nvPicPr>
        <p:blipFill rotWithShape="1">
          <a:blip r:embed="rId4">
            <a:alphaModFix/>
          </a:blip>
          <a:srcRect l="11210" t="60550" r="39272" b="20980"/>
          <a:stretch/>
        </p:blipFill>
        <p:spPr>
          <a:xfrm>
            <a:off x="7029975" y="5581400"/>
            <a:ext cx="771525" cy="31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707425" y="12"/>
            <a:ext cx="8777147" cy="6492875"/>
          </a:xfrm>
          <a:prstGeom prst="rect">
            <a:avLst/>
          </a:prstGeom>
          <a:noFill/>
          <a:ln>
            <a:noFill/>
          </a:ln>
        </p:spPr>
      </p:pic>
      <p:sp>
        <p:nvSpPr>
          <p:cNvPr id="124" name="Shape 124"/>
          <p:cNvSpPr txBox="1"/>
          <p:nvPr/>
        </p:nvSpPr>
        <p:spPr>
          <a:xfrm>
            <a:off x="3378175" y="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IT Analyst User Story Map</a:t>
            </a:r>
            <a:endParaRPr sz="3600"/>
          </a:p>
        </p:txBody>
      </p:sp>
      <p:sp>
        <p:nvSpPr>
          <p:cNvPr id="125" name="Shape 125"/>
          <p:cNvSpPr txBox="1"/>
          <p:nvPr/>
        </p:nvSpPr>
        <p:spPr>
          <a:xfrm>
            <a:off x="1707425" y="6492875"/>
            <a:ext cx="7106400" cy="33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126" name="Shape 126"/>
          <p:cNvPicPr preferRelativeResize="0"/>
          <p:nvPr/>
        </p:nvPicPr>
        <p:blipFill>
          <a:blip r:embed="rId4">
            <a:alphaModFix/>
          </a:blip>
          <a:stretch>
            <a:fillRect/>
          </a:stretch>
        </p:blipFill>
        <p:spPr>
          <a:xfrm>
            <a:off x="1707425" y="4559288"/>
            <a:ext cx="1790700" cy="1933575"/>
          </a:xfrm>
          <a:prstGeom prst="rect">
            <a:avLst/>
          </a:prstGeom>
          <a:noFill/>
          <a:ln>
            <a:noFill/>
          </a:ln>
        </p:spPr>
      </p:pic>
      <p:pic>
        <p:nvPicPr>
          <p:cNvPr id="127" name="Shape 127"/>
          <p:cNvPicPr preferRelativeResize="0"/>
          <p:nvPr/>
        </p:nvPicPr>
        <p:blipFill rotWithShape="1">
          <a:blip r:embed="rId4">
            <a:alphaModFix/>
          </a:blip>
          <a:srcRect l="11210" t="60550" r="39272" b="20980"/>
          <a:stretch/>
        </p:blipFill>
        <p:spPr>
          <a:xfrm>
            <a:off x="4359175" y="3647825"/>
            <a:ext cx="771525" cy="310750"/>
          </a:xfrm>
          <a:prstGeom prst="rect">
            <a:avLst/>
          </a:prstGeom>
          <a:noFill/>
          <a:ln>
            <a:noFill/>
          </a:ln>
        </p:spPr>
      </p:pic>
      <p:pic>
        <p:nvPicPr>
          <p:cNvPr id="128" name="Shape 128"/>
          <p:cNvPicPr preferRelativeResize="0"/>
          <p:nvPr/>
        </p:nvPicPr>
        <p:blipFill rotWithShape="1">
          <a:blip r:embed="rId4">
            <a:alphaModFix/>
          </a:blip>
          <a:srcRect l="11210" t="60550" r="39272" b="20980"/>
          <a:stretch/>
        </p:blipFill>
        <p:spPr>
          <a:xfrm>
            <a:off x="2606650" y="3647825"/>
            <a:ext cx="771525" cy="310750"/>
          </a:xfrm>
          <a:prstGeom prst="rect">
            <a:avLst/>
          </a:prstGeom>
          <a:noFill/>
          <a:ln>
            <a:noFill/>
          </a:ln>
        </p:spPr>
      </p:pic>
      <p:pic>
        <p:nvPicPr>
          <p:cNvPr id="129" name="Shape 129"/>
          <p:cNvPicPr preferRelativeResize="0"/>
          <p:nvPr/>
        </p:nvPicPr>
        <p:blipFill rotWithShape="1">
          <a:blip r:embed="rId4">
            <a:alphaModFix/>
          </a:blip>
          <a:srcRect l="11210" t="60550" r="39272" b="20980"/>
          <a:stretch/>
        </p:blipFill>
        <p:spPr>
          <a:xfrm>
            <a:off x="6111700" y="3703962"/>
            <a:ext cx="771525" cy="310750"/>
          </a:xfrm>
          <a:prstGeom prst="rect">
            <a:avLst/>
          </a:prstGeom>
          <a:noFill/>
          <a:ln>
            <a:noFill/>
          </a:ln>
        </p:spPr>
      </p:pic>
      <p:pic>
        <p:nvPicPr>
          <p:cNvPr id="130" name="Shape 130"/>
          <p:cNvPicPr preferRelativeResize="0"/>
          <p:nvPr/>
        </p:nvPicPr>
        <p:blipFill rotWithShape="1">
          <a:blip r:embed="rId4">
            <a:alphaModFix/>
          </a:blip>
          <a:srcRect l="11210" t="60550" r="39272" b="20980"/>
          <a:stretch/>
        </p:blipFill>
        <p:spPr>
          <a:xfrm>
            <a:off x="7864225" y="3703962"/>
            <a:ext cx="771525" cy="310750"/>
          </a:xfrm>
          <a:prstGeom prst="rect">
            <a:avLst/>
          </a:prstGeom>
          <a:noFill/>
          <a:ln>
            <a:noFill/>
          </a:ln>
        </p:spPr>
      </p:pic>
      <p:pic>
        <p:nvPicPr>
          <p:cNvPr id="131" name="Shape 131"/>
          <p:cNvPicPr preferRelativeResize="0"/>
          <p:nvPr/>
        </p:nvPicPr>
        <p:blipFill rotWithShape="1">
          <a:blip r:embed="rId4">
            <a:alphaModFix/>
          </a:blip>
          <a:srcRect l="11210" t="60550" r="39272" b="20980"/>
          <a:stretch/>
        </p:blipFill>
        <p:spPr>
          <a:xfrm>
            <a:off x="9616750" y="3647825"/>
            <a:ext cx="771525" cy="310750"/>
          </a:xfrm>
          <a:prstGeom prst="rect">
            <a:avLst/>
          </a:prstGeom>
          <a:noFill/>
          <a:ln>
            <a:noFill/>
          </a:ln>
        </p:spPr>
      </p:pic>
      <p:pic>
        <p:nvPicPr>
          <p:cNvPr id="132" name="Shape 132"/>
          <p:cNvPicPr preferRelativeResize="0"/>
          <p:nvPr/>
        </p:nvPicPr>
        <p:blipFill rotWithShape="1">
          <a:blip r:embed="rId4">
            <a:alphaModFix/>
          </a:blip>
          <a:srcRect l="11210" t="60550" r="39272" b="20980"/>
          <a:stretch/>
        </p:blipFill>
        <p:spPr>
          <a:xfrm>
            <a:off x="6111700" y="4809875"/>
            <a:ext cx="771525" cy="310750"/>
          </a:xfrm>
          <a:prstGeom prst="rect">
            <a:avLst/>
          </a:prstGeom>
          <a:noFill/>
          <a:ln>
            <a:noFill/>
          </a:ln>
        </p:spPr>
      </p:pic>
      <p:pic>
        <p:nvPicPr>
          <p:cNvPr id="133" name="Shape 133"/>
          <p:cNvPicPr preferRelativeResize="0"/>
          <p:nvPr/>
        </p:nvPicPr>
        <p:blipFill rotWithShape="1">
          <a:blip r:embed="rId4">
            <a:alphaModFix/>
          </a:blip>
          <a:srcRect l="11210" t="60550" r="39272" b="20980"/>
          <a:stretch/>
        </p:blipFill>
        <p:spPr>
          <a:xfrm>
            <a:off x="7864225" y="4809875"/>
            <a:ext cx="771525" cy="310750"/>
          </a:xfrm>
          <a:prstGeom prst="rect">
            <a:avLst/>
          </a:prstGeom>
          <a:noFill/>
          <a:ln>
            <a:noFill/>
          </a:ln>
        </p:spPr>
      </p:pic>
      <p:pic>
        <p:nvPicPr>
          <p:cNvPr id="134" name="Shape 134"/>
          <p:cNvPicPr preferRelativeResize="0"/>
          <p:nvPr/>
        </p:nvPicPr>
        <p:blipFill rotWithShape="1">
          <a:blip r:embed="rId4">
            <a:alphaModFix/>
          </a:blip>
          <a:srcRect l="11210" t="60550" r="39272" b="20980"/>
          <a:stretch/>
        </p:blipFill>
        <p:spPr>
          <a:xfrm>
            <a:off x="6111700" y="6006225"/>
            <a:ext cx="771525" cy="310750"/>
          </a:xfrm>
          <a:prstGeom prst="rect">
            <a:avLst/>
          </a:prstGeom>
          <a:noFill/>
          <a:ln>
            <a:noFill/>
          </a:ln>
        </p:spPr>
      </p:pic>
      <p:pic>
        <p:nvPicPr>
          <p:cNvPr id="135" name="Shape 135"/>
          <p:cNvPicPr preferRelativeResize="0"/>
          <p:nvPr/>
        </p:nvPicPr>
        <p:blipFill rotWithShape="1">
          <a:blip r:embed="rId4">
            <a:alphaModFix/>
          </a:blip>
          <a:srcRect l="11210" t="60550" r="39272" b="20980"/>
          <a:stretch/>
        </p:blipFill>
        <p:spPr>
          <a:xfrm>
            <a:off x="7864225" y="6006225"/>
            <a:ext cx="771525" cy="31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Important pages from lo-fi prototypes</a:t>
            </a:r>
            <a:endParaRPr/>
          </a:p>
        </p:txBody>
      </p:sp>
      <p:pic>
        <p:nvPicPr>
          <p:cNvPr id="141" name="Shape 141"/>
          <p:cNvPicPr preferRelativeResize="0"/>
          <p:nvPr/>
        </p:nvPicPr>
        <p:blipFill>
          <a:blip r:embed="rId3">
            <a:alphaModFix/>
          </a:blip>
          <a:stretch>
            <a:fillRect/>
          </a:stretch>
        </p:blipFill>
        <p:spPr>
          <a:xfrm>
            <a:off x="600075" y="2215275"/>
            <a:ext cx="10991850"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365125"/>
            <a:ext cx="10515600" cy="800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Important pages from lo-fi prototypes</a:t>
            </a:r>
            <a:endParaRPr/>
          </a:p>
        </p:txBody>
      </p:sp>
      <p:pic>
        <p:nvPicPr>
          <p:cNvPr id="147" name="Shape 147"/>
          <p:cNvPicPr preferRelativeResize="0"/>
          <p:nvPr/>
        </p:nvPicPr>
        <p:blipFill>
          <a:blip r:embed="rId3">
            <a:alphaModFix/>
          </a:blip>
          <a:stretch>
            <a:fillRect/>
          </a:stretch>
        </p:blipFill>
        <p:spPr>
          <a:xfrm>
            <a:off x="1340575" y="1268700"/>
            <a:ext cx="9357874" cy="4741325"/>
          </a:xfrm>
          <a:prstGeom prst="rect">
            <a:avLst/>
          </a:prstGeom>
          <a:noFill/>
          <a:ln>
            <a:noFill/>
          </a:ln>
        </p:spPr>
      </p:pic>
      <p:sp>
        <p:nvSpPr>
          <p:cNvPr id="148" name="Shape 148"/>
          <p:cNvSpPr txBox="1"/>
          <p:nvPr/>
        </p:nvSpPr>
        <p:spPr>
          <a:xfrm>
            <a:off x="3463300" y="3754750"/>
            <a:ext cx="9779400" cy="114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838200" y="137425"/>
            <a:ext cx="10515600" cy="989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Important pages from lo-fi prototypes</a:t>
            </a:r>
            <a:endParaRPr/>
          </a:p>
        </p:txBody>
      </p:sp>
      <p:pic>
        <p:nvPicPr>
          <p:cNvPr id="154" name="Shape 154"/>
          <p:cNvPicPr preferRelativeResize="0"/>
          <p:nvPr/>
        </p:nvPicPr>
        <p:blipFill>
          <a:blip r:embed="rId3">
            <a:alphaModFix/>
          </a:blip>
          <a:stretch>
            <a:fillRect/>
          </a:stretch>
        </p:blipFill>
        <p:spPr>
          <a:xfrm>
            <a:off x="988450" y="1023950"/>
            <a:ext cx="10215100" cy="56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60" name="Shape 160"/>
          <p:cNvGraphicFramePr/>
          <p:nvPr/>
        </p:nvGraphicFramePr>
        <p:xfrm>
          <a:off x="838200" y="1690687"/>
          <a:ext cx="10515575" cy="4005377"/>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Software Request</a:t>
                      </a:r>
                      <a:r>
                        <a:rPr lang="en-US" sz="2000">
                          <a:solidFill>
                            <a:schemeClr val="dk1"/>
                          </a:solidFill>
                          <a:latin typeface="Calibri"/>
                          <a:ea typeface="Calibri"/>
                          <a:cs typeface="Calibri"/>
                          <a:sym typeface="Calibri"/>
                        </a:rPr>
                        <a:t>er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Login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login to to the software portal so that I can make requests and check the status of my existing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has input the correct credentials, when they click the sign in button, the user should be redirected to the create request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input invalid credentials, when they click the sign in button, the user should receive a popup notifying them that sign in has failed and then be redirected back to the sign in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961</Words>
  <Application>Microsoft Office PowerPoint</Application>
  <PresentationFormat>Widescreen</PresentationFormat>
  <Paragraphs>106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ENSE 470, Milestone 6</vt:lpstr>
      <vt:lpstr>Executive summary</vt:lpstr>
      <vt:lpstr>PowerPoint Presentation</vt:lpstr>
      <vt:lpstr>PowerPoint Presentation</vt:lpstr>
      <vt:lpstr>PowerPoint Presentation</vt:lpstr>
      <vt:lpstr>Important pages from lo-fi prototypes</vt:lpstr>
      <vt:lpstr>Important pages from lo-fi prototypes</vt:lpstr>
      <vt:lpstr>Important pages from lo-fi prototypes</vt:lpstr>
      <vt:lpstr>ATDDs</vt:lpstr>
      <vt:lpstr>ATDDs</vt:lpstr>
      <vt:lpstr>ATDDs</vt:lpstr>
      <vt:lpstr>ATDDs</vt:lpstr>
      <vt:lpstr>ATDDs</vt:lpstr>
      <vt:lpstr>Demo</vt:lpstr>
      <vt:lpstr>Design Patterns Used</vt:lpstr>
      <vt:lpstr>Group reflection</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470, Milestone 6</dc:title>
  <cp:lastModifiedBy>Dakota Fisher</cp:lastModifiedBy>
  <cp:revision>7</cp:revision>
  <dcterms:modified xsi:type="dcterms:W3CDTF">2018-03-29T14:54:06Z</dcterms:modified>
</cp:coreProperties>
</file>