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0" r:id="rId4"/>
    <p:sldId id="284" r:id="rId5"/>
    <p:sldId id="281" r:id="rId6"/>
    <p:sldId id="285" r:id="rId7"/>
    <p:sldId id="282" r:id="rId8"/>
    <p:sldId id="283" r:id="rId9"/>
    <p:sldId id="279" r:id="rId10"/>
    <p:sldId id="261"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8373-9B7E-45B3-933C-FA2CD4A3E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A6BE0F-28C0-4258-8D57-17B149D5E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126DD48-B37B-4002-9472-1A74A4E18F8B}"/>
              </a:ext>
            </a:extLst>
          </p:cNvPr>
          <p:cNvSpPr>
            <a:spLocks noGrp="1"/>
          </p:cNvSpPr>
          <p:nvPr>
            <p:ph type="dt" sz="half" idx="10"/>
          </p:nvPr>
        </p:nvSpPr>
        <p:spPr/>
        <p:txBody>
          <a:bodyPr/>
          <a:lstStyle>
            <a:lvl1pPr>
              <a:defRPr/>
            </a:lvl1pPr>
          </a:lstStyle>
          <a:p>
            <a:pPr>
              <a:defRPr/>
            </a:pPr>
            <a:fld id="{AF37A632-6A2B-43F0-9830-8C136A14137B}" type="datetimeFigureOut">
              <a:rPr lang="en-CA"/>
              <a:pPr>
                <a:defRPr/>
              </a:pPr>
              <a:t>2018-04-10</a:t>
            </a:fld>
            <a:endParaRPr lang="en-CA"/>
          </a:p>
        </p:txBody>
      </p:sp>
      <p:sp>
        <p:nvSpPr>
          <p:cNvPr id="5" name="Footer Placeholder 4">
            <a:extLst>
              <a:ext uri="{FF2B5EF4-FFF2-40B4-BE49-F238E27FC236}">
                <a16:creationId xmlns:a16="http://schemas.microsoft.com/office/drawing/2014/main" id="{B751DC40-603F-4BAC-A5B3-BCF6764E4277}"/>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481AB73-A78B-4A4C-AB42-04CA1467A585}"/>
              </a:ext>
            </a:extLst>
          </p:cNvPr>
          <p:cNvSpPr>
            <a:spLocks noGrp="1"/>
          </p:cNvSpPr>
          <p:nvPr>
            <p:ph type="sldNum" sz="quarter" idx="12"/>
          </p:nvPr>
        </p:nvSpPr>
        <p:spPr/>
        <p:txBody>
          <a:bodyPr/>
          <a:lstStyle>
            <a:lvl1pPr>
              <a:defRPr/>
            </a:lvl1pPr>
          </a:lstStyle>
          <a:p>
            <a:pPr>
              <a:defRPr/>
            </a:pPr>
            <a:fld id="{1601652C-2F91-4CB3-8C2A-E693D47CBEB3}" type="slidenum">
              <a:rPr lang="en-CA"/>
              <a:pPr>
                <a:defRPr/>
              </a:pPr>
              <a:t>‹#›</a:t>
            </a:fld>
            <a:endParaRPr lang="en-CA"/>
          </a:p>
        </p:txBody>
      </p:sp>
    </p:spTree>
    <p:extLst>
      <p:ext uri="{BB962C8B-B14F-4D97-AF65-F5344CB8AC3E}">
        <p14:creationId xmlns:p14="http://schemas.microsoft.com/office/powerpoint/2010/main" val="93975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8F3C-6F15-4F04-ACEC-04774A4B042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913447-9D6B-48B1-9CEC-E2A486AF0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E31259-7C21-4114-9FBA-D404B621423D}"/>
              </a:ext>
            </a:extLst>
          </p:cNvPr>
          <p:cNvSpPr>
            <a:spLocks noGrp="1"/>
          </p:cNvSpPr>
          <p:nvPr>
            <p:ph type="dt" sz="half" idx="10"/>
          </p:nvPr>
        </p:nvSpPr>
        <p:spPr/>
        <p:txBody>
          <a:bodyPr/>
          <a:lstStyle>
            <a:lvl1pPr>
              <a:defRPr/>
            </a:lvl1pPr>
          </a:lstStyle>
          <a:p>
            <a:pPr>
              <a:defRPr/>
            </a:pPr>
            <a:fld id="{F1D4A4C2-4C6B-4A43-A036-785AFB01C21D}" type="datetimeFigureOut">
              <a:rPr lang="en-CA"/>
              <a:pPr>
                <a:defRPr/>
              </a:pPr>
              <a:t>2018-04-10</a:t>
            </a:fld>
            <a:endParaRPr lang="en-CA"/>
          </a:p>
        </p:txBody>
      </p:sp>
      <p:sp>
        <p:nvSpPr>
          <p:cNvPr id="5" name="Footer Placeholder 4">
            <a:extLst>
              <a:ext uri="{FF2B5EF4-FFF2-40B4-BE49-F238E27FC236}">
                <a16:creationId xmlns:a16="http://schemas.microsoft.com/office/drawing/2014/main" id="{108F1733-D872-4A0B-BFBE-058F53849C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7B7CEA25-0C12-428E-98BA-B50FDF66288F}"/>
              </a:ext>
            </a:extLst>
          </p:cNvPr>
          <p:cNvSpPr>
            <a:spLocks noGrp="1"/>
          </p:cNvSpPr>
          <p:nvPr>
            <p:ph type="sldNum" sz="quarter" idx="12"/>
          </p:nvPr>
        </p:nvSpPr>
        <p:spPr/>
        <p:txBody>
          <a:bodyPr/>
          <a:lstStyle>
            <a:lvl1pPr>
              <a:defRPr/>
            </a:lvl1pPr>
          </a:lstStyle>
          <a:p>
            <a:pPr>
              <a:defRPr/>
            </a:pPr>
            <a:fld id="{2E7730B5-2764-4F0D-ACEB-A6FB3CA5DC69}" type="slidenum">
              <a:rPr lang="en-CA"/>
              <a:pPr>
                <a:defRPr/>
              </a:pPr>
              <a:t>‹#›</a:t>
            </a:fld>
            <a:endParaRPr lang="en-CA"/>
          </a:p>
        </p:txBody>
      </p:sp>
    </p:spTree>
    <p:extLst>
      <p:ext uri="{BB962C8B-B14F-4D97-AF65-F5344CB8AC3E}">
        <p14:creationId xmlns:p14="http://schemas.microsoft.com/office/powerpoint/2010/main" val="423207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3D029-9C47-4C0E-84F4-4643048D57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A89E54-16CE-43D2-9AB6-6CF5FA4208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8DA34A-FCED-4703-B220-6F7B3BB9ED1C}"/>
              </a:ext>
            </a:extLst>
          </p:cNvPr>
          <p:cNvSpPr>
            <a:spLocks noGrp="1"/>
          </p:cNvSpPr>
          <p:nvPr>
            <p:ph type="dt" sz="half" idx="10"/>
          </p:nvPr>
        </p:nvSpPr>
        <p:spPr/>
        <p:txBody>
          <a:bodyPr/>
          <a:lstStyle>
            <a:lvl1pPr>
              <a:defRPr/>
            </a:lvl1pPr>
          </a:lstStyle>
          <a:p>
            <a:pPr>
              <a:defRPr/>
            </a:pPr>
            <a:fld id="{23C44C77-CFFB-4D2D-911C-6B575C377ECC}" type="datetimeFigureOut">
              <a:rPr lang="en-CA"/>
              <a:pPr>
                <a:defRPr/>
              </a:pPr>
              <a:t>2018-04-10</a:t>
            </a:fld>
            <a:endParaRPr lang="en-CA"/>
          </a:p>
        </p:txBody>
      </p:sp>
      <p:sp>
        <p:nvSpPr>
          <p:cNvPr id="5" name="Footer Placeholder 4">
            <a:extLst>
              <a:ext uri="{FF2B5EF4-FFF2-40B4-BE49-F238E27FC236}">
                <a16:creationId xmlns:a16="http://schemas.microsoft.com/office/drawing/2014/main" id="{DC95EE06-B6B5-4AEA-B373-3CB781F8C09A}"/>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8B062E04-202C-47C6-A9FC-C9B6807078B7}"/>
              </a:ext>
            </a:extLst>
          </p:cNvPr>
          <p:cNvSpPr>
            <a:spLocks noGrp="1"/>
          </p:cNvSpPr>
          <p:nvPr>
            <p:ph type="sldNum" sz="quarter" idx="12"/>
          </p:nvPr>
        </p:nvSpPr>
        <p:spPr/>
        <p:txBody>
          <a:bodyPr/>
          <a:lstStyle>
            <a:lvl1pPr>
              <a:defRPr/>
            </a:lvl1pPr>
          </a:lstStyle>
          <a:p>
            <a:pPr>
              <a:defRPr/>
            </a:pPr>
            <a:fld id="{7C619C50-4F23-4918-8657-104E9CBCFB8D}" type="slidenum">
              <a:rPr lang="en-CA"/>
              <a:pPr>
                <a:defRPr/>
              </a:pPr>
              <a:t>‹#›</a:t>
            </a:fld>
            <a:endParaRPr lang="en-CA"/>
          </a:p>
        </p:txBody>
      </p:sp>
    </p:spTree>
    <p:extLst>
      <p:ext uri="{BB962C8B-B14F-4D97-AF65-F5344CB8AC3E}">
        <p14:creationId xmlns:p14="http://schemas.microsoft.com/office/powerpoint/2010/main" val="427373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F77-A2AE-48CF-99B9-6615D2776A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889C64-6CC6-4F5C-9860-A34CC77A1F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83ADC6-5D47-4974-8AEF-06AC6868FA44}"/>
              </a:ext>
            </a:extLst>
          </p:cNvPr>
          <p:cNvSpPr>
            <a:spLocks noGrp="1"/>
          </p:cNvSpPr>
          <p:nvPr>
            <p:ph type="dt" sz="half" idx="10"/>
          </p:nvPr>
        </p:nvSpPr>
        <p:spPr/>
        <p:txBody>
          <a:bodyPr/>
          <a:lstStyle>
            <a:lvl1pPr>
              <a:defRPr/>
            </a:lvl1pPr>
          </a:lstStyle>
          <a:p>
            <a:pPr>
              <a:defRPr/>
            </a:pPr>
            <a:fld id="{513948D1-31CD-4C61-88C4-9ECEB72F5C66}" type="datetimeFigureOut">
              <a:rPr lang="en-CA"/>
              <a:pPr>
                <a:defRPr/>
              </a:pPr>
              <a:t>2018-04-10</a:t>
            </a:fld>
            <a:endParaRPr lang="en-CA"/>
          </a:p>
        </p:txBody>
      </p:sp>
      <p:sp>
        <p:nvSpPr>
          <p:cNvPr id="5" name="Footer Placeholder 4">
            <a:extLst>
              <a:ext uri="{FF2B5EF4-FFF2-40B4-BE49-F238E27FC236}">
                <a16:creationId xmlns:a16="http://schemas.microsoft.com/office/drawing/2014/main" id="{FBF04B2C-4E8E-4232-9508-F229B0EE8B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BD7B66F-5CAE-416B-A0B8-AF5DE1993F3E}"/>
              </a:ext>
            </a:extLst>
          </p:cNvPr>
          <p:cNvSpPr>
            <a:spLocks noGrp="1"/>
          </p:cNvSpPr>
          <p:nvPr>
            <p:ph type="sldNum" sz="quarter" idx="12"/>
          </p:nvPr>
        </p:nvSpPr>
        <p:spPr/>
        <p:txBody>
          <a:bodyPr/>
          <a:lstStyle>
            <a:lvl1pPr>
              <a:defRPr/>
            </a:lvl1pPr>
          </a:lstStyle>
          <a:p>
            <a:pPr>
              <a:defRPr/>
            </a:pPr>
            <a:fld id="{AC5C9E9F-E1BB-4310-AF31-91C019ADB552}" type="slidenum">
              <a:rPr lang="en-CA"/>
              <a:pPr>
                <a:defRPr/>
              </a:pPr>
              <a:t>‹#›</a:t>
            </a:fld>
            <a:endParaRPr lang="en-CA"/>
          </a:p>
        </p:txBody>
      </p:sp>
    </p:spTree>
    <p:extLst>
      <p:ext uri="{BB962C8B-B14F-4D97-AF65-F5344CB8AC3E}">
        <p14:creationId xmlns:p14="http://schemas.microsoft.com/office/powerpoint/2010/main" val="290192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DB2F-A5F1-4A2B-A849-021342098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BC7D34E-3A0D-4762-BDA8-3A24816F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03E169-CEF2-42C1-B9D3-2F5AC9B55D78}"/>
              </a:ext>
            </a:extLst>
          </p:cNvPr>
          <p:cNvSpPr>
            <a:spLocks noGrp="1"/>
          </p:cNvSpPr>
          <p:nvPr>
            <p:ph type="dt" sz="half" idx="10"/>
          </p:nvPr>
        </p:nvSpPr>
        <p:spPr/>
        <p:txBody>
          <a:bodyPr/>
          <a:lstStyle>
            <a:lvl1pPr>
              <a:defRPr/>
            </a:lvl1pPr>
          </a:lstStyle>
          <a:p>
            <a:pPr>
              <a:defRPr/>
            </a:pPr>
            <a:fld id="{EB17E5E3-96A8-423A-BE68-0D4405221E54}" type="datetimeFigureOut">
              <a:rPr lang="en-CA"/>
              <a:pPr>
                <a:defRPr/>
              </a:pPr>
              <a:t>2018-04-10</a:t>
            </a:fld>
            <a:endParaRPr lang="en-CA"/>
          </a:p>
        </p:txBody>
      </p:sp>
      <p:sp>
        <p:nvSpPr>
          <p:cNvPr id="5" name="Footer Placeholder 4">
            <a:extLst>
              <a:ext uri="{FF2B5EF4-FFF2-40B4-BE49-F238E27FC236}">
                <a16:creationId xmlns:a16="http://schemas.microsoft.com/office/drawing/2014/main" id="{D622386C-CD35-4BEE-BE66-3AC78C3F9411}"/>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E88EEB3A-982A-49C2-9A74-C71CF7CD92C1}"/>
              </a:ext>
            </a:extLst>
          </p:cNvPr>
          <p:cNvSpPr>
            <a:spLocks noGrp="1"/>
          </p:cNvSpPr>
          <p:nvPr>
            <p:ph type="sldNum" sz="quarter" idx="12"/>
          </p:nvPr>
        </p:nvSpPr>
        <p:spPr/>
        <p:txBody>
          <a:bodyPr/>
          <a:lstStyle>
            <a:lvl1pPr>
              <a:defRPr/>
            </a:lvl1pPr>
          </a:lstStyle>
          <a:p>
            <a:pPr>
              <a:defRPr/>
            </a:pPr>
            <a:fld id="{2D96CDA4-9483-4430-BC4C-8967411462EF}" type="slidenum">
              <a:rPr lang="en-CA"/>
              <a:pPr>
                <a:defRPr/>
              </a:pPr>
              <a:t>‹#›</a:t>
            </a:fld>
            <a:endParaRPr lang="en-CA"/>
          </a:p>
        </p:txBody>
      </p:sp>
    </p:spTree>
    <p:extLst>
      <p:ext uri="{BB962C8B-B14F-4D97-AF65-F5344CB8AC3E}">
        <p14:creationId xmlns:p14="http://schemas.microsoft.com/office/powerpoint/2010/main" val="375997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0EBD-519A-46A4-B8AF-7EC97FA15E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03D98-E20A-44FD-A22C-B516F00D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B46FBD-56B6-4E67-86AD-578D65E2A4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a:extLst>
              <a:ext uri="{FF2B5EF4-FFF2-40B4-BE49-F238E27FC236}">
                <a16:creationId xmlns:a16="http://schemas.microsoft.com/office/drawing/2014/main" id="{CFE612A8-1457-4FDE-8DA3-9924A1F3399B}"/>
              </a:ext>
            </a:extLst>
          </p:cNvPr>
          <p:cNvSpPr>
            <a:spLocks noGrp="1"/>
          </p:cNvSpPr>
          <p:nvPr>
            <p:ph type="dt" sz="half" idx="10"/>
          </p:nvPr>
        </p:nvSpPr>
        <p:spPr/>
        <p:txBody>
          <a:bodyPr/>
          <a:lstStyle>
            <a:lvl1pPr>
              <a:defRPr/>
            </a:lvl1pPr>
          </a:lstStyle>
          <a:p>
            <a:pPr>
              <a:defRPr/>
            </a:pPr>
            <a:fld id="{D68BE849-A43C-46E1-9056-4A9A8D0C7572}" type="datetimeFigureOut">
              <a:rPr lang="en-CA"/>
              <a:pPr>
                <a:defRPr/>
              </a:pPr>
              <a:t>2018-04-10</a:t>
            </a:fld>
            <a:endParaRPr lang="en-CA"/>
          </a:p>
        </p:txBody>
      </p:sp>
      <p:sp>
        <p:nvSpPr>
          <p:cNvPr id="6" name="Footer Placeholder 4">
            <a:extLst>
              <a:ext uri="{FF2B5EF4-FFF2-40B4-BE49-F238E27FC236}">
                <a16:creationId xmlns:a16="http://schemas.microsoft.com/office/drawing/2014/main" id="{933042B8-CB06-4784-8A5F-3A1E3DB6A5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5B871494-5895-4D17-991A-8F0DF47166E0}"/>
              </a:ext>
            </a:extLst>
          </p:cNvPr>
          <p:cNvSpPr>
            <a:spLocks noGrp="1"/>
          </p:cNvSpPr>
          <p:nvPr>
            <p:ph type="sldNum" sz="quarter" idx="12"/>
          </p:nvPr>
        </p:nvSpPr>
        <p:spPr/>
        <p:txBody>
          <a:bodyPr/>
          <a:lstStyle>
            <a:lvl1pPr>
              <a:defRPr/>
            </a:lvl1pPr>
          </a:lstStyle>
          <a:p>
            <a:pPr>
              <a:defRPr/>
            </a:pPr>
            <a:fld id="{28CF9D55-09B6-46D3-BA7C-F9F9EDA2CB92}" type="slidenum">
              <a:rPr lang="en-CA"/>
              <a:pPr>
                <a:defRPr/>
              </a:pPr>
              <a:t>‹#›</a:t>
            </a:fld>
            <a:endParaRPr lang="en-CA"/>
          </a:p>
        </p:txBody>
      </p:sp>
    </p:spTree>
    <p:extLst>
      <p:ext uri="{BB962C8B-B14F-4D97-AF65-F5344CB8AC3E}">
        <p14:creationId xmlns:p14="http://schemas.microsoft.com/office/powerpoint/2010/main" val="303250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3288-B060-4BA2-94D6-397FAF010D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1CFEB5-2D6B-4E56-8BB4-4BC702486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1F16D8-1DB2-42D0-A633-454134359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1AEBD3C-267D-4CC7-8EFF-0C7A8E685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CBA36-D65F-4EA2-85AF-369F6233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a:extLst>
              <a:ext uri="{FF2B5EF4-FFF2-40B4-BE49-F238E27FC236}">
                <a16:creationId xmlns:a16="http://schemas.microsoft.com/office/drawing/2014/main" id="{FC9172A5-FAD1-4229-8B7D-5EB01D0AD50A}"/>
              </a:ext>
            </a:extLst>
          </p:cNvPr>
          <p:cNvSpPr>
            <a:spLocks noGrp="1"/>
          </p:cNvSpPr>
          <p:nvPr>
            <p:ph type="dt" sz="half" idx="10"/>
          </p:nvPr>
        </p:nvSpPr>
        <p:spPr/>
        <p:txBody>
          <a:bodyPr/>
          <a:lstStyle>
            <a:lvl1pPr>
              <a:defRPr/>
            </a:lvl1pPr>
          </a:lstStyle>
          <a:p>
            <a:pPr>
              <a:defRPr/>
            </a:pPr>
            <a:fld id="{D62722DA-26C6-47FF-9739-0C393D44C178}" type="datetimeFigureOut">
              <a:rPr lang="en-CA"/>
              <a:pPr>
                <a:defRPr/>
              </a:pPr>
              <a:t>2018-04-10</a:t>
            </a:fld>
            <a:endParaRPr lang="en-CA"/>
          </a:p>
        </p:txBody>
      </p:sp>
      <p:sp>
        <p:nvSpPr>
          <p:cNvPr id="8" name="Footer Placeholder 4">
            <a:extLst>
              <a:ext uri="{FF2B5EF4-FFF2-40B4-BE49-F238E27FC236}">
                <a16:creationId xmlns:a16="http://schemas.microsoft.com/office/drawing/2014/main" id="{6D15DD72-8648-41AA-B54C-2DF20EE16220}"/>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721F664A-9FFD-4379-81E2-26DC793172E2}"/>
              </a:ext>
            </a:extLst>
          </p:cNvPr>
          <p:cNvSpPr>
            <a:spLocks noGrp="1"/>
          </p:cNvSpPr>
          <p:nvPr>
            <p:ph type="sldNum" sz="quarter" idx="12"/>
          </p:nvPr>
        </p:nvSpPr>
        <p:spPr/>
        <p:txBody>
          <a:bodyPr/>
          <a:lstStyle>
            <a:lvl1pPr>
              <a:defRPr/>
            </a:lvl1pPr>
          </a:lstStyle>
          <a:p>
            <a:pPr>
              <a:defRPr/>
            </a:pPr>
            <a:fld id="{E0E2813D-EC0E-40CE-A3E3-84FADA0E2487}" type="slidenum">
              <a:rPr lang="en-CA"/>
              <a:pPr>
                <a:defRPr/>
              </a:pPr>
              <a:t>‹#›</a:t>
            </a:fld>
            <a:endParaRPr lang="en-CA"/>
          </a:p>
        </p:txBody>
      </p:sp>
    </p:spTree>
    <p:extLst>
      <p:ext uri="{BB962C8B-B14F-4D97-AF65-F5344CB8AC3E}">
        <p14:creationId xmlns:p14="http://schemas.microsoft.com/office/powerpoint/2010/main" val="72927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0226-812F-4321-8CA5-EB2558C8BDC9}"/>
              </a:ext>
            </a:extLst>
          </p:cNvPr>
          <p:cNvSpPr>
            <a:spLocks noGrp="1"/>
          </p:cNvSpPr>
          <p:nvPr>
            <p:ph type="title"/>
          </p:nvPr>
        </p:nvSpPr>
        <p:spPr/>
        <p:txBody>
          <a:bodyPr/>
          <a:lstStyle/>
          <a:p>
            <a:r>
              <a:rPr lang="en-US"/>
              <a:t>Click to edit Master title style</a:t>
            </a:r>
            <a:endParaRPr lang="en-CA"/>
          </a:p>
        </p:txBody>
      </p:sp>
      <p:sp>
        <p:nvSpPr>
          <p:cNvPr id="3" name="Date Placeholder 3">
            <a:extLst>
              <a:ext uri="{FF2B5EF4-FFF2-40B4-BE49-F238E27FC236}">
                <a16:creationId xmlns:a16="http://schemas.microsoft.com/office/drawing/2014/main" id="{8C7CE23A-C1F8-4D0F-B58B-388167B9E23A}"/>
              </a:ext>
            </a:extLst>
          </p:cNvPr>
          <p:cNvSpPr>
            <a:spLocks noGrp="1"/>
          </p:cNvSpPr>
          <p:nvPr>
            <p:ph type="dt" sz="half" idx="10"/>
          </p:nvPr>
        </p:nvSpPr>
        <p:spPr/>
        <p:txBody>
          <a:bodyPr/>
          <a:lstStyle>
            <a:lvl1pPr>
              <a:defRPr/>
            </a:lvl1pPr>
          </a:lstStyle>
          <a:p>
            <a:pPr>
              <a:defRPr/>
            </a:pPr>
            <a:fld id="{D6438A22-ECC1-4F2E-8FDF-EE8CBDEA0BDB}" type="datetimeFigureOut">
              <a:rPr lang="en-CA"/>
              <a:pPr>
                <a:defRPr/>
              </a:pPr>
              <a:t>2018-04-10</a:t>
            </a:fld>
            <a:endParaRPr lang="en-CA"/>
          </a:p>
        </p:txBody>
      </p:sp>
      <p:sp>
        <p:nvSpPr>
          <p:cNvPr id="4" name="Footer Placeholder 4">
            <a:extLst>
              <a:ext uri="{FF2B5EF4-FFF2-40B4-BE49-F238E27FC236}">
                <a16:creationId xmlns:a16="http://schemas.microsoft.com/office/drawing/2014/main" id="{BD5C5C06-CEEB-4402-BA9A-298566F21B17}"/>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EEC378DC-4E29-4142-8A68-CF60CC9ADAFB}"/>
              </a:ext>
            </a:extLst>
          </p:cNvPr>
          <p:cNvSpPr>
            <a:spLocks noGrp="1"/>
          </p:cNvSpPr>
          <p:nvPr>
            <p:ph type="sldNum" sz="quarter" idx="12"/>
          </p:nvPr>
        </p:nvSpPr>
        <p:spPr/>
        <p:txBody>
          <a:bodyPr/>
          <a:lstStyle>
            <a:lvl1pPr>
              <a:defRPr/>
            </a:lvl1pPr>
          </a:lstStyle>
          <a:p>
            <a:pPr>
              <a:defRPr/>
            </a:pPr>
            <a:fld id="{6ED3F8AC-1AF4-4C77-AB6A-CA348F331459}" type="slidenum">
              <a:rPr lang="en-CA"/>
              <a:pPr>
                <a:defRPr/>
              </a:pPr>
              <a:t>‹#›</a:t>
            </a:fld>
            <a:endParaRPr lang="en-CA"/>
          </a:p>
        </p:txBody>
      </p:sp>
    </p:spTree>
    <p:extLst>
      <p:ext uri="{BB962C8B-B14F-4D97-AF65-F5344CB8AC3E}">
        <p14:creationId xmlns:p14="http://schemas.microsoft.com/office/powerpoint/2010/main" val="419063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BE5E2F-E589-44EB-8548-F0B7B3A415BD}"/>
              </a:ext>
            </a:extLst>
          </p:cNvPr>
          <p:cNvSpPr>
            <a:spLocks noGrp="1"/>
          </p:cNvSpPr>
          <p:nvPr>
            <p:ph type="dt" sz="half" idx="10"/>
          </p:nvPr>
        </p:nvSpPr>
        <p:spPr/>
        <p:txBody>
          <a:bodyPr/>
          <a:lstStyle>
            <a:lvl1pPr>
              <a:defRPr/>
            </a:lvl1pPr>
          </a:lstStyle>
          <a:p>
            <a:pPr>
              <a:defRPr/>
            </a:pPr>
            <a:fld id="{018BA1AE-55E9-4722-9E7A-E9867BB5799F}" type="datetimeFigureOut">
              <a:rPr lang="en-CA"/>
              <a:pPr>
                <a:defRPr/>
              </a:pPr>
              <a:t>2018-04-10</a:t>
            </a:fld>
            <a:endParaRPr lang="en-CA"/>
          </a:p>
        </p:txBody>
      </p:sp>
      <p:sp>
        <p:nvSpPr>
          <p:cNvPr id="3" name="Footer Placeholder 4">
            <a:extLst>
              <a:ext uri="{FF2B5EF4-FFF2-40B4-BE49-F238E27FC236}">
                <a16:creationId xmlns:a16="http://schemas.microsoft.com/office/drawing/2014/main" id="{CFC9A19E-81B1-4B16-8B8D-CD4669796765}"/>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E25662E6-399A-45E8-AC47-F445C58F6216}"/>
              </a:ext>
            </a:extLst>
          </p:cNvPr>
          <p:cNvSpPr>
            <a:spLocks noGrp="1"/>
          </p:cNvSpPr>
          <p:nvPr>
            <p:ph type="sldNum" sz="quarter" idx="12"/>
          </p:nvPr>
        </p:nvSpPr>
        <p:spPr/>
        <p:txBody>
          <a:bodyPr/>
          <a:lstStyle>
            <a:lvl1pPr>
              <a:defRPr/>
            </a:lvl1pPr>
          </a:lstStyle>
          <a:p>
            <a:pPr>
              <a:defRPr/>
            </a:pPr>
            <a:fld id="{0FB38DA0-5915-45FD-9420-48275773F13A}" type="slidenum">
              <a:rPr lang="en-CA"/>
              <a:pPr>
                <a:defRPr/>
              </a:pPr>
              <a:t>‹#›</a:t>
            </a:fld>
            <a:endParaRPr lang="en-CA"/>
          </a:p>
        </p:txBody>
      </p:sp>
    </p:spTree>
    <p:extLst>
      <p:ext uri="{BB962C8B-B14F-4D97-AF65-F5344CB8AC3E}">
        <p14:creationId xmlns:p14="http://schemas.microsoft.com/office/powerpoint/2010/main" val="14372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FB5E-5951-4714-88D3-312C4C65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60CC66-340C-4EE3-B928-9F664DB1A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6BF663C-660E-4CB4-A7BA-F00D83B88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4220572-4BEC-4F44-AAEE-65F5C5838E2D}"/>
              </a:ext>
            </a:extLst>
          </p:cNvPr>
          <p:cNvSpPr>
            <a:spLocks noGrp="1"/>
          </p:cNvSpPr>
          <p:nvPr>
            <p:ph type="dt" sz="half" idx="10"/>
          </p:nvPr>
        </p:nvSpPr>
        <p:spPr/>
        <p:txBody>
          <a:bodyPr/>
          <a:lstStyle>
            <a:lvl1pPr>
              <a:defRPr/>
            </a:lvl1pPr>
          </a:lstStyle>
          <a:p>
            <a:pPr>
              <a:defRPr/>
            </a:pPr>
            <a:fld id="{DC6380AB-E490-420E-9ED1-06F6C13EB51B}" type="datetimeFigureOut">
              <a:rPr lang="en-CA"/>
              <a:pPr>
                <a:defRPr/>
              </a:pPr>
              <a:t>2018-04-10</a:t>
            </a:fld>
            <a:endParaRPr lang="en-CA"/>
          </a:p>
        </p:txBody>
      </p:sp>
      <p:sp>
        <p:nvSpPr>
          <p:cNvPr id="6" name="Footer Placeholder 4">
            <a:extLst>
              <a:ext uri="{FF2B5EF4-FFF2-40B4-BE49-F238E27FC236}">
                <a16:creationId xmlns:a16="http://schemas.microsoft.com/office/drawing/2014/main" id="{FECB51D9-EBA4-4D48-A429-5247D302A06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2BED81A7-CC77-4F27-A996-089BD29D3FD4}"/>
              </a:ext>
            </a:extLst>
          </p:cNvPr>
          <p:cNvSpPr>
            <a:spLocks noGrp="1"/>
          </p:cNvSpPr>
          <p:nvPr>
            <p:ph type="sldNum" sz="quarter" idx="12"/>
          </p:nvPr>
        </p:nvSpPr>
        <p:spPr/>
        <p:txBody>
          <a:bodyPr/>
          <a:lstStyle>
            <a:lvl1pPr>
              <a:defRPr/>
            </a:lvl1pPr>
          </a:lstStyle>
          <a:p>
            <a:pPr>
              <a:defRPr/>
            </a:pPr>
            <a:fld id="{13FA081D-3B74-4893-B14D-94A744F1FF77}" type="slidenum">
              <a:rPr lang="en-CA"/>
              <a:pPr>
                <a:defRPr/>
              </a:pPr>
              <a:t>‹#›</a:t>
            </a:fld>
            <a:endParaRPr lang="en-CA"/>
          </a:p>
        </p:txBody>
      </p:sp>
    </p:spTree>
    <p:extLst>
      <p:ext uri="{BB962C8B-B14F-4D97-AF65-F5344CB8AC3E}">
        <p14:creationId xmlns:p14="http://schemas.microsoft.com/office/powerpoint/2010/main" val="384847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E782-E0BC-4101-AC6E-A4290AE03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F673C21-3C19-40A2-96E7-0212196E078C}"/>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a:extLst>
              <a:ext uri="{FF2B5EF4-FFF2-40B4-BE49-F238E27FC236}">
                <a16:creationId xmlns:a16="http://schemas.microsoft.com/office/drawing/2014/main" id="{7E1391BF-FE30-4F0E-9B89-2E71CF80D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A3C8BD2-995A-4A6D-A447-3B811AE0BBE0}"/>
              </a:ext>
            </a:extLst>
          </p:cNvPr>
          <p:cNvSpPr>
            <a:spLocks noGrp="1"/>
          </p:cNvSpPr>
          <p:nvPr>
            <p:ph type="dt" sz="half" idx="10"/>
          </p:nvPr>
        </p:nvSpPr>
        <p:spPr/>
        <p:txBody>
          <a:bodyPr/>
          <a:lstStyle>
            <a:lvl1pPr>
              <a:defRPr/>
            </a:lvl1pPr>
          </a:lstStyle>
          <a:p>
            <a:pPr>
              <a:defRPr/>
            </a:pPr>
            <a:fld id="{2C317612-223C-46A2-BC55-1B30A2CEAB43}" type="datetimeFigureOut">
              <a:rPr lang="en-CA"/>
              <a:pPr>
                <a:defRPr/>
              </a:pPr>
              <a:t>2018-04-10</a:t>
            </a:fld>
            <a:endParaRPr lang="en-CA"/>
          </a:p>
        </p:txBody>
      </p:sp>
      <p:sp>
        <p:nvSpPr>
          <p:cNvPr id="6" name="Footer Placeholder 4">
            <a:extLst>
              <a:ext uri="{FF2B5EF4-FFF2-40B4-BE49-F238E27FC236}">
                <a16:creationId xmlns:a16="http://schemas.microsoft.com/office/drawing/2014/main" id="{C65F95EC-B276-4543-A221-823529B5AAB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FEA96397-C500-4DA7-BF95-BCC30EFB19E8}"/>
              </a:ext>
            </a:extLst>
          </p:cNvPr>
          <p:cNvSpPr>
            <a:spLocks noGrp="1"/>
          </p:cNvSpPr>
          <p:nvPr>
            <p:ph type="sldNum" sz="quarter" idx="12"/>
          </p:nvPr>
        </p:nvSpPr>
        <p:spPr/>
        <p:txBody>
          <a:bodyPr/>
          <a:lstStyle>
            <a:lvl1pPr>
              <a:defRPr/>
            </a:lvl1pPr>
          </a:lstStyle>
          <a:p>
            <a:pPr>
              <a:defRPr/>
            </a:pPr>
            <a:fld id="{5C107596-AAE5-41DD-B16D-442DF36406B7}" type="slidenum">
              <a:rPr lang="en-CA"/>
              <a:pPr>
                <a:defRPr/>
              </a:pPr>
              <a:t>‹#›</a:t>
            </a:fld>
            <a:endParaRPr lang="en-CA"/>
          </a:p>
        </p:txBody>
      </p:sp>
    </p:spTree>
    <p:extLst>
      <p:ext uri="{BB962C8B-B14F-4D97-AF65-F5344CB8AC3E}">
        <p14:creationId xmlns:p14="http://schemas.microsoft.com/office/powerpoint/2010/main" val="304207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75000"/>
              </a:schemeClr>
            </a:gs>
            <a:gs pos="0">
              <a:schemeClr val="accent3">
                <a:lumMod val="60000"/>
                <a:lumOff val="40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6CF38A9-12BC-4FE7-A887-54DDA6D814A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CA" altLang="en-US"/>
          </a:p>
        </p:txBody>
      </p:sp>
      <p:sp>
        <p:nvSpPr>
          <p:cNvPr id="1027" name="Text Placeholder 2">
            <a:extLst>
              <a:ext uri="{FF2B5EF4-FFF2-40B4-BE49-F238E27FC236}">
                <a16:creationId xmlns:a16="http://schemas.microsoft.com/office/drawing/2014/main" id="{E847A72C-54B3-4CFD-98CB-6F06C1AEE02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a:extLst>
              <a:ext uri="{FF2B5EF4-FFF2-40B4-BE49-F238E27FC236}">
                <a16:creationId xmlns:a16="http://schemas.microsoft.com/office/drawing/2014/main" id="{30A3BC51-243F-4C1C-9B33-4B078A4C1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F9D4F36-D2CC-4BB4-B0D9-32BB7EC971E6}" type="datetimeFigureOut">
              <a:rPr lang="en-CA"/>
              <a:pPr>
                <a:defRPr/>
              </a:pPr>
              <a:t>2018-04-10</a:t>
            </a:fld>
            <a:endParaRPr lang="en-CA"/>
          </a:p>
        </p:txBody>
      </p:sp>
      <p:sp>
        <p:nvSpPr>
          <p:cNvPr id="5" name="Footer Placeholder 4">
            <a:extLst>
              <a:ext uri="{FF2B5EF4-FFF2-40B4-BE49-F238E27FC236}">
                <a16:creationId xmlns:a16="http://schemas.microsoft.com/office/drawing/2014/main" id="{A8A4F32C-6B5B-4B7D-B762-CA47791A5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B258C24E-2421-4F53-A06E-FD81D06B1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9CD75FC-6BDF-4B11-852E-34B5C07848D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90000"/>
              </a:schemeClr>
            </a:gs>
            <a:gs pos="0">
              <a:schemeClr val="bg2">
                <a:lumMod val="75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ABCFD580-0EEB-40AE-967C-00AD7221BE59}"/>
              </a:ext>
            </a:extLst>
          </p:cNvPr>
          <p:cNvSpPr>
            <a:spLocks noGrp="1" noChangeArrowheads="1"/>
          </p:cNvSpPr>
          <p:nvPr>
            <p:ph type="ctrTitle"/>
          </p:nvPr>
        </p:nvSpPr>
        <p:spPr>
          <a:xfrm>
            <a:off x="185530" y="1269826"/>
            <a:ext cx="11820939" cy="1084815"/>
          </a:xfrm>
        </p:spPr>
        <p:txBody>
          <a:bodyPr/>
          <a:lstStyle/>
          <a:p>
            <a:pPr eaLnBrk="1" hangingPunct="1"/>
            <a:r>
              <a:rPr lang="en-US" altLang="en-US" sz="8000" dirty="0"/>
              <a:t>ENSE 470: Milestone 7</a:t>
            </a:r>
            <a:endParaRPr lang="en-CA" altLang="en-US" sz="8000" dirty="0"/>
          </a:p>
        </p:txBody>
      </p:sp>
      <p:sp>
        <p:nvSpPr>
          <p:cNvPr id="2051" name="Subtitle 2">
            <a:extLst>
              <a:ext uri="{FF2B5EF4-FFF2-40B4-BE49-F238E27FC236}">
                <a16:creationId xmlns:a16="http://schemas.microsoft.com/office/drawing/2014/main" id="{AD6D5D62-8BA5-414F-AF6D-99DA82FBC58F}"/>
              </a:ext>
            </a:extLst>
          </p:cNvPr>
          <p:cNvSpPr>
            <a:spLocks noGrp="1" noChangeArrowheads="1"/>
          </p:cNvSpPr>
          <p:nvPr>
            <p:ph type="subTitle" idx="1"/>
          </p:nvPr>
        </p:nvSpPr>
        <p:spPr/>
        <p:txBody>
          <a:bodyPr/>
          <a:lstStyle/>
          <a:p>
            <a:pPr eaLnBrk="1" hangingPunct="1"/>
            <a:r>
              <a:rPr lang="en-US" altLang="en-US" sz="3600" dirty="0"/>
              <a:t>Team Dancing to Zebras</a:t>
            </a:r>
          </a:p>
          <a:p>
            <a:pPr eaLnBrk="1" hangingPunct="1"/>
            <a:r>
              <a:rPr lang="en-US" altLang="en-US" sz="3600" dirty="0"/>
              <a:t>Tristan Heisler, </a:t>
            </a:r>
            <a:r>
              <a:rPr lang="en-US" altLang="en-US" sz="3600" dirty="0" err="1"/>
              <a:t>Demitri</a:t>
            </a:r>
            <a:r>
              <a:rPr lang="en-US" altLang="en-US" sz="3600" dirty="0"/>
              <a:t> </a:t>
            </a:r>
            <a:r>
              <a:rPr lang="en-US" altLang="en-US" sz="3600" dirty="0" err="1"/>
              <a:t>Kourles</a:t>
            </a:r>
            <a:r>
              <a:rPr lang="en-US" altLang="en-US" sz="3600" dirty="0"/>
              <a:t> and </a:t>
            </a:r>
            <a:r>
              <a:rPr lang="en-US" altLang="en-US" sz="3600" dirty="0" err="1"/>
              <a:t>Zuoxiu</a:t>
            </a:r>
            <a:r>
              <a:rPr lang="en-US" altLang="en-US" sz="3600" dirty="0"/>
              <a:t> Xing</a:t>
            </a:r>
          </a:p>
          <a:p>
            <a:pPr eaLnBrk="1" hangingPunct="1"/>
            <a:r>
              <a:rPr lang="en-US" altLang="en-US" sz="3600" dirty="0"/>
              <a:t>April 12th, 2018</a:t>
            </a:r>
            <a:endParaRPr lang="en-CA"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8EBD-A777-4685-BC21-1214608343EB}"/>
              </a:ext>
            </a:extLst>
          </p:cNvPr>
          <p:cNvSpPr>
            <a:spLocks noGrp="1"/>
          </p:cNvSpPr>
          <p:nvPr>
            <p:ph type="title"/>
          </p:nvPr>
        </p:nvSpPr>
        <p:spPr/>
        <p:txBody>
          <a:bodyPr/>
          <a:lstStyle/>
          <a:p>
            <a:r>
              <a:rPr lang="en-CA" sz="5000" dirty="0"/>
              <a:t>Questions?</a:t>
            </a:r>
          </a:p>
        </p:txBody>
      </p:sp>
    </p:spTree>
    <p:extLst>
      <p:ext uri="{BB962C8B-B14F-4D97-AF65-F5344CB8AC3E}">
        <p14:creationId xmlns:p14="http://schemas.microsoft.com/office/powerpoint/2010/main" val="253891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Introduction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CA" dirty="0"/>
              <a:t>Our group was tasked with reviewing Team DCC’s Minimum Viable Product for HELL’s Software Tool Provisioning Process.</a:t>
            </a:r>
          </a:p>
        </p:txBody>
      </p:sp>
      <p:pic>
        <p:nvPicPr>
          <p:cNvPr id="4" name="Picture 3">
            <a:extLst>
              <a:ext uri="{FF2B5EF4-FFF2-40B4-BE49-F238E27FC236}">
                <a16:creationId xmlns:a16="http://schemas.microsoft.com/office/drawing/2014/main" id="{F83591AE-D515-400C-9DB5-59F4EF840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3" y="2920919"/>
            <a:ext cx="3342214" cy="3712671"/>
          </a:xfrm>
          <a:prstGeom prst="rect">
            <a:avLst/>
          </a:prstGeom>
        </p:spPr>
      </p:pic>
      <p:pic>
        <p:nvPicPr>
          <p:cNvPr id="6" name="Picture 5">
            <a:extLst>
              <a:ext uri="{FF2B5EF4-FFF2-40B4-BE49-F238E27FC236}">
                <a16:creationId xmlns:a16="http://schemas.microsoft.com/office/drawing/2014/main" id="{0712DC57-1086-4DB7-AE46-B05136029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500" y="2920920"/>
            <a:ext cx="8236084" cy="3712672"/>
          </a:xfrm>
          <a:prstGeom prst="rect">
            <a:avLst/>
          </a:prstGeom>
        </p:spPr>
      </p:pic>
    </p:spTree>
    <p:extLst>
      <p:ext uri="{BB962C8B-B14F-4D97-AF65-F5344CB8AC3E}">
        <p14:creationId xmlns:p14="http://schemas.microsoft.com/office/powerpoint/2010/main" val="105176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Team GitHub Review</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7722704" cy="5205343"/>
          </a:xfrm>
        </p:spPr>
        <p:txBody>
          <a:bodyPr rtlCol="0">
            <a:normAutofit/>
          </a:bodyPr>
          <a:lstStyle/>
          <a:p>
            <a:pPr eaLnBrk="1" fontAlgn="auto" hangingPunct="1">
              <a:spcAft>
                <a:spcPts val="0"/>
              </a:spcAft>
              <a:defRPr/>
            </a:pPr>
            <a:r>
              <a:rPr lang="en-CA" dirty="0"/>
              <a:t>Is the team’s GitHub readable?</a:t>
            </a:r>
          </a:p>
          <a:p>
            <a:pPr lvl="1" eaLnBrk="1" fontAlgn="auto" hangingPunct="1">
              <a:spcAft>
                <a:spcPts val="0"/>
              </a:spcAft>
              <a:defRPr/>
            </a:pPr>
            <a:r>
              <a:rPr lang="en-CA" dirty="0"/>
              <a:t>We appreciate that directories have been provided for each of the previous milestones. However, these folders are missing key documents such as idea sheets, descriptive user stories </a:t>
            </a:r>
            <a:r>
              <a:rPr lang="en-CA"/>
              <a:t>and ATDD </a:t>
            </a:r>
            <a:r>
              <a:rPr lang="en-CA" dirty="0"/>
              <a:t>documentation.</a:t>
            </a:r>
          </a:p>
          <a:p>
            <a:pPr lvl="1" eaLnBrk="1" fontAlgn="auto" hangingPunct="1">
              <a:spcAft>
                <a:spcPts val="0"/>
              </a:spcAft>
              <a:defRPr/>
            </a:pPr>
            <a:endParaRPr lang="en-CA" dirty="0"/>
          </a:p>
          <a:p>
            <a:pPr eaLnBrk="1" fontAlgn="auto" hangingPunct="1">
              <a:spcAft>
                <a:spcPts val="0"/>
              </a:spcAft>
              <a:defRPr/>
            </a:pPr>
            <a:r>
              <a:rPr lang="en-CA" dirty="0"/>
              <a:t>Does the team provide good documentation?</a:t>
            </a:r>
          </a:p>
          <a:p>
            <a:pPr lvl="1" eaLnBrk="1" fontAlgn="auto" hangingPunct="1">
              <a:spcAft>
                <a:spcPts val="0"/>
              </a:spcAft>
              <a:defRPr/>
            </a:pPr>
            <a:r>
              <a:rPr lang="en-CA" dirty="0"/>
              <a:t>Although progress through the project is clearly documented through the good practice of committing often, the messages associated with most commits are quite vague. We believe that more descriptive commits would improve the readability of the repository.</a:t>
            </a:r>
          </a:p>
          <a:p>
            <a:pPr eaLnBrk="1" fontAlgn="auto" hangingPunct="1">
              <a:spcAft>
                <a:spcPts val="0"/>
              </a:spcAft>
              <a:defRPr/>
            </a:pPr>
            <a:endParaRPr lang="en-CA" dirty="0"/>
          </a:p>
        </p:txBody>
      </p:sp>
      <p:pic>
        <p:nvPicPr>
          <p:cNvPr id="2" name="Picture 1">
            <a:extLst>
              <a:ext uri="{FF2B5EF4-FFF2-40B4-BE49-F238E27FC236}">
                <a16:creationId xmlns:a16="http://schemas.microsoft.com/office/drawing/2014/main" id="{FC0E3159-A2A8-4A06-B1EA-865273B12929}"/>
              </a:ext>
            </a:extLst>
          </p:cNvPr>
          <p:cNvPicPr>
            <a:picLocks noChangeAspect="1"/>
          </p:cNvPicPr>
          <p:nvPr/>
        </p:nvPicPr>
        <p:blipFill>
          <a:blip r:embed="rId2"/>
          <a:stretch>
            <a:fillRect/>
          </a:stretch>
        </p:blipFill>
        <p:spPr>
          <a:xfrm>
            <a:off x="8714113" y="1197658"/>
            <a:ext cx="3218058" cy="5468185"/>
          </a:xfrm>
          <a:prstGeom prst="rect">
            <a:avLst/>
          </a:prstGeom>
        </p:spPr>
      </p:pic>
    </p:spTree>
    <p:extLst>
      <p:ext uri="{BB962C8B-B14F-4D97-AF65-F5344CB8AC3E}">
        <p14:creationId xmlns:p14="http://schemas.microsoft.com/office/powerpoint/2010/main" val="179710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Team GitHub Review (cont.)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199" y="1460500"/>
            <a:ext cx="11088758" cy="5205343"/>
          </a:xfrm>
        </p:spPr>
        <p:txBody>
          <a:bodyPr rtlCol="0">
            <a:normAutofit fontScale="92500" lnSpcReduction="10000"/>
          </a:bodyPr>
          <a:lstStyle/>
          <a:p>
            <a:pPr eaLnBrk="1" hangingPunct="1"/>
            <a:r>
              <a:rPr lang="en-US" altLang="en-US" dirty="0"/>
              <a:t>Is your team able to understand the file/folder names/structure (flow)?</a:t>
            </a:r>
          </a:p>
          <a:p>
            <a:pPr lvl="1" eaLnBrk="1" hangingPunct="1"/>
            <a:r>
              <a:rPr lang="en-US" altLang="en-US" dirty="0"/>
              <a:t>For most folders and files, the name and structure clearly indicates their purpose.</a:t>
            </a:r>
          </a:p>
          <a:p>
            <a:pPr lvl="1" eaLnBrk="1" hangingPunct="1"/>
            <a:r>
              <a:rPr lang="en-US" altLang="en-US" dirty="0"/>
              <a:t>The frontend/backend differentiation within the folder structure is not directly apparent to us. Several files that we would expect to be in the backend of the system are located in the frontend directory. </a:t>
            </a:r>
          </a:p>
          <a:p>
            <a:pPr lvl="1" eaLnBrk="1" hangingPunct="1"/>
            <a:r>
              <a:rPr lang="en-US" altLang="en-US" dirty="0"/>
              <a:t>Additionally, we do not fully understand why three source folders with nearly identical code are presented.</a:t>
            </a:r>
          </a:p>
          <a:p>
            <a:pPr lvl="1" eaLnBrk="1" hangingPunct="1"/>
            <a:endParaRPr lang="en-US" altLang="en-US" dirty="0"/>
          </a:p>
          <a:p>
            <a:pPr eaLnBrk="1" hangingPunct="1"/>
            <a:r>
              <a:rPr lang="en-US" altLang="en-US" dirty="0"/>
              <a:t>Would your team be able to easily and quickly pick up where they left off?</a:t>
            </a:r>
          </a:p>
          <a:p>
            <a:pPr lvl="1" eaLnBrk="1" hangingPunct="1"/>
            <a:r>
              <a:rPr lang="en-US" altLang="en-US" dirty="0"/>
              <a:t>We do not believe that we could easily pick up this project as a result of concerns such as duplicated directories and the lack of source documents.</a:t>
            </a:r>
          </a:p>
          <a:p>
            <a:pPr lvl="1" eaLnBrk="1" hangingPunct="1"/>
            <a:endParaRPr lang="en-US" altLang="en-US" dirty="0"/>
          </a:p>
          <a:p>
            <a:pPr eaLnBrk="1" hangingPunct="1"/>
            <a:r>
              <a:rPr lang="en-US" altLang="en-US" dirty="0"/>
              <a:t>Do you have any comments/guidance for the team in this area?</a:t>
            </a:r>
          </a:p>
          <a:p>
            <a:pPr lvl="1" eaLnBrk="1" fontAlgn="auto" hangingPunct="1">
              <a:spcAft>
                <a:spcPts val="0"/>
              </a:spcAft>
              <a:defRPr/>
            </a:pPr>
            <a:r>
              <a:rPr lang="en-CA" dirty="0"/>
              <a:t>Our recommendation is to utilize more descriptive commit messages and attempt to improve the folder structure of the system.</a:t>
            </a:r>
          </a:p>
        </p:txBody>
      </p:sp>
    </p:spTree>
    <p:extLst>
      <p:ext uri="{BB962C8B-B14F-4D97-AF65-F5344CB8AC3E}">
        <p14:creationId xmlns:p14="http://schemas.microsoft.com/office/powerpoint/2010/main" val="364112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Refactor Review</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629413"/>
          </a:xfrm>
        </p:spPr>
        <p:txBody>
          <a:bodyPr rtlCol="0">
            <a:normAutofit/>
          </a:bodyPr>
          <a:lstStyle/>
          <a:p>
            <a:pPr eaLnBrk="1" fontAlgn="auto" hangingPunct="1">
              <a:spcAft>
                <a:spcPts val="0"/>
              </a:spcAft>
              <a:defRPr/>
            </a:pPr>
            <a:r>
              <a:rPr lang="en-US" altLang="en-US" dirty="0"/>
              <a:t>Is the team’s code obvious/readable for other programmers?</a:t>
            </a:r>
          </a:p>
          <a:p>
            <a:pPr lvl="1" eaLnBrk="1" fontAlgn="auto" hangingPunct="1">
              <a:spcAft>
                <a:spcPts val="0"/>
              </a:spcAft>
              <a:defRPr/>
            </a:pPr>
            <a:r>
              <a:rPr lang="en-US" altLang="en-US" dirty="0"/>
              <a:t>The underlying code is quite concise. There does not appear to be an abundance of unnecessary code.</a:t>
            </a:r>
          </a:p>
          <a:p>
            <a:pPr lvl="1" eaLnBrk="1" fontAlgn="auto" hangingPunct="1">
              <a:spcAft>
                <a:spcPts val="0"/>
              </a:spcAft>
              <a:defRPr/>
            </a:pPr>
            <a:r>
              <a:rPr lang="en-US" altLang="en-US" dirty="0"/>
              <a:t>However, there is a definitive lack of comments throughout the codebase. Alongside abbreviated variable names, this absence makes it more difficult to understand the purpose of each region of code.</a:t>
            </a:r>
          </a:p>
          <a:p>
            <a:pPr eaLnBrk="1" fontAlgn="auto" hangingPunct="1">
              <a:spcAft>
                <a:spcPts val="0"/>
              </a:spcAft>
              <a:defRPr/>
            </a:pPr>
            <a:r>
              <a:rPr lang="en-US" altLang="en-US" dirty="0"/>
              <a:t>Do all tests pass?</a:t>
            </a:r>
          </a:p>
          <a:p>
            <a:pPr lvl="1" eaLnBrk="1" fontAlgn="auto" hangingPunct="1">
              <a:spcAft>
                <a:spcPts val="0"/>
              </a:spcAft>
              <a:defRPr/>
            </a:pPr>
            <a:r>
              <a:rPr lang="en-US" altLang="en-US" dirty="0"/>
              <a:t>Unfortunately, the team’s ATDD document is not available on GitHub.</a:t>
            </a:r>
          </a:p>
          <a:p>
            <a:pPr lvl="1" eaLnBrk="1" fontAlgn="auto" hangingPunct="1">
              <a:spcAft>
                <a:spcPts val="0"/>
              </a:spcAft>
              <a:defRPr/>
            </a:pPr>
            <a:r>
              <a:rPr lang="en-US" altLang="en-US" dirty="0"/>
              <a:t>Based on the tests provided within the group’s Milestone 5 presentation, it was observed that most of the developed tests now pass.</a:t>
            </a:r>
          </a:p>
          <a:p>
            <a:pPr lvl="1" eaLnBrk="1" fontAlgn="auto" hangingPunct="1">
              <a:spcAft>
                <a:spcPts val="0"/>
              </a:spcAft>
              <a:defRPr/>
            </a:pPr>
            <a:r>
              <a:rPr lang="en-US" altLang="en-US" dirty="0"/>
              <a:t>One identified failed test is that the approvers do not have the functionality to request additional information.</a:t>
            </a:r>
          </a:p>
          <a:p>
            <a:pPr lvl="1" eaLnBrk="1" fontAlgn="auto" hangingPunct="1">
              <a:spcAft>
                <a:spcPts val="0"/>
              </a:spcAft>
              <a:defRPr/>
            </a:pPr>
            <a:r>
              <a:rPr lang="en-US" altLang="en-US" dirty="0"/>
              <a:t>Another failed test is that upon cancelling a request, a given user is prevented from ever requesting access to that tool again.</a:t>
            </a:r>
          </a:p>
        </p:txBody>
      </p:sp>
    </p:spTree>
    <p:extLst>
      <p:ext uri="{BB962C8B-B14F-4D97-AF65-F5344CB8AC3E}">
        <p14:creationId xmlns:p14="http://schemas.microsoft.com/office/powerpoint/2010/main" val="72392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Code Smells</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199" y="1460500"/>
            <a:ext cx="10638183" cy="5536648"/>
          </a:xfrm>
        </p:spPr>
        <p:txBody>
          <a:bodyPr rtlCol="0">
            <a:normAutofit/>
          </a:bodyPr>
          <a:lstStyle/>
          <a:p>
            <a:pPr eaLnBrk="1" fontAlgn="auto" hangingPunct="1">
              <a:spcAft>
                <a:spcPts val="0"/>
              </a:spcAft>
              <a:defRPr/>
            </a:pPr>
            <a:r>
              <a:rPr lang="en-US" altLang="en-US" dirty="0"/>
              <a:t>The main code smell identified in the provided solution is dispensables</a:t>
            </a:r>
          </a:p>
          <a:p>
            <a:pPr lvl="1" eaLnBrk="1" fontAlgn="auto" hangingPunct="1">
              <a:spcAft>
                <a:spcPts val="0"/>
              </a:spcAft>
              <a:defRPr/>
            </a:pPr>
            <a:r>
              <a:rPr lang="en-US" altLang="en-US" dirty="0"/>
              <a:t>There are files within the code base that contain nothing but a block comment.</a:t>
            </a:r>
          </a:p>
          <a:p>
            <a:pPr lvl="1" eaLnBrk="1" fontAlgn="auto" hangingPunct="1">
              <a:spcAft>
                <a:spcPts val="0"/>
              </a:spcAft>
              <a:defRPr/>
            </a:pPr>
            <a:r>
              <a:rPr lang="en-US" altLang="en-US" dirty="0"/>
              <a:t>Additionally, it was determined that several regions of the login.css page are not utilized anywhere in the website.</a:t>
            </a:r>
          </a:p>
          <a:p>
            <a:pPr lvl="1" eaLnBrk="1" fontAlgn="auto" hangingPunct="1">
              <a:spcAft>
                <a:spcPts val="0"/>
              </a:spcAft>
              <a:defRPr/>
            </a:pPr>
            <a:r>
              <a:rPr lang="en-US" altLang="en-US" dirty="0"/>
              <a:t>In order to address this problem, our refactoring recommendation is simply to remove these unnecessary files and code regions from the system. This would improve readability without changing functionality.</a:t>
            </a:r>
          </a:p>
          <a:p>
            <a:pPr lvl="1" eaLnBrk="1" fontAlgn="auto" hangingPunct="1">
              <a:spcAft>
                <a:spcPts val="0"/>
              </a:spcAft>
              <a:defRPr/>
            </a:pPr>
            <a:endParaRPr lang="en-US" altLang="en-US" dirty="0"/>
          </a:p>
          <a:p>
            <a:pPr lvl="1" eaLnBrk="1" fontAlgn="auto" hangingPunct="1">
              <a:spcAft>
                <a:spcPts val="0"/>
              </a:spcAft>
              <a:defRPr/>
            </a:pPr>
            <a:endParaRPr lang="en-US" altLang="en-US" dirty="0"/>
          </a:p>
          <a:p>
            <a:pPr lvl="1" eaLnBrk="1" fontAlgn="auto" hangingPunct="1">
              <a:spcAft>
                <a:spcPts val="0"/>
              </a:spcAft>
              <a:defRPr/>
            </a:pPr>
            <a:endParaRPr lang="en-US" altLang="en-US" dirty="0"/>
          </a:p>
          <a:p>
            <a:pPr lvl="1" eaLnBrk="1" fontAlgn="auto" hangingPunct="1">
              <a:spcAft>
                <a:spcPts val="0"/>
              </a:spcAft>
              <a:defRPr/>
            </a:pPr>
            <a:endParaRPr lang="en-US" altLang="en-US" dirty="0"/>
          </a:p>
          <a:p>
            <a:pPr eaLnBrk="1" fontAlgn="auto" hangingPunct="1">
              <a:spcAft>
                <a:spcPts val="0"/>
              </a:spcAft>
              <a:defRPr/>
            </a:pPr>
            <a:r>
              <a:rPr lang="en-US" altLang="en-US" dirty="0"/>
              <a:t>No other code smells were identified within the system</a:t>
            </a:r>
          </a:p>
          <a:p>
            <a:pPr lvl="1" eaLnBrk="1" fontAlgn="auto" hangingPunct="1">
              <a:spcAft>
                <a:spcPts val="0"/>
              </a:spcAft>
              <a:defRPr/>
            </a:pPr>
            <a:r>
              <a:rPr lang="en-US" altLang="en-US" dirty="0"/>
              <a:t>There are no clear indications of bloated code, abuse of object-oriented principles, unnecessary code coupling or change preventers.</a:t>
            </a:r>
          </a:p>
          <a:p>
            <a:pPr lvl="1" eaLnBrk="1" fontAlgn="auto" hangingPunct="1">
              <a:spcAft>
                <a:spcPts val="0"/>
              </a:spcAft>
              <a:defRPr/>
            </a:pPr>
            <a:endParaRPr lang="en-US" altLang="en-US" dirty="0"/>
          </a:p>
          <a:p>
            <a:pPr marL="0" indent="0" eaLnBrk="1" fontAlgn="auto" hangingPunct="1">
              <a:spcAft>
                <a:spcPts val="0"/>
              </a:spcAft>
              <a:buNone/>
              <a:defRPr/>
            </a:pPr>
            <a:endParaRPr lang="en-US" altLang="en-US" dirty="0"/>
          </a:p>
          <a:p>
            <a:pPr marL="457200" lvl="1" indent="0" eaLnBrk="1" fontAlgn="auto" hangingPunct="1">
              <a:spcAft>
                <a:spcPts val="0"/>
              </a:spcAft>
              <a:buNone/>
              <a:defRPr/>
            </a:pPr>
            <a:endParaRPr lang="en-US" altLang="en-US" dirty="0"/>
          </a:p>
          <a:p>
            <a:pPr marL="0" indent="0" eaLnBrk="1" fontAlgn="auto" hangingPunct="1">
              <a:spcAft>
                <a:spcPts val="0"/>
              </a:spcAft>
              <a:buNone/>
              <a:defRPr/>
            </a:pPr>
            <a:endParaRPr lang="en-US" altLang="en-US" dirty="0"/>
          </a:p>
        </p:txBody>
      </p:sp>
      <p:pic>
        <p:nvPicPr>
          <p:cNvPr id="2" name="Picture 1">
            <a:extLst>
              <a:ext uri="{FF2B5EF4-FFF2-40B4-BE49-F238E27FC236}">
                <a16:creationId xmlns:a16="http://schemas.microsoft.com/office/drawing/2014/main" id="{C8A8738C-F120-4F24-9384-35DE6EAE7E53}"/>
              </a:ext>
            </a:extLst>
          </p:cNvPr>
          <p:cNvPicPr>
            <a:picLocks noChangeAspect="1"/>
          </p:cNvPicPr>
          <p:nvPr/>
        </p:nvPicPr>
        <p:blipFill>
          <a:blip r:embed="rId2"/>
          <a:stretch>
            <a:fillRect/>
          </a:stretch>
        </p:blipFill>
        <p:spPr>
          <a:xfrm>
            <a:off x="2868679" y="4129269"/>
            <a:ext cx="6454642" cy="1499143"/>
          </a:xfrm>
          <a:prstGeom prst="rect">
            <a:avLst/>
          </a:prstGeom>
        </p:spPr>
      </p:pic>
    </p:spTree>
    <p:extLst>
      <p:ext uri="{BB962C8B-B14F-4D97-AF65-F5344CB8AC3E}">
        <p14:creationId xmlns:p14="http://schemas.microsoft.com/office/powerpoint/2010/main" val="428253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Design Pattern Discussion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lnSpcReduction="10000"/>
          </a:bodyPr>
          <a:lstStyle/>
          <a:p>
            <a:pPr eaLnBrk="1" hangingPunct="1"/>
            <a:r>
              <a:rPr lang="en-US" altLang="en-US" dirty="0"/>
              <a:t>Decorator</a:t>
            </a:r>
          </a:p>
          <a:p>
            <a:pPr lvl="1" eaLnBrk="1" hangingPunct="1"/>
            <a:r>
              <a:rPr lang="en-US" altLang="en-US" dirty="0"/>
              <a:t>This pattern was applied within the website’s navigation bar.</a:t>
            </a:r>
          </a:p>
          <a:p>
            <a:pPr lvl="1" eaLnBrk="1" hangingPunct="1"/>
            <a:r>
              <a:rPr lang="en-US" altLang="en-US" dirty="0"/>
              <a:t>This is a great design decision, as it prevents the requirement of producing code for every possible navigation bar.</a:t>
            </a:r>
          </a:p>
          <a:p>
            <a:pPr lvl="1" eaLnBrk="1" hangingPunct="1"/>
            <a:r>
              <a:rPr lang="en-US" altLang="en-US" dirty="0"/>
              <a:t>The fact that the underlying code exists in an independent file further reduces code duplication.</a:t>
            </a:r>
          </a:p>
          <a:p>
            <a:pPr eaLnBrk="1" hangingPunct="1"/>
            <a:r>
              <a:rPr lang="en-US" altLang="en-US" dirty="0"/>
              <a:t>Notification</a:t>
            </a:r>
          </a:p>
          <a:p>
            <a:pPr lvl="1" eaLnBrk="1" hangingPunct="1"/>
            <a:r>
              <a:rPr lang="en-US" altLang="en-US" dirty="0"/>
              <a:t>This pattern was applied within the buttons of the navigation bar.</a:t>
            </a:r>
          </a:p>
          <a:p>
            <a:pPr lvl="1" eaLnBrk="1" hangingPunct="1"/>
            <a:r>
              <a:rPr lang="en-US" altLang="en-US" dirty="0"/>
              <a:t>We agree that this was a good design decision as it helps the user identify which portions of the website may require their immediate attention.</a:t>
            </a:r>
          </a:p>
          <a:p>
            <a:pPr eaLnBrk="1" hangingPunct="1"/>
            <a:r>
              <a:rPr lang="en-US" altLang="en-US" dirty="0"/>
              <a:t>We would like to recommend the usage of the observer pattern. This pattern could be utilized to update the notification values presented to the user without requiring the page to be refreshed.</a:t>
            </a:r>
          </a:p>
        </p:txBody>
      </p:sp>
    </p:spTree>
    <p:extLst>
      <p:ext uri="{BB962C8B-B14F-4D97-AF65-F5344CB8AC3E}">
        <p14:creationId xmlns:p14="http://schemas.microsoft.com/office/powerpoint/2010/main" val="99857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Team DCC’s Response</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CA" dirty="0"/>
              <a:t>We would like to take this time to ask Team DCC if they have any comments or concerns with regards to our review of their system.</a:t>
            </a:r>
          </a:p>
        </p:txBody>
      </p:sp>
    </p:spTree>
    <p:extLst>
      <p:ext uri="{BB962C8B-B14F-4D97-AF65-F5344CB8AC3E}">
        <p14:creationId xmlns:p14="http://schemas.microsoft.com/office/powerpoint/2010/main" val="325752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Group Reflection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1168270" cy="5205343"/>
          </a:xfrm>
        </p:spPr>
        <p:txBody>
          <a:bodyPr rtlCol="0">
            <a:normAutofit fontScale="92500" lnSpcReduction="10000"/>
          </a:bodyPr>
          <a:lstStyle/>
          <a:p>
            <a:pPr eaLnBrk="1" fontAlgn="auto" hangingPunct="1">
              <a:spcAft>
                <a:spcPts val="0"/>
              </a:spcAft>
              <a:defRPr/>
            </a:pPr>
            <a:r>
              <a:rPr lang="en-US" dirty="0"/>
              <a:t>How did you feel about this milestone? What did you like about it? What did you dislike?</a:t>
            </a:r>
          </a:p>
          <a:p>
            <a:pPr lvl="1" eaLnBrk="1" fontAlgn="auto" hangingPunct="1">
              <a:spcAft>
                <a:spcPts val="0"/>
              </a:spcAft>
              <a:defRPr/>
            </a:pPr>
            <a:r>
              <a:rPr lang="en-US" dirty="0"/>
              <a:t>We enjoyed having the opportunity to review the solution provided by another team. We also liked getting feedback from other individuals on our own project.</a:t>
            </a:r>
          </a:p>
          <a:p>
            <a:pPr lvl="1" eaLnBrk="1" fontAlgn="auto" hangingPunct="1">
              <a:spcAft>
                <a:spcPts val="0"/>
              </a:spcAft>
              <a:defRPr/>
            </a:pPr>
            <a:r>
              <a:rPr lang="en-US" dirty="0"/>
              <a:t>It was a challenge to understand the code developed by others without assistance.</a:t>
            </a:r>
          </a:p>
          <a:p>
            <a:pPr eaLnBrk="1" fontAlgn="auto" hangingPunct="1">
              <a:spcAft>
                <a:spcPts val="0"/>
              </a:spcAft>
              <a:defRPr/>
            </a:pPr>
            <a:r>
              <a:rPr lang="en-US" dirty="0"/>
              <a:t>What did you learn about yourself as you collaborated and worked through this milestone?</a:t>
            </a:r>
          </a:p>
          <a:p>
            <a:pPr lvl="1" eaLnBrk="1" fontAlgn="auto" hangingPunct="1">
              <a:spcAft>
                <a:spcPts val="0"/>
              </a:spcAft>
              <a:defRPr/>
            </a:pPr>
            <a:r>
              <a:rPr lang="en-US" dirty="0"/>
              <a:t>We learned that it is easier to review and be critical of another group’s code than your own. People may tend to have a positive bias towards their own creations.</a:t>
            </a:r>
          </a:p>
          <a:p>
            <a:pPr eaLnBrk="1" fontAlgn="auto" hangingPunct="1">
              <a:spcAft>
                <a:spcPts val="0"/>
              </a:spcAft>
              <a:defRPr/>
            </a:pPr>
            <a:r>
              <a:rPr lang="en-US" dirty="0"/>
              <a:t>How will you use what you have learned going forward?</a:t>
            </a:r>
          </a:p>
          <a:p>
            <a:pPr lvl="1" eaLnBrk="1" fontAlgn="auto" hangingPunct="1">
              <a:spcAft>
                <a:spcPts val="0"/>
              </a:spcAft>
              <a:defRPr/>
            </a:pPr>
            <a:r>
              <a:rPr lang="en-US" dirty="0"/>
              <a:t>We will use the experience of reviewing code and having our own code reviewed to improve our development and communication within future projects.</a:t>
            </a:r>
          </a:p>
          <a:p>
            <a:pPr eaLnBrk="1" fontAlgn="auto" hangingPunct="1">
              <a:spcAft>
                <a:spcPts val="0"/>
              </a:spcAft>
              <a:defRPr/>
            </a:pPr>
            <a:r>
              <a:rPr lang="en-US" dirty="0"/>
              <a:t>What “stuff &amp; things” related to this milestone would you want help with?</a:t>
            </a:r>
          </a:p>
          <a:p>
            <a:pPr lvl="1" eaLnBrk="1" fontAlgn="auto" hangingPunct="1">
              <a:spcAft>
                <a:spcPts val="0"/>
              </a:spcAft>
              <a:defRPr/>
            </a:pPr>
            <a:r>
              <a:rPr lang="en-CA" dirty="0"/>
              <a:t>It could be useful to have time set aside to meet with the group under review. While Team DCC was very cooperative, this may not always be the case.</a:t>
            </a:r>
          </a:p>
        </p:txBody>
      </p:sp>
    </p:spTree>
    <p:extLst>
      <p:ext uri="{BB962C8B-B14F-4D97-AF65-F5344CB8AC3E}">
        <p14:creationId xmlns:p14="http://schemas.microsoft.com/office/powerpoint/2010/main" val="3785034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359</TotalTime>
  <Words>910</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ENSE 470: Milestone 7</vt:lpstr>
      <vt:lpstr>Introduction</vt:lpstr>
      <vt:lpstr>Team GitHub Review</vt:lpstr>
      <vt:lpstr>Team GitHub Review (cont.)</vt:lpstr>
      <vt:lpstr>Refactor Review</vt:lpstr>
      <vt:lpstr>Code Smells</vt:lpstr>
      <vt:lpstr>Design Pattern Discussion</vt:lpstr>
      <vt:lpstr>Team DCC’s Response</vt:lpstr>
      <vt:lpstr>Group Reflection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Tristan Heisler, Dimetri Kourles, Zuoxiu Xing</dc:creator>
  <cp:lastModifiedBy>Tristan Heisler</cp:lastModifiedBy>
  <cp:revision>44</cp:revision>
  <dcterms:created xsi:type="dcterms:W3CDTF">2018-01-12T17:42:16Z</dcterms:created>
  <dcterms:modified xsi:type="dcterms:W3CDTF">2018-04-10T16:32:41Z</dcterms:modified>
</cp:coreProperties>
</file>