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9A99F18-31A4-4DC7-82A0-D772F37E33BD}">
  <a:tblStyle styleId="{E9A99F18-31A4-4DC7-82A0-D772F37E33B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9" name="Shape 1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5" name="Shape 1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3" name="Shape 19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05" name="Shape 2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1524000" y="1122363"/>
            <a:ext cx="9144000" cy="2387600"/>
          </a:xfrm>
          <a:prstGeom prst="rect">
            <a:avLst/>
          </a:prstGeom>
          <a:noFill/>
          <a:ln>
            <a:noFill/>
          </a:ln>
        </p:spPr>
        <p:txBody>
          <a:bodyPr spcFirstLastPara="1" wrap="square" lIns="91425" tIns="91425" rIns="91425" bIns="91425" anchor="b" anchorCtr="0"/>
          <a:lstStyle>
            <a:lvl1pPr marR="0" lvl="0" algn="ctr" rtl="0">
              <a:lnSpc>
                <a:spcPct val="90000"/>
              </a:lnSpc>
              <a:spcBef>
                <a:spcPts val="0"/>
              </a:spcBef>
              <a:spcAft>
                <a:spcPts val="0"/>
              </a:spcAft>
              <a:buSzPts val="1400"/>
              <a:buNone/>
              <a:defRPr sz="60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subTitle" idx="1"/>
          </p:nvPr>
        </p:nvSpPr>
        <p:spPr>
          <a:xfrm>
            <a:off x="1524000" y="3602038"/>
            <a:ext cx="9144000" cy="1655762"/>
          </a:xfrm>
          <a:prstGeom prst="rect">
            <a:avLst/>
          </a:prstGeom>
          <a:noFill/>
          <a:ln>
            <a:noFill/>
          </a:ln>
        </p:spPr>
        <p:txBody>
          <a:bodyPr spcFirstLastPara="1" wrap="square" lIns="91425" tIns="91425" rIns="91425" bIns="91425" anchor="t" anchorCtr="0"/>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838200" y="365125"/>
            <a:ext cx="10515600" cy="132556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831850" y="1709738"/>
            <a:ext cx="10515600" cy="2852737"/>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SzPts val="1400"/>
              <a:buNone/>
              <a:defRPr sz="60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body" idx="1"/>
          </p:nvPr>
        </p:nvSpPr>
        <p:spPr>
          <a:xfrm>
            <a:off x="831850" y="4589463"/>
            <a:ext cx="10515600" cy="150018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888888"/>
              </a:buClr>
              <a:buSzPts val="2400"/>
              <a:buFont typeface="Arial"/>
              <a:buNone/>
              <a:defRPr sz="2400">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838200" y="365125"/>
            <a:ext cx="10515600" cy="132556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body" idx="1"/>
          </p:nvPr>
        </p:nvSpPr>
        <p:spPr>
          <a:xfrm>
            <a:off x="838200" y="1825625"/>
            <a:ext cx="10515600" cy="4351337"/>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3"/>
        <p:cNvGrpSpPr/>
        <p:nvPr/>
      </p:nvGrpSpPr>
      <p:grpSpPr>
        <a:xfrm>
          <a:off x="0" y="0"/>
          <a:ext cx="0" cy="0"/>
          <a:chOff x="0" y="0"/>
          <a:chExt cx="0" cy="0"/>
        </a:xfrm>
      </p:grpSpPr>
      <p:sp>
        <p:nvSpPr>
          <p:cNvPr id="24" name="Shape 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838200" y="365125"/>
            <a:ext cx="10515600" cy="132556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body" idx="1"/>
          </p:nvPr>
        </p:nvSpPr>
        <p:spPr>
          <a:xfrm rot="5400000">
            <a:off x="3920332" y="-1256506"/>
            <a:ext cx="4351337" cy="105156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SzPts val="1400"/>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37" name="Shape 37"/>
          <p:cNvSpPr>
            <a:spLocks noGrp="1"/>
          </p:cNvSpPr>
          <p:nvPr>
            <p:ph type="pic" idx="2"/>
          </p:nvPr>
        </p:nvSpPr>
        <p:spPr>
          <a:xfrm>
            <a:off x="5183188" y="987425"/>
            <a:ext cx="6172200" cy="4873625"/>
          </a:xfrm>
          <a:prstGeom prst="rect">
            <a:avLst/>
          </a:prstGeom>
          <a:no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3200"/>
              <a:buFont typeface="Arial"/>
              <a:buNone/>
              <a:defRPr sz="3200">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body" idx="1"/>
          </p:nvPr>
        </p:nvSpPr>
        <p:spPr>
          <a:xfrm>
            <a:off x="839788" y="2057400"/>
            <a:ext cx="3932237" cy="3811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dk1"/>
              </a:buClr>
              <a:buSzPts val="1600"/>
              <a:buFont typeface="Arial"/>
              <a:buNone/>
              <a:defRPr sz="1600">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SzPts val="1400"/>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1"/>
          </p:nvPr>
        </p:nvSpPr>
        <p:spPr>
          <a:xfrm>
            <a:off x="5183188" y="987425"/>
            <a:ext cx="6172200" cy="4873625"/>
          </a:xfrm>
          <a:prstGeom prst="rect">
            <a:avLst/>
          </a:prstGeom>
          <a:noFill/>
          <a:ln>
            <a:noFill/>
          </a:ln>
        </p:spPr>
        <p:txBody>
          <a:bodyPr spcFirstLastPara="1" wrap="square" lIns="91425" tIns="91425" rIns="91425" bIns="91425" anchor="t" anchorCtr="0"/>
          <a:lstStyle>
            <a:lvl1pPr marL="457200" marR="0" lvl="0" indent="-431800" algn="l" rtl="0">
              <a:lnSpc>
                <a:spcPct val="90000"/>
              </a:lnSpc>
              <a:spcBef>
                <a:spcPts val="100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2"/>
          </p:nvPr>
        </p:nvSpPr>
        <p:spPr>
          <a:xfrm>
            <a:off x="839788" y="2057400"/>
            <a:ext cx="3932237" cy="3811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dk1"/>
              </a:buClr>
              <a:buSzPts val="1600"/>
              <a:buFont typeface="Arial"/>
              <a:buNone/>
              <a:defRPr sz="1600">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Shape 5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838200" y="365125"/>
            <a:ext cx="10515600" cy="132556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839788"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38200" y="365125"/>
            <a:ext cx="10515600" cy="132556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body" idx="1"/>
          </p:nvPr>
        </p:nvSpPr>
        <p:spPr>
          <a:xfrm>
            <a:off x="838200" y="1825625"/>
            <a:ext cx="10515600" cy="4351337"/>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ctrTitle"/>
          </p:nvPr>
        </p:nvSpPr>
        <p:spPr>
          <a:xfrm>
            <a:off x="1524000" y="1122362"/>
            <a:ext cx="9144000" cy="23876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6000"/>
              <a:buFont typeface="Calibri"/>
              <a:buNone/>
            </a:pPr>
            <a:r>
              <a:rPr lang="en-US" sz="6000" b="0" i="0" u="none" strike="noStrike" cap="none">
                <a:solidFill>
                  <a:schemeClr val="dk1"/>
                </a:solidFill>
                <a:latin typeface="Calibri"/>
                <a:ea typeface="Calibri"/>
                <a:cs typeface="Calibri"/>
                <a:sym typeface="Calibri"/>
              </a:rPr>
              <a:t>ENSE 470, Milestone 6</a:t>
            </a:r>
            <a:endParaRPr/>
          </a:p>
        </p:txBody>
      </p:sp>
      <p:sp>
        <p:nvSpPr>
          <p:cNvPr id="85" name="Shape 85"/>
          <p:cNvSpPr txBox="1">
            <a:spLocks noGrp="1"/>
          </p:cNvSpPr>
          <p:nvPr>
            <p:ph type="subTitle" idx="1"/>
          </p:nvPr>
        </p:nvSpPr>
        <p:spPr>
          <a:xfrm>
            <a:off x="1524000" y="3602037"/>
            <a:ext cx="9144000" cy="165576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400"/>
              <a:buFont typeface="Arial"/>
              <a:buNone/>
            </a:pPr>
            <a:r>
              <a:rPr lang="en-US"/>
              <a:t>DCC</a:t>
            </a:r>
            <a:endParaRPr/>
          </a:p>
          <a:p>
            <a:pPr marL="0" marR="0" lvl="0" indent="0" algn="ctr" rtl="0">
              <a:lnSpc>
                <a:spcPct val="90000"/>
              </a:lnSpc>
              <a:spcBef>
                <a:spcPts val="1000"/>
              </a:spcBef>
              <a:spcAft>
                <a:spcPts val="0"/>
              </a:spcAft>
              <a:buClr>
                <a:schemeClr val="dk1"/>
              </a:buClr>
              <a:buSzPts val="2400"/>
              <a:buFont typeface="Arial"/>
              <a:buNone/>
            </a:pPr>
            <a:r>
              <a:rPr lang="en-US"/>
              <a:t>Dakota Fisher, Chengyu Lou, Connor Meredith</a:t>
            </a:r>
            <a:endParaRPr/>
          </a:p>
          <a:p>
            <a:pPr marL="0" marR="0" lvl="0" indent="0" algn="ctr" rtl="0">
              <a:lnSpc>
                <a:spcPct val="90000"/>
              </a:lnSpc>
              <a:spcBef>
                <a:spcPts val="1000"/>
              </a:spcBef>
              <a:spcAft>
                <a:spcPts val="0"/>
              </a:spcAft>
              <a:buClr>
                <a:schemeClr val="dk1"/>
              </a:buClr>
              <a:buSzPts val="2400"/>
              <a:buFont typeface="Arial"/>
              <a:buNone/>
            </a:pPr>
            <a:r>
              <a:rPr lang="en-US"/>
              <a:t>March 28, 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ATDDs</a:t>
            </a:r>
            <a:endParaRPr/>
          </a:p>
        </p:txBody>
      </p:sp>
      <p:graphicFrame>
        <p:nvGraphicFramePr>
          <p:cNvPr id="166" name="Shape 166"/>
          <p:cNvGraphicFramePr/>
          <p:nvPr/>
        </p:nvGraphicFramePr>
        <p:xfrm>
          <a:off x="838200" y="1088387"/>
          <a:ext cx="10515575" cy="5309921"/>
        </p:xfrm>
        <a:graphic>
          <a:graphicData uri="http://schemas.openxmlformats.org/drawingml/2006/table">
            <a:tbl>
              <a:tblPr>
                <a:noFill/>
                <a:tableStyleId>{E9A99F18-31A4-4DC7-82A0-D772F37E33BD}</a:tableStyleId>
              </a:tblPr>
              <a:tblGrid>
                <a:gridCol w="8586775">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3600">
                  <a:extLst>
                    <a:ext uri="{9D8B030D-6E8A-4147-A177-3AD203B41FA5}">
                      <a16:colId xmlns:a16="http://schemas.microsoft.com/office/drawing/2014/main" val="20002"/>
                    </a:ext>
                  </a:extLst>
                </a:gridCol>
              </a:tblGrid>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User focus: </a:t>
                      </a:r>
                      <a:r>
                        <a:rPr lang="en-US" sz="2000">
                          <a:solidFill>
                            <a:schemeClr val="dk1"/>
                          </a:solidFill>
                          <a:latin typeface="Calibri"/>
                          <a:ea typeface="Calibri"/>
                          <a:cs typeface="Calibri"/>
                          <a:sym typeface="Calibri"/>
                        </a:rPr>
                        <a:t>Software Requesters (All Users)</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5E0B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User story theme: </a:t>
                      </a:r>
                      <a:r>
                        <a:rPr lang="en-US" sz="2000">
                          <a:solidFill>
                            <a:schemeClr val="dk1"/>
                          </a:solidFill>
                          <a:latin typeface="Calibri"/>
                          <a:ea typeface="Calibri"/>
                          <a:cs typeface="Calibri"/>
                          <a:sym typeface="Calibri"/>
                        </a:rPr>
                        <a:t>Monitoring Status of Requests</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As a user I would like to receive notifications whenever my software requests are approved, rejected, or completed so that I can monitor the status of my requests</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573075">
                <a:tc>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Acceptance test-driven development criteria (ATDD) (positive/negative)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Failed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Passed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extLst>
                  <a:ext uri="{0D108BD9-81ED-4DB2-BD59-A6C34878D82A}">
                    <a16:rowId xmlns:a16="http://schemas.microsoft.com/office/drawing/2014/main" val="10003"/>
                  </a:ext>
                </a:extLst>
              </a:tr>
              <a:tr h="574675">
                <a:tc>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P</a:t>
                      </a:r>
                      <a:r>
                        <a:rPr lang="en-US" sz="2000" b="0" i="0" u="none" strike="noStrike" cap="none">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Given that a request has successfully been submitted, when the request is approved, users should be notified that the state of the request has changed to approved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a:t>
                      </a:r>
                      <a:r>
                        <a:rPr lang="en-US" sz="2000" b="0" i="0" u="none" strike="noStrike" cap="none">
                          <a:solidFill>
                            <a:schemeClr val="dk1"/>
                          </a:solidFill>
                          <a:latin typeface="Calibri"/>
                          <a:ea typeface="Calibri"/>
                          <a:cs typeface="Calibri"/>
                          <a:sym typeface="Calibri"/>
                        </a:rPr>
                        <a:t>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74675">
                <a:tc>
                  <a:txBody>
                    <a:bodyPr/>
                    <a:lstStyle/>
                    <a:p>
                      <a:pPr marL="0" lvl="0" indent="0" rtl="0">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[P] Given that a request has been approved, when the request is completed, users should be notified that the state of the request has changed to completed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574675">
                <a:tc>
                  <a:txBody>
                    <a:bodyPr/>
                    <a:lstStyle/>
                    <a:p>
                      <a:pPr marL="0" marR="0" lvl="0" indent="0" algn="l" rtl="0">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[N] Given that a request is submitted for software that a user does not qualify for, when the request is denied, the user should be notified that that the request has been denied and additionally the user should have access to optional notes that may explain why the request was denied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ATDDs</a:t>
            </a:r>
            <a:endParaRPr/>
          </a:p>
        </p:txBody>
      </p:sp>
      <p:graphicFrame>
        <p:nvGraphicFramePr>
          <p:cNvPr id="172" name="Shape 172"/>
          <p:cNvGraphicFramePr/>
          <p:nvPr/>
        </p:nvGraphicFramePr>
        <p:xfrm>
          <a:off x="838200" y="1690687"/>
          <a:ext cx="10515575" cy="3679241"/>
        </p:xfrm>
        <a:graphic>
          <a:graphicData uri="http://schemas.openxmlformats.org/drawingml/2006/table">
            <a:tbl>
              <a:tblPr>
                <a:noFill/>
                <a:tableStyleId>{E9A99F18-31A4-4DC7-82A0-D772F37E33BD}</a:tableStyleId>
              </a:tblPr>
              <a:tblGrid>
                <a:gridCol w="8586775">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3600">
                  <a:extLst>
                    <a:ext uri="{9D8B030D-6E8A-4147-A177-3AD203B41FA5}">
                      <a16:colId xmlns:a16="http://schemas.microsoft.com/office/drawing/2014/main" val="20002"/>
                    </a:ext>
                  </a:extLst>
                </a:gridCol>
              </a:tblGrid>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User focus: </a:t>
                      </a:r>
                      <a:r>
                        <a:rPr lang="en-US" sz="2000">
                          <a:solidFill>
                            <a:schemeClr val="dk1"/>
                          </a:solidFill>
                          <a:latin typeface="Calibri"/>
                          <a:ea typeface="Calibri"/>
                          <a:cs typeface="Calibri"/>
                          <a:sym typeface="Calibri"/>
                        </a:rPr>
                        <a:t>IT Analyst</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5E0B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User story theme: </a:t>
                      </a:r>
                      <a:r>
                        <a:rPr lang="en-US" sz="2000">
                          <a:solidFill>
                            <a:schemeClr val="dk1"/>
                          </a:solidFill>
                          <a:latin typeface="Calibri"/>
                          <a:ea typeface="Calibri"/>
                          <a:cs typeface="Calibri"/>
                          <a:sym typeface="Calibri"/>
                        </a:rPr>
                        <a:t>Access Provisioning</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As an IT Analyst I would like to be able to provision access to users so they can access their software.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573075">
                <a:tc>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Acceptance test-driven development criteria (ATDD) (positive/negative)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Failed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Passed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extLst>
                  <a:ext uri="{0D108BD9-81ED-4DB2-BD59-A6C34878D82A}">
                    <a16:rowId xmlns:a16="http://schemas.microsoft.com/office/drawing/2014/main" val="10003"/>
                  </a:ext>
                </a:extLst>
              </a:tr>
              <a:tr h="574675">
                <a:tc>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P] given they are on a tasks page when they provision access, they can record the completion.</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a:t>
                      </a:r>
                      <a:r>
                        <a:rPr lang="en-US" sz="2000" b="0" i="0" u="none" strike="noStrike" cap="none">
                          <a:solidFill>
                            <a:schemeClr val="dk1"/>
                          </a:solidFill>
                          <a:latin typeface="Calibri"/>
                          <a:ea typeface="Calibri"/>
                          <a:cs typeface="Calibri"/>
                          <a:sym typeface="Calibri"/>
                        </a:rPr>
                        <a:t>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74675">
                <a:tc>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N] given they are on a tasks page, when they deny provisioning, the task is updated.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ATDDs</a:t>
            </a:r>
            <a:endParaRPr/>
          </a:p>
        </p:txBody>
      </p:sp>
      <p:graphicFrame>
        <p:nvGraphicFramePr>
          <p:cNvPr id="178" name="Shape 178"/>
          <p:cNvGraphicFramePr/>
          <p:nvPr/>
        </p:nvGraphicFramePr>
        <p:xfrm>
          <a:off x="838200" y="1690687"/>
          <a:ext cx="10515575" cy="3679241"/>
        </p:xfrm>
        <a:graphic>
          <a:graphicData uri="http://schemas.openxmlformats.org/drawingml/2006/table">
            <a:tbl>
              <a:tblPr>
                <a:noFill/>
                <a:tableStyleId>{E9A99F18-31A4-4DC7-82A0-D772F37E33BD}</a:tableStyleId>
              </a:tblPr>
              <a:tblGrid>
                <a:gridCol w="8586775">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3600">
                  <a:extLst>
                    <a:ext uri="{9D8B030D-6E8A-4147-A177-3AD203B41FA5}">
                      <a16:colId xmlns:a16="http://schemas.microsoft.com/office/drawing/2014/main" val="20002"/>
                    </a:ext>
                  </a:extLst>
                </a:gridCol>
              </a:tblGrid>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User focus: </a:t>
                      </a:r>
                      <a:r>
                        <a:rPr lang="en-US" sz="2000">
                          <a:solidFill>
                            <a:schemeClr val="dk1"/>
                          </a:solidFill>
                          <a:latin typeface="Calibri"/>
                          <a:ea typeface="Calibri"/>
                          <a:cs typeface="Calibri"/>
                          <a:sym typeface="Calibri"/>
                        </a:rPr>
                        <a:t>IT Analyst</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5E0B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User story theme: </a:t>
                      </a:r>
                      <a:r>
                        <a:rPr lang="en-US" sz="2000">
                          <a:solidFill>
                            <a:schemeClr val="dk1"/>
                          </a:solidFill>
                          <a:latin typeface="Calibri"/>
                          <a:ea typeface="Calibri"/>
                          <a:cs typeface="Calibri"/>
                          <a:sym typeface="Calibri"/>
                        </a:rPr>
                        <a:t>Finalizing Tasks</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As an IT Analyst I would like to be able to send the user notice upon the completion of provisions to let them know they can use the software.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573075">
                <a:tc>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Acceptance test-driven development criteria (ATDD) (positive/negative)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Failed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Passed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extLst>
                  <a:ext uri="{0D108BD9-81ED-4DB2-BD59-A6C34878D82A}">
                    <a16:rowId xmlns:a16="http://schemas.microsoft.com/office/drawing/2014/main" val="10003"/>
                  </a:ext>
                </a:extLst>
              </a:tr>
              <a:tr h="574675">
                <a:tc>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P] given the analyst has provisioned software, when they mark it as complete, the user’s ticket status is updated.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74675">
                <a:tc>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N] given the analyst has provisioned software, and forgets to mark it as complete, it remains in their queue until marked as complete.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ATDDs</a:t>
            </a:r>
            <a:endParaRPr/>
          </a:p>
        </p:txBody>
      </p:sp>
      <p:graphicFrame>
        <p:nvGraphicFramePr>
          <p:cNvPr id="184" name="Shape 184"/>
          <p:cNvGraphicFramePr/>
          <p:nvPr/>
        </p:nvGraphicFramePr>
        <p:xfrm>
          <a:off x="838200" y="1690687"/>
          <a:ext cx="10515575" cy="2994077"/>
        </p:xfrm>
        <a:graphic>
          <a:graphicData uri="http://schemas.openxmlformats.org/drawingml/2006/table">
            <a:tbl>
              <a:tblPr>
                <a:noFill/>
                <a:tableStyleId>{E9A99F18-31A4-4DC7-82A0-D772F37E33BD}</a:tableStyleId>
              </a:tblPr>
              <a:tblGrid>
                <a:gridCol w="8586775">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3600">
                  <a:extLst>
                    <a:ext uri="{9D8B030D-6E8A-4147-A177-3AD203B41FA5}">
                      <a16:colId xmlns:a16="http://schemas.microsoft.com/office/drawing/2014/main" val="20002"/>
                    </a:ext>
                  </a:extLst>
                </a:gridCol>
              </a:tblGrid>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User focus: </a:t>
                      </a:r>
                      <a:r>
                        <a:rPr lang="en-US" sz="2000">
                          <a:solidFill>
                            <a:schemeClr val="dk1"/>
                          </a:solidFill>
                          <a:latin typeface="Calibri"/>
                          <a:ea typeface="Calibri"/>
                          <a:cs typeface="Calibri"/>
                          <a:sym typeface="Calibri"/>
                        </a:rPr>
                        <a:t>Software Requesters (All Users)</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5E0B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User story theme: </a:t>
                      </a:r>
                      <a:r>
                        <a:rPr lang="en-US" sz="2000">
                          <a:solidFill>
                            <a:schemeClr val="dk1"/>
                          </a:solidFill>
                          <a:latin typeface="Calibri"/>
                          <a:ea typeface="Calibri"/>
                          <a:cs typeface="Calibri"/>
                          <a:sym typeface="Calibri"/>
                        </a:rPr>
                        <a:t>Logout</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As a user I would like to be able to logout of my account when I am not using it so that my account is not accessible to other people.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573075">
                <a:tc>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Acceptance test-driven development criteria (ATDD) (positive/negative)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Failed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Passed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extLst>
                  <a:ext uri="{0D108BD9-81ED-4DB2-BD59-A6C34878D82A}">
                    <a16:rowId xmlns:a16="http://schemas.microsoft.com/office/drawing/2014/main" val="10003"/>
                  </a:ext>
                </a:extLst>
              </a:tr>
              <a:tr h="574675">
                <a:tc>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P</a:t>
                      </a:r>
                      <a:r>
                        <a:rPr lang="en-US" sz="2000" b="0" i="0" u="none" strike="noStrike" cap="none">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Given that a user is signed in, when they click the sign out button, the user should be signed out and then redirected to the sign in page.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dirty="0">
                <a:solidFill>
                  <a:schemeClr val="dk1"/>
                </a:solidFill>
                <a:latin typeface="Calibri"/>
                <a:ea typeface="Calibri"/>
                <a:cs typeface="Calibri"/>
                <a:sym typeface="Calibri"/>
              </a:rPr>
              <a:t>Demo</a:t>
            </a:r>
            <a:endParaRPr dirty="0"/>
          </a:p>
        </p:txBody>
      </p:sp>
      <p:sp>
        <p:nvSpPr>
          <p:cNvPr id="190" name="Shape 190"/>
          <p:cNvSpPr txBox="1">
            <a:spLocks noGrp="1"/>
          </p:cNvSpPr>
          <p:nvPr>
            <p:ph type="body" idx="1"/>
          </p:nvPr>
        </p:nvSpPr>
        <p:spPr>
          <a:xfrm>
            <a:off x="838200" y="1825625"/>
            <a:ext cx="10515600" cy="4351337"/>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Demo your group’s working tool</a:t>
            </a:r>
            <a:endParaRPr dirty="0"/>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dirty="0">
                <a:solidFill>
                  <a:schemeClr val="dk1"/>
                </a:solidFill>
                <a:latin typeface="Calibri"/>
                <a:ea typeface="Calibri"/>
                <a:cs typeface="Calibri"/>
                <a:sym typeface="Calibri"/>
              </a:rPr>
              <a:t>Compare with your group’s lo-fi prototype</a:t>
            </a:r>
            <a:endParaRPr dirty="0"/>
          </a:p>
          <a:p>
            <a:pPr marL="228600" marR="0" lvl="0" indent="-228600" algn="l" rtl="0">
              <a:lnSpc>
                <a:spcPct val="90000"/>
              </a:lnSpc>
              <a:spcBef>
                <a:spcPts val="100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Highlight MVP for release 1 (what was “done”)</a:t>
            </a:r>
            <a:endParaRPr dirty="0"/>
          </a:p>
          <a:p>
            <a:pPr marL="228600" marR="0" lvl="0" indent="-228600" algn="l" rtl="0">
              <a:lnSpc>
                <a:spcPct val="90000"/>
              </a:lnSpc>
              <a:spcBef>
                <a:spcPts val="100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Illustrate some of the Acceptance Test-Driven Development test validations </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838200" y="365125"/>
            <a:ext cx="10515600" cy="1325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dirty="0"/>
              <a:t>Design Patterns Used</a:t>
            </a:r>
            <a:endParaRPr dirty="0"/>
          </a:p>
        </p:txBody>
      </p:sp>
      <p:sp>
        <p:nvSpPr>
          <p:cNvPr id="196" name="Shape 196"/>
          <p:cNvSpPr txBox="1">
            <a:spLocks noGrp="1"/>
          </p:cNvSpPr>
          <p:nvPr>
            <p:ph type="body" idx="1"/>
          </p:nvPr>
        </p:nvSpPr>
        <p:spPr>
          <a:xfrm>
            <a:off x="305212" y="1477761"/>
            <a:ext cx="10515600" cy="4631400"/>
          </a:xfrm>
          <a:prstGeom prst="rect">
            <a:avLst/>
          </a:prstGeom>
        </p:spPr>
        <p:txBody>
          <a:bodyPr spcFirstLastPara="1" wrap="square" lIns="91425" tIns="91425" rIns="91425" bIns="91425" anchor="t" anchorCtr="0">
            <a:noAutofit/>
          </a:bodyPr>
          <a:lstStyle/>
          <a:p>
            <a:pPr marL="457200" lvl="0" indent="-406400" rtl="0">
              <a:spcBef>
                <a:spcPts val="1000"/>
              </a:spcBef>
              <a:spcAft>
                <a:spcPts val="0"/>
              </a:spcAft>
              <a:buSzPts val="2800"/>
              <a:buChar char="•"/>
            </a:pPr>
            <a:r>
              <a:rPr lang="en-US" dirty="0"/>
              <a:t>Decorator Pattern</a:t>
            </a:r>
            <a:endParaRPr dirty="0"/>
          </a:p>
          <a:p>
            <a:pPr marL="914400" lvl="1" indent="-381000" rtl="0">
              <a:spcBef>
                <a:spcPts val="0"/>
              </a:spcBef>
              <a:spcAft>
                <a:spcPts val="0"/>
              </a:spcAft>
              <a:buSzPts val="2400"/>
              <a:buChar char="•"/>
            </a:pPr>
            <a:r>
              <a:rPr lang="en-US" dirty="0"/>
              <a:t>Navbar has base options available to all users</a:t>
            </a:r>
            <a:endParaRPr dirty="0"/>
          </a:p>
          <a:p>
            <a:pPr marL="914400" lvl="1" indent="-381000" rtl="0">
              <a:spcBef>
                <a:spcPts val="0"/>
              </a:spcBef>
              <a:spcAft>
                <a:spcPts val="0"/>
              </a:spcAft>
              <a:buSzPts val="2400"/>
              <a:buChar char="•"/>
            </a:pPr>
            <a:r>
              <a:rPr lang="en-US" dirty="0"/>
              <a:t>Additional options can be added to navbar for certain users depending on their access level</a:t>
            </a:r>
            <a:endParaRPr dirty="0"/>
          </a:p>
          <a:p>
            <a:pPr marL="914400" lvl="1" indent="-381000" rtl="0">
              <a:spcBef>
                <a:spcPts val="0"/>
              </a:spcBef>
              <a:spcAft>
                <a:spcPts val="0"/>
              </a:spcAft>
              <a:buSzPts val="2400"/>
              <a:buChar char="•"/>
            </a:pPr>
            <a:r>
              <a:rPr lang="en-US" dirty="0"/>
              <a:t>Example: Approvers will see an additional option on their navbar which give them access to a page displaying pending requests assigned to them</a:t>
            </a:r>
            <a:endParaRPr dirty="0"/>
          </a:p>
          <a:p>
            <a:pPr marL="457200" lvl="0" indent="-406400" rtl="0">
              <a:spcBef>
                <a:spcPts val="0"/>
              </a:spcBef>
              <a:spcAft>
                <a:spcPts val="0"/>
              </a:spcAft>
              <a:buSzPts val="2800"/>
              <a:buChar char="•"/>
            </a:pPr>
            <a:r>
              <a:rPr lang="en-US" dirty="0"/>
              <a:t>Notifications Pattern</a:t>
            </a:r>
            <a:endParaRPr dirty="0"/>
          </a:p>
          <a:p>
            <a:pPr marL="914400" lvl="1" indent="-381000" rtl="0">
              <a:spcBef>
                <a:spcPts val="0"/>
              </a:spcBef>
              <a:spcAft>
                <a:spcPts val="0"/>
              </a:spcAft>
              <a:buSzPts val="2400"/>
              <a:buChar char="•"/>
            </a:pPr>
            <a:r>
              <a:rPr lang="en-US" dirty="0"/>
              <a:t>Not discussed in class</a:t>
            </a:r>
            <a:endParaRPr dirty="0"/>
          </a:p>
          <a:p>
            <a:pPr marL="914400" lvl="1" indent="-381000" rtl="0">
              <a:spcBef>
                <a:spcPts val="0"/>
              </a:spcBef>
              <a:spcAft>
                <a:spcPts val="0"/>
              </a:spcAft>
              <a:buSzPts val="2400"/>
              <a:buChar char="•"/>
            </a:pPr>
            <a:r>
              <a:rPr lang="en-US" dirty="0"/>
              <a:t>Commonly used in UI design, particularly common for social media apps</a:t>
            </a:r>
            <a:endParaRPr dirty="0"/>
          </a:p>
          <a:p>
            <a:pPr marL="914400" lvl="1" indent="-381000" rtl="0">
              <a:spcBef>
                <a:spcPts val="0"/>
              </a:spcBef>
              <a:spcAft>
                <a:spcPts val="0"/>
              </a:spcAft>
              <a:buSzPts val="2400"/>
              <a:buChar char="•"/>
            </a:pPr>
            <a:r>
              <a:rPr lang="en-US" dirty="0"/>
              <a:t> Pattern used in our application to notify users when the status of a request has changed</a:t>
            </a:r>
          </a:p>
          <a:p>
            <a:pPr indent="-381000">
              <a:spcBef>
                <a:spcPts val="0"/>
              </a:spcBef>
              <a:buSzPts val="2400"/>
            </a:pPr>
            <a:r>
              <a:rPr lang="en-US" dirty="0"/>
              <a:t>Template Pattern</a:t>
            </a:r>
          </a:p>
          <a:p>
            <a:pPr lvl="1">
              <a:spcBef>
                <a:spcPts val="0"/>
              </a:spcBef>
            </a:pPr>
            <a:r>
              <a:rPr lang="en-US" dirty="0"/>
              <a:t>Forms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Group reflection</a:t>
            </a:r>
            <a:endParaRPr/>
          </a:p>
        </p:txBody>
      </p:sp>
      <p:sp>
        <p:nvSpPr>
          <p:cNvPr id="202" name="Shape 202"/>
          <p:cNvSpPr txBox="1">
            <a:spLocks noGrp="1"/>
          </p:cNvSpPr>
          <p:nvPr>
            <p:ph type="body" idx="1"/>
          </p:nvPr>
        </p:nvSpPr>
        <p:spPr>
          <a:xfrm>
            <a:off x="838200" y="1825625"/>
            <a:ext cx="10515600" cy="4351337"/>
          </a:xfrm>
          <a:prstGeom prst="rect">
            <a:avLst/>
          </a:prstGeom>
          <a:noFill/>
          <a:ln>
            <a:noFill/>
          </a:ln>
        </p:spPr>
        <p:txBody>
          <a:bodyPr spcFirstLastPara="1" wrap="square" lIns="91425" tIns="45700" rIns="91425" bIns="45700" anchor="t" anchorCtr="0">
            <a:noAutofit/>
          </a:bodyPr>
          <a:lstStyle/>
          <a:p>
            <a:pPr marL="228600" marR="0" lvl="0" indent="-228600" algn="l" rtl="0">
              <a:lnSpc>
                <a:spcPct val="80000"/>
              </a:lnSpc>
              <a:spcBef>
                <a:spcPts val="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How did you feel about this milestone? What did you like about it? What did you dislike?</a:t>
            </a:r>
            <a:endParaRPr/>
          </a:p>
          <a:p>
            <a:pPr marL="685800" marR="0" lvl="1" indent="-228600" algn="l" rtl="0">
              <a:lnSpc>
                <a:spcPct val="80000"/>
              </a:lnSpc>
              <a:spcBef>
                <a:spcPts val="500"/>
              </a:spcBef>
              <a:spcAft>
                <a:spcPts val="0"/>
              </a:spcAft>
              <a:buClr>
                <a:schemeClr val="dk1"/>
              </a:buClr>
              <a:buSzPts val="2400"/>
              <a:buFont typeface="Arial"/>
              <a:buChar char="•"/>
            </a:pPr>
            <a:r>
              <a:rPr lang="en-US"/>
              <a:t>Likes: </a:t>
            </a:r>
            <a:endParaRPr/>
          </a:p>
          <a:p>
            <a:pPr marL="1143000" marR="0" lvl="2" indent="-228600" algn="l" rtl="0">
              <a:lnSpc>
                <a:spcPct val="80000"/>
              </a:lnSpc>
              <a:spcBef>
                <a:spcPts val="500"/>
              </a:spcBef>
              <a:spcAft>
                <a:spcPts val="0"/>
              </a:spcAft>
              <a:buSzPts val="2000"/>
              <a:buChar char="•"/>
            </a:pPr>
            <a:r>
              <a:rPr lang="en-US"/>
              <a:t>Finally got to begin implementing our design</a:t>
            </a:r>
            <a:endParaRPr/>
          </a:p>
          <a:p>
            <a:pPr marL="1143000" marR="0" lvl="2" indent="-228600" algn="l" rtl="0">
              <a:lnSpc>
                <a:spcPct val="80000"/>
              </a:lnSpc>
              <a:spcBef>
                <a:spcPts val="500"/>
              </a:spcBef>
              <a:spcAft>
                <a:spcPts val="0"/>
              </a:spcAft>
              <a:buSzPts val="2000"/>
              <a:buChar char="•"/>
            </a:pPr>
            <a:r>
              <a:rPr lang="en-US"/>
              <a:t>Finished the milestone with a working piece of software</a:t>
            </a:r>
            <a:endParaRPr/>
          </a:p>
          <a:p>
            <a:pPr marL="685800" marR="0" lvl="1" indent="-228600" algn="l" rtl="0">
              <a:lnSpc>
                <a:spcPct val="80000"/>
              </a:lnSpc>
              <a:spcBef>
                <a:spcPts val="500"/>
              </a:spcBef>
              <a:spcAft>
                <a:spcPts val="0"/>
              </a:spcAft>
              <a:buClr>
                <a:schemeClr val="dk1"/>
              </a:buClr>
              <a:buSzPts val="2400"/>
              <a:buFont typeface="Arial"/>
              <a:buChar char="•"/>
            </a:pPr>
            <a:r>
              <a:rPr lang="en-US"/>
              <a:t>Dislikes:</a:t>
            </a:r>
            <a:endParaRPr/>
          </a:p>
          <a:p>
            <a:pPr marL="1143000" marR="0" lvl="2" indent="-228600" algn="l" rtl="0">
              <a:lnSpc>
                <a:spcPct val="80000"/>
              </a:lnSpc>
              <a:spcBef>
                <a:spcPts val="500"/>
              </a:spcBef>
              <a:spcAft>
                <a:spcPts val="0"/>
              </a:spcAft>
              <a:buSzPts val="2000"/>
              <a:buChar char="•"/>
            </a:pPr>
            <a:r>
              <a:rPr lang="en-US"/>
              <a:t>Much more work than previous milestones</a:t>
            </a:r>
            <a:endParaRPr/>
          </a:p>
          <a:p>
            <a:pPr marL="228600" marR="0" lvl="0" indent="-228600" algn="l" rtl="0">
              <a:lnSpc>
                <a:spcPct val="80000"/>
              </a:lnSpc>
              <a:spcBef>
                <a:spcPts val="100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What did you learn about yourself as you collaborated and worked through this milestone?</a:t>
            </a:r>
            <a:endParaRPr/>
          </a:p>
          <a:p>
            <a:pPr marL="685800" marR="0" lvl="1" indent="-228600" algn="l" rtl="0">
              <a:lnSpc>
                <a:spcPct val="80000"/>
              </a:lnSpc>
              <a:spcBef>
                <a:spcPts val="500"/>
              </a:spcBef>
              <a:spcAft>
                <a:spcPts val="0"/>
              </a:spcAft>
              <a:buClr>
                <a:schemeClr val="dk1"/>
              </a:buClr>
              <a:buSzPts val="2400"/>
              <a:buFont typeface="Arial"/>
              <a:buChar char="•"/>
            </a:pPr>
            <a:r>
              <a:rPr lang="en-US"/>
              <a:t>Importance of thoroughly planning before implementation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Group reflection</a:t>
            </a:r>
            <a:endParaRPr/>
          </a:p>
        </p:txBody>
      </p:sp>
      <p:sp>
        <p:nvSpPr>
          <p:cNvPr id="208" name="Shape 208"/>
          <p:cNvSpPr txBox="1">
            <a:spLocks noGrp="1"/>
          </p:cNvSpPr>
          <p:nvPr>
            <p:ph type="body" idx="1"/>
          </p:nvPr>
        </p:nvSpPr>
        <p:spPr>
          <a:xfrm>
            <a:off x="838200" y="1405900"/>
            <a:ext cx="10515600" cy="477090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endParaRPr/>
          </a:p>
          <a:p>
            <a:pPr marL="228600" marR="0" lvl="0" indent="-228600" algn="l" rtl="0">
              <a:lnSpc>
                <a:spcPct val="80000"/>
              </a:lnSpc>
              <a:spcBef>
                <a:spcPts val="100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How will you use what you have learned going forward?</a:t>
            </a:r>
            <a:endParaRPr/>
          </a:p>
          <a:p>
            <a:pPr marL="685800" marR="0" lvl="1" indent="-228600" algn="l" rtl="0">
              <a:lnSpc>
                <a:spcPct val="80000"/>
              </a:lnSpc>
              <a:spcBef>
                <a:spcPts val="500"/>
              </a:spcBef>
              <a:spcAft>
                <a:spcPts val="0"/>
              </a:spcAft>
              <a:buClr>
                <a:schemeClr val="dk1"/>
              </a:buClr>
              <a:buSzPts val="2400"/>
              <a:buFont typeface="Arial"/>
              <a:buChar char="•"/>
            </a:pPr>
            <a:r>
              <a:rPr lang="en-US"/>
              <a:t>Use methodologies learned in class to ensure that the development of software goes as smoothly as possible</a:t>
            </a:r>
            <a:endParaRPr/>
          </a:p>
          <a:p>
            <a:pPr marL="228600" marR="0" lvl="0" indent="-228600" algn="l" rtl="0">
              <a:lnSpc>
                <a:spcPct val="80000"/>
              </a:lnSpc>
              <a:spcBef>
                <a:spcPts val="100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What “stuff &amp; things” related to this milestone would you want help with?</a:t>
            </a:r>
            <a:endParaRPr/>
          </a:p>
          <a:p>
            <a:pPr marL="685800" marR="0" lvl="1" indent="-228600" algn="l" rtl="0">
              <a:lnSpc>
                <a:spcPct val="80000"/>
              </a:lnSpc>
              <a:spcBef>
                <a:spcPts val="500"/>
              </a:spcBef>
              <a:spcAft>
                <a:spcPts val="0"/>
              </a:spcAft>
              <a:buClr>
                <a:schemeClr val="dk1"/>
              </a:buClr>
              <a:buSzPts val="2400"/>
              <a:buFont typeface="Arial"/>
              <a:buChar char="•"/>
            </a:pPr>
            <a:r>
              <a:rPr lang="en-US"/>
              <a:t>Nothing in particular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Executive summary</a:t>
            </a:r>
            <a:endParaRPr/>
          </a:p>
        </p:txBody>
      </p:sp>
      <p:sp>
        <p:nvSpPr>
          <p:cNvPr id="91" name="Shape 91"/>
          <p:cNvSpPr txBox="1">
            <a:spLocks noGrp="1"/>
          </p:cNvSpPr>
          <p:nvPr>
            <p:ph type="body" idx="1"/>
          </p:nvPr>
        </p:nvSpPr>
        <p:spPr>
          <a:xfrm>
            <a:off x="838200" y="1825625"/>
            <a:ext cx="10515600" cy="4351337"/>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Technology used</a:t>
            </a:r>
            <a:endParaRPr dirty="0"/>
          </a:p>
          <a:p>
            <a:pPr marL="685800" marR="0" lvl="1" indent="-228600" algn="l" rtl="0">
              <a:lnSpc>
                <a:spcPct val="90000"/>
              </a:lnSpc>
              <a:spcBef>
                <a:spcPts val="500"/>
              </a:spcBef>
              <a:spcAft>
                <a:spcPts val="0"/>
              </a:spcAft>
              <a:buClr>
                <a:schemeClr val="dk1"/>
              </a:buClr>
              <a:buSzPts val="2400"/>
              <a:buFont typeface="Arial"/>
              <a:buChar char="•"/>
            </a:pPr>
            <a:r>
              <a:rPr lang="en-US" dirty="0"/>
              <a:t>MySQL/MariaDB, PHP, JavaScript, HTML, CSS</a:t>
            </a:r>
            <a:endParaRPr dirty="0"/>
          </a:p>
          <a:p>
            <a:pPr marL="685800" marR="0" lvl="1" indent="-228600" algn="l" rtl="0">
              <a:lnSpc>
                <a:spcPct val="90000"/>
              </a:lnSpc>
              <a:spcBef>
                <a:spcPts val="500"/>
              </a:spcBef>
              <a:spcAft>
                <a:spcPts val="0"/>
              </a:spcAft>
              <a:buClr>
                <a:schemeClr val="dk1"/>
              </a:buClr>
              <a:buSzPts val="2400"/>
              <a:buFont typeface="Arial"/>
              <a:buChar char="•"/>
            </a:pPr>
            <a:r>
              <a:rPr lang="en-US" dirty="0"/>
              <a:t>XAMPP</a:t>
            </a:r>
            <a:r>
              <a:rPr lang="en-CA"/>
              <a:t>/LAMP</a:t>
            </a:r>
            <a:endParaRPr dirty="0"/>
          </a:p>
          <a:p>
            <a:pPr marL="685800" marR="0" lvl="1" indent="-228600" algn="l" rtl="0">
              <a:lnSpc>
                <a:spcPct val="90000"/>
              </a:lnSpc>
              <a:spcBef>
                <a:spcPts val="500"/>
              </a:spcBef>
              <a:spcAft>
                <a:spcPts val="0"/>
              </a:spcAft>
              <a:buClr>
                <a:schemeClr val="dk1"/>
              </a:buClr>
              <a:buSzPts val="2400"/>
              <a:buFont typeface="Arial"/>
              <a:buChar char="•"/>
            </a:pPr>
            <a:r>
              <a:rPr lang="en-US" dirty="0"/>
              <a:t>GitHub</a:t>
            </a:r>
            <a:endParaRPr dirty="0"/>
          </a:p>
          <a:p>
            <a:pPr marL="228600" marR="0" lvl="0" indent="-228600" algn="l" rtl="0">
              <a:lnSpc>
                <a:spcPct val="90000"/>
              </a:lnSpc>
              <a:spcBef>
                <a:spcPts val="1000"/>
              </a:spcBef>
              <a:spcAft>
                <a:spcPts val="0"/>
              </a:spcAft>
              <a:buClr>
                <a:schemeClr val="dk1"/>
              </a:buClr>
              <a:buSzPts val="2800"/>
              <a:buFont typeface="Arial"/>
              <a:buChar char="•"/>
            </a:pPr>
            <a:r>
              <a:rPr lang="en-US" dirty="0"/>
              <a:t> All features specified by MVP were completed</a:t>
            </a:r>
            <a:endParaRPr dirty="0"/>
          </a:p>
          <a:p>
            <a:pPr marL="228600" marR="0" lvl="0" indent="-228600" algn="l" rtl="0">
              <a:lnSpc>
                <a:spcPct val="90000"/>
              </a:lnSpc>
              <a:spcBef>
                <a:spcPts val="1000"/>
              </a:spcBef>
              <a:spcAft>
                <a:spcPts val="0"/>
              </a:spcAft>
              <a:buClr>
                <a:schemeClr val="dk1"/>
              </a:buClr>
              <a:buSzPts val="2800"/>
              <a:buFont typeface="Arial"/>
              <a:buChar char="•"/>
            </a:pPr>
            <a:r>
              <a:rPr lang="en-US" dirty="0"/>
              <a:t>Very few changes to lo-fi prototypes were made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Shape 96"/>
          <p:cNvPicPr preferRelativeResize="0"/>
          <p:nvPr/>
        </p:nvPicPr>
        <p:blipFill>
          <a:blip r:embed="rId3">
            <a:alphaModFix/>
          </a:blip>
          <a:stretch>
            <a:fillRect/>
          </a:stretch>
        </p:blipFill>
        <p:spPr>
          <a:xfrm>
            <a:off x="777388" y="1403206"/>
            <a:ext cx="10637225" cy="4051600"/>
          </a:xfrm>
          <a:prstGeom prst="rect">
            <a:avLst/>
          </a:prstGeom>
          <a:noFill/>
          <a:ln>
            <a:noFill/>
          </a:ln>
        </p:spPr>
      </p:pic>
      <p:sp>
        <p:nvSpPr>
          <p:cNvPr id="97" name="Shape 97"/>
          <p:cNvSpPr txBox="1"/>
          <p:nvPr/>
        </p:nvSpPr>
        <p:spPr>
          <a:xfrm>
            <a:off x="2542800" y="1403200"/>
            <a:ext cx="7106400" cy="1225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3600"/>
              <a:t>Software User User Story Map</a:t>
            </a:r>
            <a:endParaRPr sz="3600"/>
          </a:p>
        </p:txBody>
      </p:sp>
      <p:sp>
        <p:nvSpPr>
          <p:cNvPr id="98" name="Shape 98"/>
          <p:cNvSpPr txBox="1"/>
          <p:nvPr/>
        </p:nvSpPr>
        <p:spPr>
          <a:xfrm>
            <a:off x="777400" y="5454800"/>
            <a:ext cx="7106400" cy="1225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800"/>
              <a:t>Team DCC: Dakota Fisher, Chengyu Lou, Connor Meredith</a:t>
            </a:r>
            <a:endParaRPr sz="1800"/>
          </a:p>
        </p:txBody>
      </p:sp>
      <p:pic>
        <p:nvPicPr>
          <p:cNvPr id="99" name="Shape 99"/>
          <p:cNvPicPr preferRelativeResize="0"/>
          <p:nvPr/>
        </p:nvPicPr>
        <p:blipFill>
          <a:blip r:embed="rId4">
            <a:alphaModFix/>
          </a:blip>
          <a:stretch>
            <a:fillRect/>
          </a:stretch>
        </p:blipFill>
        <p:spPr>
          <a:xfrm>
            <a:off x="9420950" y="553763"/>
            <a:ext cx="1790700" cy="1933575"/>
          </a:xfrm>
          <a:prstGeom prst="rect">
            <a:avLst/>
          </a:prstGeom>
          <a:noFill/>
          <a:ln>
            <a:noFill/>
          </a:ln>
        </p:spPr>
      </p:pic>
      <p:pic>
        <p:nvPicPr>
          <p:cNvPr id="100" name="Shape 100"/>
          <p:cNvPicPr preferRelativeResize="0"/>
          <p:nvPr/>
        </p:nvPicPr>
        <p:blipFill rotWithShape="1">
          <a:blip r:embed="rId4">
            <a:alphaModFix/>
          </a:blip>
          <a:srcRect l="11210" t="60550" r="39272" b="20980"/>
          <a:stretch/>
        </p:blipFill>
        <p:spPr>
          <a:xfrm>
            <a:off x="1771275" y="5075450"/>
            <a:ext cx="771525" cy="310750"/>
          </a:xfrm>
          <a:prstGeom prst="rect">
            <a:avLst/>
          </a:prstGeom>
          <a:noFill/>
          <a:ln>
            <a:noFill/>
          </a:ln>
        </p:spPr>
      </p:pic>
      <p:pic>
        <p:nvPicPr>
          <p:cNvPr id="101" name="Shape 101"/>
          <p:cNvPicPr preferRelativeResize="0"/>
          <p:nvPr/>
        </p:nvPicPr>
        <p:blipFill rotWithShape="1">
          <a:blip r:embed="rId4">
            <a:alphaModFix/>
          </a:blip>
          <a:srcRect l="11210" t="60550" r="39272" b="20980"/>
          <a:stretch/>
        </p:blipFill>
        <p:spPr>
          <a:xfrm>
            <a:off x="3500000" y="5075450"/>
            <a:ext cx="771525" cy="310750"/>
          </a:xfrm>
          <a:prstGeom prst="rect">
            <a:avLst/>
          </a:prstGeom>
          <a:noFill/>
          <a:ln>
            <a:noFill/>
          </a:ln>
        </p:spPr>
      </p:pic>
      <p:pic>
        <p:nvPicPr>
          <p:cNvPr id="102" name="Shape 102"/>
          <p:cNvPicPr preferRelativeResize="0"/>
          <p:nvPr/>
        </p:nvPicPr>
        <p:blipFill rotWithShape="1">
          <a:blip r:embed="rId4">
            <a:alphaModFix/>
          </a:blip>
          <a:srcRect l="11210" t="60550" r="39272" b="20980"/>
          <a:stretch/>
        </p:blipFill>
        <p:spPr>
          <a:xfrm>
            <a:off x="5228725" y="5075450"/>
            <a:ext cx="771525" cy="310750"/>
          </a:xfrm>
          <a:prstGeom prst="rect">
            <a:avLst/>
          </a:prstGeom>
          <a:noFill/>
          <a:ln>
            <a:noFill/>
          </a:ln>
        </p:spPr>
      </p:pic>
      <p:pic>
        <p:nvPicPr>
          <p:cNvPr id="103" name="Shape 103"/>
          <p:cNvPicPr preferRelativeResize="0"/>
          <p:nvPr/>
        </p:nvPicPr>
        <p:blipFill rotWithShape="1">
          <a:blip r:embed="rId4">
            <a:alphaModFix/>
          </a:blip>
          <a:srcRect l="11210" t="60550" r="39272" b="20980"/>
          <a:stretch/>
        </p:blipFill>
        <p:spPr>
          <a:xfrm>
            <a:off x="7028075" y="5075450"/>
            <a:ext cx="771525" cy="310750"/>
          </a:xfrm>
          <a:prstGeom prst="rect">
            <a:avLst/>
          </a:prstGeom>
          <a:noFill/>
          <a:ln>
            <a:noFill/>
          </a:ln>
        </p:spPr>
      </p:pic>
      <p:pic>
        <p:nvPicPr>
          <p:cNvPr id="104" name="Shape 104"/>
          <p:cNvPicPr preferRelativeResize="0"/>
          <p:nvPr/>
        </p:nvPicPr>
        <p:blipFill rotWithShape="1">
          <a:blip r:embed="rId4">
            <a:alphaModFix/>
          </a:blip>
          <a:srcRect l="11210" t="60550" r="39272" b="20980"/>
          <a:stretch/>
        </p:blipFill>
        <p:spPr>
          <a:xfrm>
            <a:off x="8827425" y="5075450"/>
            <a:ext cx="771525" cy="310750"/>
          </a:xfrm>
          <a:prstGeom prst="rect">
            <a:avLst/>
          </a:prstGeom>
          <a:noFill/>
          <a:ln>
            <a:noFill/>
          </a:ln>
        </p:spPr>
      </p:pic>
      <p:pic>
        <p:nvPicPr>
          <p:cNvPr id="105" name="Shape 105"/>
          <p:cNvPicPr preferRelativeResize="0"/>
          <p:nvPr/>
        </p:nvPicPr>
        <p:blipFill rotWithShape="1">
          <a:blip r:embed="rId4">
            <a:alphaModFix/>
          </a:blip>
          <a:srcRect l="11210" t="60550" r="39272" b="20980"/>
          <a:stretch/>
        </p:blipFill>
        <p:spPr>
          <a:xfrm>
            <a:off x="10556150" y="5075450"/>
            <a:ext cx="771525" cy="310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Shape 110"/>
          <p:cNvPicPr preferRelativeResize="0"/>
          <p:nvPr/>
        </p:nvPicPr>
        <p:blipFill>
          <a:blip r:embed="rId3">
            <a:alphaModFix/>
          </a:blip>
          <a:stretch>
            <a:fillRect/>
          </a:stretch>
        </p:blipFill>
        <p:spPr>
          <a:xfrm>
            <a:off x="2592588" y="789350"/>
            <a:ext cx="7006825" cy="5279300"/>
          </a:xfrm>
          <a:prstGeom prst="rect">
            <a:avLst/>
          </a:prstGeom>
          <a:noFill/>
          <a:ln>
            <a:noFill/>
          </a:ln>
        </p:spPr>
      </p:pic>
      <p:sp>
        <p:nvSpPr>
          <p:cNvPr id="111" name="Shape 111"/>
          <p:cNvSpPr txBox="1"/>
          <p:nvPr/>
        </p:nvSpPr>
        <p:spPr>
          <a:xfrm>
            <a:off x="4307725" y="789350"/>
            <a:ext cx="7106400" cy="1225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3600"/>
              <a:t>Approver User Story Map</a:t>
            </a:r>
            <a:endParaRPr sz="3600"/>
          </a:p>
        </p:txBody>
      </p:sp>
      <p:sp>
        <p:nvSpPr>
          <p:cNvPr id="112" name="Shape 112"/>
          <p:cNvSpPr txBox="1"/>
          <p:nvPr/>
        </p:nvSpPr>
        <p:spPr>
          <a:xfrm>
            <a:off x="2592600" y="6068650"/>
            <a:ext cx="7106400" cy="417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800"/>
              <a:t>Team DCC: Dakota Fisher, Chengyu Lou, Connor Meredith</a:t>
            </a:r>
            <a:endParaRPr sz="1800"/>
          </a:p>
        </p:txBody>
      </p:sp>
      <p:pic>
        <p:nvPicPr>
          <p:cNvPr id="113" name="Shape 113"/>
          <p:cNvPicPr preferRelativeResize="0"/>
          <p:nvPr/>
        </p:nvPicPr>
        <p:blipFill>
          <a:blip r:embed="rId4">
            <a:alphaModFix/>
          </a:blip>
          <a:stretch>
            <a:fillRect/>
          </a:stretch>
        </p:blipFill>
        <p:spPr>
          <a:xfrm>
            <a:off x="9699000" y="789350"/>
            <a:ext cx="1790700" cy="1933575"/>
          </a:xfrm>
          <a:prstGeom prst="rect">
            <a:avLst/>
          </a:prstGeom>
          <a:noFill/>
          <a:ln>
            <a:noFill/>
          </a:ln>
        </p:spPr>
      </p:pic>
      <p:pic>
        <p:nvPicPr>
          <p:cNvPr id="114" name="Shape 114"/>
          <p:cNvPicPr preferRelativeResize="0"/>
          <p:nvPr/>
        </p:nvPicPr>
        <p:blipFill rotWithShape="1">
          <a:blip r:embed="rId4">
            <a:alphaModFix/>
          </a:blip>
          <a:srcRect l="11210" t="60550" r="39272" b="20980"/>
          <a:stretch/>
        </p:blipFill>
        <p:spPr>
          <a:xfrm>
            <a:off x="3536200" y="4455550"/>
            <a:ext cx="771525" cy="310750"/>
          </a:xfrm>
          <a:prstGeom prst="rect">
            <a:avLst/>
          </a:prstGeom>
          <a:noFill/>
          <a:ln>
            <a:noFill/>
          </a:ln>
        </p:spPr>
      </p:pic>
      <p:pic>
        <p:nvPicPr>
          <p:cNvPr id="115" name="Shape 115"/>
          <p:cNvPicPr preferRelativeResize="0"/>
          <p:nvPr/>
        </p:nvPicPr>
        <p:blipFill rotWithShape="1">
          <a:blip r:embed="rId4">
            <a:alphaModFix/>
          </a:blip>
          <a:srcRect l="11210" t="60550" r="39272" b="20980"/>
          <a:stretch/>
        </p:blipFill>
        <p:spPr>
          <a:xfrm>
            <a:off x="5231650" y="4455550"/>
            <a:ext cx="771525" cy="310750"/>
          </a:xfrm>
          <a:prstGeom prst="rect">
            <a:avLst/>
          </a:prstGeom>
          <a:noFill/>
          <a:ln>
            <a:noFill/>
          </a:ln>
        </p:spPr>
      </p:pic>
      <p:pic>
        <p:nvPicPr>
          <p:cNvPr id="116" name="Shape 116"/>
          <p:cNvPicPr preferRelativeResize="0"/>
          <p:nvPr/>
        </p:nvPicPr>
        <p:blipFill rotWithShape="1">
          <a:blip r:embed="rId4">
            <a:alphaModFix/>
          </a:blip>
          <a:srcRect l="11210" t="60550" r="39272" b="20980"/>
          <a:stretch/>
        </p:blipFill>
        <p:spPr>
          <a:xfrm>
            <a:off x="7029975" y="4455550"/>
            <a:ext cx="771525" cy="310750"/>
          </a:xfrm>
          <a:prstGeom prst="rect">
            <a:avLst/>
          </a:prstGeom>
          <a:noFill/>
          <a:ln>
            <a:noFill/>
          </a:ln>
        </p:spPr>
      </p:pic>
      <p:pic>
        <p:nvPicPr>
          <p:cNvPr id="117" name="Shape 117"/>
          <p:cNvPicPr preferRelativeResize="0"/>
          <p:nvPr/>
        </p:nvPicPr>
        <p:blipFill rotWithShape="1">
          <a:blip r:embed="rId4">
            <a:alphaModFix/>
          </a:blip>
          <a:srcRect l="11210" t="60550" r="39272" b="20980"/>
          <a:stretch/>
        </p:blipFill>
        <p:spPr>
          <a:xfrm>
            <a:off x="8742550" y="4455550"/>
            <a:ext cx="771525" cy="310750"/>
          </a:xfrm>
          <a:prstGeom prst="rect">
            <a:avLst/>
          </a:prstGeom>
          <a:noFill/>
          <a:ln>
            <a:noFill/>
          </a:ln>
        </p:spPr>
      </p:pic>
      <p:pic>
        <p:nvPicPr>
          <p:cNvPr id="118" name="Shape 118"/>
          <p:cNvPicPr preferRelativeResize="0"/>
          <p:nvPr/>
        </p:nvPicPr>
        <p:blipFill rotWithShape="1">
          <a:blip r:embed="rId4">
            <a:alphaModFix/>
          </a:blip>
          <a:srcRect l="11210" t="60550" r="39272" b="20980"/>
          <a:stretch/>
        </p:blipFill>
        <p:spPr>
          <a:xfrm>
            <a:off x="7029975" y="5581400"/>
            <a:ext cx="771525" cy="310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Shape 123"/>
          <p:cNvPicPr preferRelativeResize="0"/>
          <p:nvPr/>
        </p:nvPicPr>
        <p:blipFill>
          <a:blip r:embed="rId3">
            <a:alphaModFix/>
          </a:blip>
          <a:stretch>
            <a:fillRect/>
          </a:stretch>
        </p:blipFill>
        <p:spPr>
          <a:xfrm>
            <a:off x="1707425" y="12"/>
            <a:ext cx="8777147" cy="6492875"/>
          </a:xfrm>
          <a:prstGeom prst="rect">
            <a:avLst/>
          </a:prstGeom>
          <a:noFill/>
          <a:ln>
            <a:noFill/>
          </a:ln>
        </p:spPr>
      </p:pic>
      <p:sp>
        <p:nvSpPr>
          <p:cNvPr id="124" name="Shape 124"/>
          <p:cNvSpPr txBox="1"/>
          <p:nvPr/>
        </p:nvSpPr>
        <p:spPr>
          <a:xfrm>
            <a:off x="3378175" y="0"/>
            <a:ext cx="7106400" cy="1225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3600"/>
              <a:t>IT Analyst User Story Map</a:t>
            </a:r>
            <a:endParaRPr sz="3600"/>
          </a:p>
        </p:txBody>
      </p:sp>
      <p:sp>
        <p:nvSpPr>
          <p:cNvPr id="125" name="Shape 125"/>
          <p:cNvSpPr txBox="1"/>
          <p:nvPr/>
        </p:nvSpPr>
        <p:spPr>
          <a:xfrm>
            <a:off x="1707425" y="6492875"/>
            <a:ext cx="7106400" cy="334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800"/>
              <a:t>Team DCC: Dakota Fisher, Chengyu Lou, Connor Meredith</a:t>
            </a:r>
            <a:endParaRPr sz="1800"/>
          </a:p>
        </p:txBody>
      </p:sp>
      <p:pic>
        <p:nvPicPr>
          <p:cNvPr id="126" name="Shape 126"/>
          <p:cNvPicPr preferRelativeResize="0"/>
          <p:nvPr/>
        </p:nvPicPr>
        <p:blipFill>
          <a:blip r:embed="rId4">
            <a:alphaModFix/>
          </a:blip>
          <a:stretch>
            <a:fillRect/>
          </a:stretch>
        </p:blipFill>
        <p:spPr>
          <a:xfrm>
            <a:off x="1707425" y="4559288"/>
            <a:ext cx="1790700" cy="1933575"/>
          </a:xfrm>
          <a:prstGeom prst="rect">
            <a:avLst/>
          </a:prstGeom>
          <a:noFill/>
          <a:ln>
            <a:noFill/>
          </a:ln>
        </p:spPr>
      </p:pic>
      <p:pic>
        <p:nvPicPr>
          <p:cNvPr id="127" name="Shape 127"/>
          <p:cNvPicPr preferRelativeResize="0"/>
          <p:nvPr/>
        </p:nvPicPr>
        <p:blipFill rotWithShape="1">
          <a:blip r:embed="rId4">
            <a:alphaModFix/>
          </a:blip>
          <a:srcRect l="11210" t="60550" r="39272" b="20980"/>
          <a:stretch/>
        </p:blipFill>
        <p:spPr>
          <a:xfrm>
            <a:off x="4359175" y="3647825"/>
            <a:ext cx="771525" cy="310750"/>
          </a:xfrm>
          <a:prstGeom prst="rect">
            <a:avLst/>
          </a:prstGeom>
          <a:noFill/>
          <a:ln>
            <a:noFill/>
          </a:ln>
        </p:spPr>
      </p:pic>
      <p:pic>
        <p:nvPicPr>
          <p:cNvPr id="128" name="Shape 128"/>
          <p:cNvPicPr preferRelativeResize="0"/>
          <p:nvPr/>
        </p:nvPicPr>
        <p:blipFill rotWithShape="1">
          <a:blip r:embed="rId4">
            <a:alphaModFix/>
          </a:blip>
          <a:srcRect l="11210" t="60550" r="39272" b="20980"/>
          <a:stretch/>
        </p:blipFill>
        <p:spPr>
          <a:xfrm>
            <a:off x="2606650" y="3647825"/>
            <a:ext cx="771525" cy="310750"/>
          </a:xfrm>
          <a:prstGeom prst="rect">
            <a:avLst/>
          </a:prstGeom>
          <a:noFill/>
          <a:ln>
            <a:noFill/>
          </a:ln>
        </p:spPr>
      </p:pic>
      <p:pic>
        <p:nvPicPr>
          <p:cNvPr id="129" name="Shape 129"/>
          <p:cNvPicPr preferRelativeResize="0"/>
          <p:nvPr/>
        </p:nvPicPr>
        <p:blipFill rotWithShape="1">
          <a:blip r:embed="rId4">
            <a:alphaModFix/>
          </a:blip>
          <a:srcRect l="11210" t="60550" r="39272" b="20980"/>
          <a:stretch/>
        </p:blipFill>
        <p:spPr>
          <a:xfrm>
            <a:off x="6111700" y="3703962"/>
            <a:ext cx="771525" cy="310750"/>
          </a:xfrm>
          <a:prstGeom prst="rect">
            <a:avLst/>
          </a:prstGeom>
          <a:noFill/>
          <a:ln>
            <a:noFill/>
          </a:ln>
        </p:spPr>
      </p:pic>
      <p:pic>
        <p:nvPicPr>
          <p:cNvPr id="130" name="Shape 130"/>
          <p:cNvPicPr preferRelativeResize="0"/>
          <p:nvPr/>
        </p:nvPicPr>
        <p:blipFill rotWithShape="1">
          <a:blip r:embed="rId4">
            <a:alphaModFix/>
          </a:blip>
          <a:srcRect l="11210" t="60550" r="39272" b="20980"/>
          <a:stretch/>
        </p:blipFill>
        <p:spPr>
          <a:xfrm>
            <a:off x="7864225" y="3703962"/>
            <a:ext cx="771525" cy="310750"/>
          </a:xfrm>
          <a:prstGeom prst="rect">
            <a:avLst/>
          </a:prstGeom>
          <a:noFill/>
          <a:ln>
            <a:noFill/>
          </a:ln>
        </p:spPr>
      </p:pic>
      <p:pic>
        <p:nvPicPr>
          <p:cNvPr id="131" name="Shape 131"/>
          <p:cNvPicPr preferRelativeResize="0"/>
          <p:nvPr/>
        </p:nvPicPr>
        <p:blipFill rotWithShape="1">
          <a:blip r:embed="rId4">
            <a:alphaModFix/>
          </a:blip>
          <a:srcRect l="11210" t="60550" r="39272" b="20980"/>
          <a:stretch/>
        </p:blipFill>
        <p:spPr>
          <a:xfrm>
            <a:off x="9616750" y="3647825"/>
            <a:ext cx="771525" cy="310750"/>
          </a:xfrm>
          <a:prstGeom prst="rect">
            <a:avLst/>
          </a:prstGeom>
          <a:noFill/>
          <a:ln>
            <a:noFill/>
          </a:ln>
        </p:spPr>
      </p:pic>
      <p:pic>
        <p:nvPicPr>
          <p:cNvPr id="132" name="Shape 132"/>
          <p:cNvPicPr preferRelativeResize="0"/>
          <p:nvPr/>
        </p:nvPicPr>
        <p:blipFill rotWithShape="1">
          <a:blip r:embed="rId4">
            <a:alphaModFix/>
          </a:blip>
          <a:srcRect l="11210" t="60550" r="39272" b="20980"/>
          <a:stretch/>
        </p:blipFill>
        <p:spPr>
          <a:xfrm>
            <a:off x="6111700" y="4809875"/>
            <a:ext cx="771525" cy="310750"/>
          </a:xfrm>
          <a:prstGeom prst="rect">
            <a:avLst/>
          </a:prstGeom>
          <a:noFill/>
          <a:ln>
            <a:noFill/>
          </a:ln>
        </p:spPr>
      </p:pic>
      <p:pic>
        <p:nvPicPr>
          <p:cNvPr id="133" name="Shape 133"/>
          <p:cNvPicPr preferRelativeResize="0"/>
          <p:nvPr/>
        </p:nvPicPr>
        <p:blipFill rotWithShape="1">
          <a:blip r:embed="rId4">
            <a:alphaModFix/>
          </a:blip>
          <a:srcRect l="11210" t="60550" r="39272" b="20980"/>
          <a:stretch/>
        </p:blipFill>
        <p:spPr>
          <a:xfrm>
            <a:off x="7864225" y="4809875"/>
            <a:ext cx="771525" cy="310750"/>
          </a:xfrm>
          <a:prstGeom prst="rect">
            <a:avLst/>
          </a:prstGeom>
          <a:noFill/>
          <a:ln>
            <a:noFill/>
          </a:ln>
        </p:spPr>
      </p:pic>
      <p:pic>
        <p:nvPicPr>
          <p:cNvPr id="134" name="Shape 134"/>
          <p:cNvPicPr preferRelativeResize="0"/>
          <p:nvPr/>
        </p:nvPicPr>
        <p:blipFill rotWithShape="1">
          <a:blip r:embed="rId4">
            <a:alphaModFix/>
          </a:blip>
          <a:srcRect l="11210" t="60550" r="39272" b="20980"/>
          <a:stretch/>
        </p:blipFill>
        <p:spPr>
          <a:xfrm>
            <a:off x="6111700" y="6006225"/>
            <a:ext cx="771525" cy="310750"/>
          </a:xfrm>
          <a:prstGeom prst="rect">
            <a:avLst/>
          </a:prstGeom>
          <a:noFill/>
          <a:ln>
            <a:noFill/>
          </a:ln>
        </p:spPr>
      </p:pic>
      <p:pic>
        <p:nvPicPr>
          <p:cNvPr id="135" name="Shape 135"/>
          <p:cNvPicPr preferRelativeResize="0"/>
          <p:nvPr/>
        </p:nvPicPr>
        <p:blipFill rotWithShape="1">
          <a:blip r:embed="rId4">
            <a:alphaModFix/>
          </a:blip>
          <a:srcRect l="11210" t="60550" r="39272" b="20980"/>
          <a:stretch/>
        </p:blipFill>
        <p:spPr>
          <a:xfrm>
            <a:off x="7864225" y="6006225"/>
            <a:ext cx="771525" cy="310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838200" y="365125"/>
            <a:ext cx="10515600" cy="1325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a:t>Important pages from lo-fi prototypes</a:t>
            </a:r>
            <a:endParaRPr/>
          </a:p>
        </p:txBody>
      </p:sp>
      <p:pic>
        <p:nvPicPr>
          <p:cNvPr id="141" name="Shape 141"/>
          <p:cNvPicPr preferRelativeResize="0"/>
          <p:nvPr/>
        </p:nvPicPr>
        <p:blipFill>
          <a:blip r:embed="rId3">
            <a:alphaModFix/>
          </a:blip>
          <a:stretch>
            <a:fillRect/>
          </a:stretch>
        </p:blipFill>
        <p:spPr>
          <a:xfrm>
            <a:off x="600075" y="2215275"/>
            <a:ext cx="10991850" cy="3571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838200" y="365125"/>
            <a:ext cx="10515600" cy="800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t>Important pages from lo-fi prototypes</a:t>
            </a:r>
            <a:endParaRPr/>
          </a:p>
        </p:txBody>
      </p:sp>
      <p:pic>
        <p:nvPicPr>
          <p:cNvPr id="147" name="Shape 147"/>
          <p:cNvPicPr preferRelativeResize="0"/>
          <p:nvPr/>
        </p:nvPicPr>
        <p:blipFill>
          <a:blip r:embed="rId3">
            <a:alphaModFix/>
          </a:blip>
          <a:stretch>
            <a:fillRect/>
          </a:stretch>
        </p:blipFill>
        <p:spPr>
          <a:xfrm>
            <a:off x="1340575" y="1268700"/>
            <a:ext cx="9357874" cy="4741325"/>
          </a:xfrm>
          <a:prstGeom prst="rect">
            <a:avLst/>
          </a:prstGeom>
          <a:noFill/>
          <a:ln>
            <a:noFill/>
          </a:ln>
        </p:spPr>
      </p:pic>
      <p:sp>
        <p:nvSpPr>
          <p:cNvPr id="148" name="Shape 148"/>
          <p:cNvSpPr txBox="1"/>
          <p:nvPr/>
        </p:nvSpPr>
        <p:spPr>
          <a:xfrm>
            <a:off x="3463300" y="3754750"/>
            <a:ext cx="9779400" cy="1140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838200" y="137425"/>
            <a:ext cx="10515600" cy="989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t>Important pages from lo-fi prototypes</a:t>
            </a:r>
            <a:endParaRPr/>
          </a:p>
        </p:txBody>
      </p:sp>
      <p:pic>
        <p:nvPicPr>
          <p:cNvPr id="154" name="Shape 154"/>
          <p:cNvPicPr preferRelativeResize="0"/>
          <p:nvPr/>
        </p:nvPicPr>
        <p:blipFill>
          <a:blip r:embed="rId3">
            <a:alphaModFix/>
          </a:blip>
          <a:stretch>
            <a:fillRect/>
          </a:stretch>
        </p:blipFill>
        <p:spPr>
          <a:xfrm>
            <a:off x="988450" y="1023950"/>
            <a:ext cx="10215100" cy="5681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ATDDs</a:t>
            </a:r>
            <a:endParaRPr/>
          </a:p>
        </p:txBody>
      </p:sp>
      <p:graphicFrame>
        <p:nvGraphicFramePr>
          <p:cNvPr id="160" name="Shape 160"/>
          <p:cNvGraphicFramePr/>
          <p:nvPr/>
        </p:nvGraphicFramePr>
        <p:xfrm>
          <a:off x="838200" y="1690687"/>
          <a:ext cx="10515575" cy="4005377"/>
        </p:xfrm>
        <a:graphic>
          <a:graphicData uri="http://schemas.openxmlformats.org/drawingml/2006/table">
            <a:tbl>
              <a:tblPr>
                <a:noFill/>
                <a:tableStyleId>{E9A99F18-31A4-4DC7-82A0-D772F37E33BD}</a:tableStyleId>
              </a:tblPr>
              <a:tblGrid>
                <a:gridCol w="8586775">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3600">
                  <a:extLst>
                    <a:ext uri="{9D8B030D-6E8A-4147-A177-3AD203B41FA5}">
                      <a16:colId xmlns:a16="http://schemas.microsoft.com/office/drawing/2014/main" val="20002"/>
                    </a:ext>
                  </a:extLst>
                </a:gridCol>
              </a:tblGrid>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User focus: Software Request</a:t>
                      </a:r>
                      <a:r>
                        <a:rPr lang="en-US" sz="2000">
                          <a:solidFill>
                            <a:schemeClr val="dk1"/>
                          </a:solidFill>
                          <a:latin typeface="Calibri"/>
                          <a:ea typeface="Calibri"/>
                          <a:cs typeface="Calibri"/>
                          <a:sym typeface="Calibri"/>
                        </a:rPr>
                        <a:t>er (All Users)</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5E0B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User story theme:  </a:t>
                      </a:r>
                      <a:r>
                        <a:rPr lang="en-US" sz="2000">
                          <a:solidFill>
                            <a:schemeClr val="dk1"/>
                          </a:solidFill>
                          <a:latin typeface="Calibri"/>
                          <a:ea typeface="Calibri"/>
                          <a:cs typeface="Calibri"/>
                          <a:sym typeface="Calibri"/>
                        </a:rPr>
                        <a:t>Login</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As a user I would like to be able to login to to the software portal so that I can make requests and check the status of my existing requests</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573075">
                <a:tc>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Acceptance test-driven development criteria (ATDD) (positive/negative)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Failed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Passed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extLst>
                  <a:ext uri="{0D108BD9-81ED-4DB2-BD59-A6C34878D82A}">
                    <a16:rowId xmlns:a16="http://schemas.microsoft.com/office/drawing/2014/main" val="10003"/>
                  </a:ext>
                </a:extLst>
              </a:tr>
              <a:tr h="574675">
                <a:tc>
                  <a:txBody>
                    <a:bodyPr/>
                    <a:lstStyle/>
                    <a:p>
                      <a:pPr marL="0" marR="0" lvl="0" indent="0" algn="l" rtl="0">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[P] Given the user has input the correct credentials, when they click the sign in button, the user should be redirected to the create request page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a:t>
                      </a:r>
                      <a:r>
                        <a:rPr lang="en-US" sz="2000" b="0" i="0" u="none" strike="noStrike" cap="none">
                          <a:solidFill>
                            <a:schemeClr val="dk1"/>
                          </a:solidFill>
                          <a:latin typeface="Calibri"/>
                          <a:ea typeface="Calibri"/>
                          <a:cs typeface="Calibri"/>
                          <a:sym typeface="Calibri"/>
                        </a:rPr>
                        <a:t>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74675">
                <a:tc>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N</a:t>
                      </a:r>
                      <a:r>
                        <a:rPr lang="en-US" sz="2000" b="0" i="0" u="none" strike="noStrike" cap="none">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Given the user has input invalid credentials, when they click the sign in button, the user should receive a popup notifying them that sign in has failed and then be redirected back to the sign in page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961</Words>
  <Application>Microsoft Office PowerPoint</Application>
  <PresentationFormat>Widescreen</PresentationFormat>
  <Paragraphs>106</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ENSE 470, Milestone 6</vt:lpstr>
      <vt:lpstr>Executive summary</vt:lpstr>
      <vt:lpstr>PowerPoint Presentation</vt:lpstr>
      <vt:lpstr>PowerPoint Presentation</vt:lpstr>
      <vt:lpstr>PowerPoint Presentation</vt:lpstr>
      <vt:lpstr>Important pages from lo-fi prototypes</vt:lpstr>
      <vt:lpstr>Important pages from lo-fi prototypes</vt:lpstr>
      <vt:lpstr>Important pages from lo-fi prototypes</vt:lpstr>
      <vt:lpstr>ATDDs</vt:lpstr>
      <vt:lpstr>ATDDs</vt:lpstr>
      <vt:lpstr>ATDDs</vt:lpstr>
      <vt:lpstr>ATDDs</vt:lpstr>
      <vt:lpstr>ATDDs</vt:lpstr>
      <vt:lpstr>Demo</vt:lpstr>
      <vt:lpstr>Design Patterns Used</vt:lpstr>
      <vt:lpstr>Group reflection</vt:lpstr>
      <vt:lpstr>Group 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ENSE 470, Milestone 6</dc:title>
  <cp:lastModifiedBy>Dakota Fisher</cp:lastModifiedBy>
  <cp:revision>6</cp:revision>
  <dcterms:modified xsi:type="dcterms:W3CDTF">2018-03-29T14:45:32Z</dcterms:modified>
</cp:coreProperties>
</file>