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D4247-4A6B-4DA4-A074-FF9A1A7B2366}">
  <a:tblStyle styleId="{918D4247-4A6B-4DA4-A074-FF9A1A7B236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60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Shape 3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838200" y="1825625"/>
            <a:ext cx="10515600" cy="435133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a:solidFill>
                  <a:schemeClr val="dk1"/>
                </a:solidFill>
                <a:latin typeface="Calibri"/>
                <a:ea typeface="Calibri"/>
                <a:cs typeface="Calibri"/>
                <a:sym typeface="Calibri"/>
              </a:rPr>
              <a:t>ENSE 470, Milestone 5</a:t>
            </a:r>
            <a:endParaRPr/>
          </a:p>
        </p:txBody>
      </p:sp>
      <p:sp>
        <p:nvSpPr>
          <p:cNvPr id="85" name="Shape 85"/>
          <p:cNvSpPr txBox="1">
            <a:spLocks noGrp="1"/>
          </p:cNvSpPr>
          <p:nvPr>
            <p:ph type="subTitle" idx="1"/>
          </p:nvPr>
        </p:nvSpPr>
        <p:spPr>
          <a:xfrm>
            <a:off x="1524000" y="3602037"/>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a:t>Team DCC</a:t>
            </a:r>
            <a:endParaRPr/>
          </a:p>
          <a:p>
            <a:pPr marL="0" marR="0" lvl="0" indent="0" algn="ctr" rtl="0">
              <a:lnSpc>
                <a:spcPct val="90000"/>
              </a:lnSpc>
              <a:spcBef>
                <a:spcPts val="1000"/>
              </a:spcBef>
              <a:spcAft>
                <a:spcPts val="0"/>
              </a:spcAft>
              <a:buClr>
                <a:schemeClr val="dk1"/>
              </a:buClr>
              <a:buSzPts val="2400"/>
              <a:buFont typeface="Arial"/>
              <a:buNone/>
            </a:pPr>
            <a:r>
              <a:rPr lang="en-US"/>
              <a:t>Dakota Fisher, Chengyu Lou, Connor Meredith</a:t>
            </a:r>
            <a:endParaRPr/>
          </a:p>
          <a:p>
            <a:pPr marL="0" marR="0" lvl="0" indent="0" algn="ctr" rtl="0">
              <a:lnSpc>
                <a:spcPct val="90000"/>
              </a:lnSpc>
              <a:spcBef>
                <a:spcPts val="1000"/>
              </a:spcBef>
              <a:spcAft>
                <a:spcPts val="0"/>
              </a:spcAft>
              <a:buClr>
                <a:schemeClr val="dk1"/>
              </a:buClr>
              <a:buSzPts val="2400"/>
              <a:buFont typeface="Arial"/>
              <a:buNone/>
            </a:pPr>
            <a:r>
              <a:rPr lang="en-US"/>
              <a:t>March 15th,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CA" dirty="0"/>
              <a:t>ATDDs</a:t>
            </a:r>
            <a:endParaRPr dirty="0"/>
          </a:p>
        </p:txBody>
      </p:sp>
      <p:graphicFrame>
        <p:nvGraphicFramePr>
          <p:cNvPr id="109" name="Shape 109"/>
          <p:cNvGraphicFramePr/>
          <p:nvPr/>
        </p:nvGraphicFramePr>
        <p:xfrm>
          <a:off x="838200" y="1632762"/>
          <a:ext cx="10515575" cy="464545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74310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4310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approving requests but the number of users are excess the max number of users allowed to use a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43100">
                <a:tc gridSpan="3">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approval the requests, but when the max number is reached the system will show pendinf</a:t>
                      </a:r>
                      <a:endParaRPr sz="2000">
                        <a:solidFill>
                          <a:schemeClr val="dk1"/>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41050">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837550">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 system shows pending, the system will send a message to user about the situation.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837550">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a:t>
                      </a:r>
                      <a:r>
                        <a:rPr lang="en-US" sz="2000" dirty="0">
                          <a:solidFill>
                            <a:schemeClr val="dk1"/>
                          </a:solidFill>
                          <a:latin typeface="Calibri"/>
                          <a:ea typeface="Calibri"/>
                          <a:cs typeface="Calibri"/>
                          <a:sym typeface="Calibri"/>
                        </a:rPr>
                        <a:t>p] Given the user is on a task page, when new space is released, the system will change the pending status to approved and send a message to the user.</a:t>
                      </a:r>
                      <a:endParaRPr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 </a:t>
                      </a:r>
                      <a:endParaRPr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ATDDs</a:t>
            </a:r>
            <a:endParaRPr/>
          </a:p>
        </p:txBody>
      </p:sp>
      <p:graphicFrame>
        <p:nvGraphicFramePr>
          <p:cNvPr id="145" name="Shape 145"/>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82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83585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585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review User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35850">
                <a:tc gridSpan="3">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review all the requests to be able to approve them</a:t>
                      </a:r>
                      <a:endParaRPr sz="2000">
                        <a:solidFill>
                          <a:schemeClr val="dk1"/>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83352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9420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on the task page, they are able to see all the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942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they finish approval existing requests, new request will automatically pop up no need for approver to refresh the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ATDDs</a:t>
            </a:r>
            <a:endParaRPr/>
          </a:p>
        </p:txBody>
      </p:sp>
      <p:graphicFrame>
        <p:nvGraphicFramePr>
          <p:cNvPr id="151" name="Shape 151"/>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approval user request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approve user requests.</a:t>
                      </a:r>
                      <a:endParaRPr sz="2000">
                        <a:solidFill>
                          <a:schemeClr val="dk1"/>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approving software, they only need one click to approve the request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they regret about theirs decision, they can undo it in one click.</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ATDDs</a:t>
            </a:r>
            <a:endParaRPr/>
          </a:p>
        </p:txBody>
      </p:sp>
      <p:graphicFrame>
        <p:nvGraphicFramePr>
          <p:cNvPr id="157" name="Shape 157"/>
          <p:cNvGraphicFramePr/>
          <p:nvPr/>
        </p:nvGraphicFramePr>
        <p:xfrm>
          <a:off x="838200" y="1632762"/>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74310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approver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43100">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reject user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43100">
                <a:tc gridSpan="3">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approver, I would like to reject user requests.</a:t>
                      </a:r>
                      <a:endParaRPr sz="2000">
                        <a:solidFill>
                          <a:schemeClr val="dk1"/>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41050">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837550">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approver is on a task page, when they rejecting requests, they are able to write comments about the reason why the request is rejected.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837550">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 users send a second request, approver can see the reason why their request is rejected in the first time.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3" name="Shape 163"/>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Software Request</a:t>
                      </a:r>
                      <a:r>
                        <a:rPr lang="en-US" sz="2000">
                          <a:solidFill>
                            <a:schemeClr val="dk1"/>
                          </a:solidFill>
                          <a:latin typeface="Calibri"/>
                          <a:ea typeface="Calibri"/>
                          <a:cs typeface="Calibri"/>
                          <a:sym typeface="Calibri"/>
                        </a:rPr>
                        <a:t>er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Login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login to to the software portal so that I can make requests and check the status of my existing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has input the correct credentials, when they click the sign in button, the user should be redirected to the create request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input invalid credentials, when they click the sign in button, the user should receive a popup notifying them that sign in has failed and then be redirected back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69" name="Shape 169"/>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Creating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create software requests so that I can ensure I have all the approriate software required for my role.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user has is signed in, when they click the create request tab up top, the user should be redirected to the software request form</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is on the create request page, when the user attempts to fill in the form, they should be able to input text into the modifiable fields and should be able to find and select software via a dropdown list.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75" name="Shape 175"/>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Creating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create software requests, so that I can ensure I have all the approriate software required for my role.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user has filled in all mandatory fields on the software request form, when the user clicks the submit button, the software request should be submitted and the user should receive a popup indicating the submission was successful</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the user has not filled in all mandatory fields on the software request form, when the user clicks the submit button, the form should not be submitted and the user should receive a popup indicating that not all mandatory fields have been filled in.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81" name="Shape 181"/>
          <p:cNvGraphicFramePr/>
          <p:nvPr/>
        </p:nvGraphicFramePr>
        <p:xfrm>
          <a:off x="838200" y="10883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Monitoring Status of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receive notifications whenever my software requests are approved, rejected, or completed so that I can monitor the status of my requests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request has successfully been submitted, when the request is approved, users should be notified that the state of the request has changed to approved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that a request has been approved, when the request is completed, users should be notified that the state of the request has changed to completed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that a request is submitted for software that a user does not qualify for, when the request is denied, the user should be notified that that the request has been denied and additionally the user should have access to optional notes that may explain why the request was denied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87" name="Shape 187"/>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Software Requesters (All Users)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Logout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 user I would like to be able to logout of my account when I am not using it so that my account is not accessible to other people.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a:t>
                      </a:r>
                      <a:r>
                        <a:rPr lang="en-US" sz="2000" b="0" i="0" u="none" strike="noStrike" cap="non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Given that a user is signed in, when they click the sign out button, the user should be signed out and then redirected to the sign in page.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“Daily” Scrum</a:t>
            </a:r>
            <a:endParaRPr/>
          </a:p>
        </p:txBody>
      </p:sp>
      <p:sp>
        <p:nvSpPr>
          <p:cNvPr id="193" name="Shape 19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a:solidFill>
                  <a:schemeClr val="dk1"/>
                </a:solidFill>
                <a:latin typeface="Calibri"/>
                <a:ea typeface="Calibri"/>
                <a:cs typeface="Calibri"/>
                <a:sym typeface="Calibri"/>
              </a:rPr>
              <a:t>Are you on track?</a:t>
            </a:r>
            <a:endParaRPr sz="24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0"/>
              </a:spcBef>
              <a:spcAft>
                <a:spcPts val="0"/>
              </a:spcAft>
              <a:buClr>
                <a:schemeClr val="dk1"/>
              </a:buClr>
              <a:buSzPts val="2400"/>
              <a:buFont typeface="Arial"/>
              <a:buChar char="•"/>
            </a:pPr>
            <a:r>
              <a:rPr lang="en-US"/>
              <a:t>Yes, we are. The design follows a very bullish scope-time approach and will fall together rapidly. </a:t>
            </a:r>
            <a:endParaRPr sz="2400"/>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Any barriers to your group’s success?</a:t>
            </a:r>
            <a:endParaRPr sz="2800" b="0" i="0" u="none">
              <a:solidFill>
                <a:schemeClr val="dk1"/>
              </a:solidFill>
              <a:latin typeface="Calibri"/>
              <a:ea typeface="Calibri"/>
              <a:cs typeface="Calibri"/>
              <a:sym typeface="Calibri"/>
            </a:endParaRPr>
          </a:p>
          <a:p>
            <a:pPr marL="685800" marR="0" lvl="1" indent="-228600" algn="l" rtl="0">
              <a:lnSpc>
                <a:spcPct val="90000"/>
              </a:lnSpc>
              <a:spcBef>
                <a:spcPts val="1000"/>
              </a:spcBef>
              <a:spcAft>
                <a:spcPts val="0"/>
              </a:spcAft>
              <a:buClr>
                <a:schemeClr val="dk1"/>
              </a:buClr>
              <a:buSzPts val="2400"/>
              <a:buFont typeface="Arial"/>
              <a:buChar char="•"/>
            </a:pPr>
            <a:r>
              <a:rPr lang="en-US"/>
              <a:t>We  have been busy with other coursework, but our availability should increase now that we are done with midterms. Google docs has been a useful platform for sharing work thus far.</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Do you envision being able to achieve more (or less) for your release 1/MVP?</a:t>
            </a:r>
            <a:endParaRPr sz="2800" b="0" i="0" u="none">
              <a:solidFill>
                <a:schemeClr val="dk1"/>
              </a:solidFill>
              <a:latin typeface="Calibri"/>
              <a:ea typeface="Calibri"/>
              <a:cs typeface="Calibri"/>
              <a:sym typeface="Calibri"/>
            </a:endParaRPr>
          </a:p>
          <a:p>
            <a:pPr marL="685800" marR="0" lvl="1" indent="-228600" algn="l" rtl="0">
              <a:lnSpc>
                <a:spcPct val="90000"/>
              </a:lnSpc>
              <a:spcBef>
                <a:spcPts val="1000"/>
              </a:spcBef>
              <a:spcAft>
                <a:spcPts val="0"/>
              </a:spcAft>
              <a:buClr>
                <a:schemeClr val="dk1"/>
              </a:buClr>
              <a:buSzPts val="2400"/>
              <a:buFont typeface="Arial"/>
              <a:buChar char="•"/>
            </a:pPr>
            <a:r>
              <a:rPr lang="en-US"/>
              <a:t>We believe that  will we able to achieve the release as defined, given it builds as expected and schedule.</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Acceptance Test-Driven Development (ATDD)</a:t>
            </a:r>
            <a:endParaRPr/>
          </a:p>
        </p:txBody>
      </p:sp>
      <p:sp>
        <p:nvSpPr>
          <p:cNvPr id="91" name="Shape 9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a:solidFill>
                  <a:schemeClr val="dk1"/>
                </a:solidFill>
                <a:latin typeface="Calibri"/>
                <a:ea typeface="Calibri"/>
                <a:cs typeface="Calibri"/>
                <a:sym typeface="Calibri"/>
              </a:rPr>
              <a:t>Total number of scenarios?  36</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Describe your experience</a:t>
            </a:r>
            <a:endParaRPr/>
          </a:p>
          <a:p>
            <a:pPr marL="685800" marR="0" lvl="1" indent="-228600" algn="l" rtl="0">
              <a:lnSpc>
                <a:spcPct val="90000"/>
              </a:lnSpc>
              <a:spcBef>
                <a:spcPts val="500"/>
              </a:spcBef>
              <a:spcAft>
                <a:spcPts val="0"/>
              </a:spcAft>
              <a:buClr>
                <a:schemeClr val="dk1"/>
              </a:buClr>
              <a:buSzPts val="2400"/>
              <a:buFont typeface="Arial"/>
              <a:buChar char="•"/>
            </a:pPr>
            <a:r>
              <a:rPr lang="en-US"/>
              <a:t>This activity simply reinforced our views on the MVP.</a:t>
            </a:r>
            <a:endParaRPr/>
          </a:p>
          <a:p>
            <a:pPr marL="685800" marR="0" lvl="1" indent="-228600" algn="l" rtl="0">
              <a:lnSpc>
                <a:spcPct val="90000"/>
              </a:lnSpc>
              <a:spcBef>
                <a:spcPts val="500"/>
              </a:spcBef>
              <a:spcAft>
                <a:spcPts val="0"/>
              </a:spcAft>
              <a:buClr>
                <a:schemeClr val="dk1"/>
              </a:buClr>
              <a:buSzPts val="2400"/>
              <a:buFont typeface="Arial"/>
              <a:buChar char="•"/>
            </a:pPr>
            <a:r>
              <a:rPr lang="en-US"/>
              <a:t>Testing seems straightforward, there are very few boundary points and equivalence classes to manage. </a:t>
            </a:r>
            <a:endParaRPr/>
          </a:p>
          <a:p>
            <a:pPr marL="685800" marR="0" lvl="1" indent="-228600" algn="l" rtl="0">
              <a:lnSpc>
                <a:spcPct val="90000"/>
              </a:lnSpc>
              <a:spcBef>
                <a:spcPts val="500"/>
              </a:spcBef>
              <a:spcAft>
                <a:spcPts val="0"/>
              </a:spcAft>
              <a:buClr>
                <a:schemeClr val="dk1"/>
              </a:buClr>
              <a:buSzPts val="2400"/>
              <a:buFont typeface="Arial"/>
              <a:buChar char="•"/>
            </a:pPr>
            <a:r>
              <a:rPr lang="en-US"/>
              <a:t>On one hand, this might have helped before lo-fi prototyping, as it would allow us to better describe and understand the intricacies of our design.</a:t>
            </a:r>
            <a:endParaRPr/>
          </a:p>
          <a:p>
            <a:pPr marL="685800" marR="0" lvl="1" indent="-228600" algn="l" rtl="0">
              <a:lnSpc>
                <a:spcPct val="90000"/>
              </a:lnSpc>
              <a:spcBef>
                <a:spcPts val="500"/>
              </a:spcBef>
              <a:spcAft>
                <a:spcPts val="0"/>
              </a:spcAft>
              <a:buClr>
                <a:schemeClr val="dk1"/>
              </a:buClr>
              <a:buSzPts val="2400"/>
              <a:buFont typeface="Arial"/>
              <a:buChar char="•"/>
            </a:pPr>
            <a:r>
              <a:rPr lang="en-US"/>
              <a:t>On the other hand, lo-fi helped us to visualize the overall design requirements used in the creation of this milestone. </a:t>
            </a:r>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777388" y="1403206"/>
            <a:ext cx="10637225" cy="4051600"/>
          </a:xfrm>
          <a:prstGeom prst="rect">
            <a:avLst/>
          </a:prstGeom>
          <a:noFill/>
          <a:ln>
            <a:noFill/>
          </a:ln>
        </p:spPr>
      </p:pic>
      <p:sp>
        <p:nvSpPr>
          <p:cNvPr id="199" name="Shape 199"/>
          <p:cNvSpPr txBox="1"/>
          <p:nvPr/>
        </p:nvSpPr>
        <p:spPr>
          <a:xfrm>
            <a:off x="2542800" y="14032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Software User User Story Map</a:t>
            </a:r>
            <a:endParaRPr sz="3600"/>
          </a:p>
        </p:txBody>
      </p:sp>
      <p:sp>
        <p:nvSpPr>
          <p:cNvPr id="200" name="Shape 200"/>
          <p:cNvSpPr txBox="1"/>
          <p:nvPr/>
        </p:nvSpPr>
        <p:spPr>
          <a:xfrm>
            <a:off x="777400" y="545480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201" name="Shape 201"/>
          <p:cNvPicPr preferRelativeResize="0"/>
          <p:nvPr/>
        </p:nvPicPr>
        <p:blipFill>
          <a:blip r:embed="rId4">
            <a:alphaModFix/>
          </a:blip>
          <a:stretch>
            <a:fillRect/>
          </a:stretch>
        </p:blipFill>
        <p:spPr>
          <a:xfrm>
            <a:off x="9420950" y="553763"/>
            <a:ext cx="1790700" cy="1933575"/>
          </a:xfrm>
          <a:prstGeom prst="rect">
            <a:avLst/>
          </a:prstGeom>
          <a:noFill/>
          <a:ln>
            <a:noFill/>
          </a:ln>
        </p:spPr>
      </p:pic>
      <p:pic>
        <p:nvPicPr>
          <p:cNvPr id="3074" name="Picture 2" descr="https://puu.sh/zIbZ5/dd8349d9e2.png">
            <a:extLst>
              <a:ext uri="{FF2B5EF4-FFF2-40B4-BE49-F238E27FC236}">
                <a16:creationId xmlns:a16="http://schemas.microsoft.com/office/drawing/2014/main" id="{0FAF4711-15D6-41F2-B0A4-305C0FB7F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849" y="5097610"/>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uu.sh/zIbZ5/dd8349d9e2.png">
            <a:extLst>
              <a:ext uri="{FF2B5EF4-FFF2-40B4-BE49-F238E27FC236}">
                <a16:creationId xmlns:a16="http://schemas.microsoft.com/office/drawing/2014/main" id="{3E29CBD9-C44B-4B79-903A-2D09365B4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702" y="5097610"/>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uu.sh/zIbZ5/dd8349d9e2.png">
            <a:extLst>
              <a:ext uri="{FF2B5EF4-FFF2-40B4-BE49-F238E27FC236}">
                <a16:creationId xmlns:a16="http://schemas.microsoft.com/office/drawing/2014/main" id="{21C4A98F-95E4-4E9C-9B94-4344EFF20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55" y="5097610"/>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puu.sh/zIbZ5/dd8349d9e2.png">
            <a:extLst>
              <a:ext uri="{FF2B5EF4-FFF2-40B4-BE49-F238E27FC236}">
                <a16:creationId xmlns:a16="http://schemas.microsoft.com/office/drawing/2014/main" id="{494911CD-4E75-43D9-9E02-F056345EED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5450" y="5097609"/>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puu.sh/zIc1W/69bb129759.png">
            <a:extLst>
              <a:ext uri="{FF2B5EF4-FFF2-40B4-BE49-F238E27FC236}">
                <a16:creationId xmlns:a16="http://schemas.microsoft.com/office/drawing/2014/main" id="{C0898646-9A97-448B-91BD-2D3BFB63D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051" y="5040751"/>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puu.sh/zIc1W/69bb129759.png">
            <a:extLst>
              <a:ext uri="{FF2B5EF4-FFF2-40B4-BE49-F238E27FC236}">
                <a16:creationId xmlns:a16="http://schemas.microsoft.com/office/drawing/2014/main" id="{116C2EBC-44EE-4F63-A9F6-CBA3557317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3303" y="5069034"/>
            <a:ext cx="171450" cy="26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592588" y="789350"/>
            <a:ext cx="7006825" cy="5279300"/>
          </a:xfrm>
          <a:prstGeom prst="rect">
            <a:avLst/>
          </a:prstGeom>
          <a:noFill/>
          <a:ln>
            <a:noFill/>
          </a:ln>
        </p:spPr>
      </p:pic>
      <p:sp>
        <p:nvSpPr>
          <p:cNvPr id="207" name="Shape 207"/>
          <p:cNvSpPr txBox="1"/>
          <p:nvPr/>
        </p:nvSpPr>
        <p:spPr>
          <a:xfrm>
            <a:off x="4307725" y="789350"/>
            <a:ext cx="7106400" cy="12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a:t>Approver User Story Map</a:t>
            </a:r>
            <a:endParaRPr sz="3600"/>
          </a:p>
        </p:txBody>
      </p:sp>
      <p:sp>
        <p:nvSpPr>
          <p:cNvPr id="208" name="Shape 208"/>
          <p:cNvSpPr txBox="1"/>
          <p:nvPr/>
        </p:nvSpPr>
        <p:spPr>
          <a:xfrm>
            <a:off x="2592600" y="6068650"/>
            <a:ext cx="7106400" cy="41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209" name="Shape 209"/>
          <p:cNvPicPr preferRelativeResize="0"/>
          <p:nvPr/>
        </p:nvPicPr>
        <p:blipFill>
          <a:blip r:embed="rId4">
            <a:alphaModFix/>
          </a:blip>
          <a:stretch>
            <a:fillRect/>
          </a:stretch>
        </p:blipFill>
        <p:spPr>
          <a:xfrm>
            <a:off x="9699000" y="789350"/>
            <a:ext cx="1790700" cy="1933575"/>
          </a:xfrm>
          <a:prstGeom prst="rect">
            <a:avLst/>
          </a:prstGeom>
          <a:noFill/>
          <a:ln>
            <a:noFill/>
          </a:ln>
        </p:spPr>
      </p:pic>
      <p:pic>
        <p:nvPicPr>
          <p:cNvPr id="1026" name="Picture 2" descr="https://puu.sh/zIbZ5/dd8349d9e2.png">
            <a:extLst>
              <a:ext uri="{FF2B5EF4-FFF2-40B4-BE49-F238E27FC236}">
                <a16:creationId xmlns:a16="http://schemas.microsoft.com/office/drawing/2014/main" id="{796D793B-EAF9-47FC-A2B4-3A9D8A246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380" y="4532249"/>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uu.sh/zIbZ5/dd8349d9e2.png">
            <a:extLst>
              <a:ext uri="{FF2B5EF4-FFF2-40B4-BE49-F238E27FC236}">
                <a16:creationId xmlns:a16="http://schemas.microsoft.com/office/drawing/2014/main" id="{015E6A4B-77BB-49B0-8EEB-264DC91B1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4176" y="4508922"/>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uu.sh/zIc1W/69bb129759.png">
            <a:extLst>
              <a:ext uri="{FF2B5EF4-FFF2-40B4-BE49-F238E27FC236}">
                <a16:creationId xmlns:a16="http://schemas.microsoft.com/office/drawing/2014/main" id="{CB4DA056-FAB6-49B7-8ACC-8CC8405C03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6932" y="4480347"/>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uu.sh/zIc1W/69bb129759.png">
            <a:extLst>
              <a:ext uri="{FF2B5EF4-FFF2-40B4-BE49-F238E27FC236}">
                <a16:creationId xmlns:a16="http://schemas.microsoft.com/office/drawing/2014/main" id="{3FC268CA-985F-4C92-9C46-A234EB59A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122" y="4480347"/>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uu.sh/zIc1W/69bb129759.png">
            <a:extLst>
              <a:ext uri="{FF2B5EF4-FFF2-40B4-BE49-F238E27FC236}">
                <a16:creationId xmlns:a16="http://schemas.microsoft.com/office/drawing/2014/main" id="{35109843-B0EA-4663-BE0A-1FA8D458AC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122" y="5674956"/>
            <a:ext cx="171450" cy="26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Shape 214"/>
          <p:cNvPicPr preferRelativeResize="0"/>
          <p:nvPr/>
        </p:nvPicPr>
        <p:blipFill>
          <a:blip r:embed="rId3">
            <a:alphaModFix/>
          </a:blip>
          <a:stretch>
            <a:fillRect/>
          </a:stretch>
        </p:blipFill>
        <p:spPr>
          <a:xfrm>
            <a:off x="1707425" y="12"/>
            <a:ext cx="8777147" cy="6492875"/>
          </a:xfrm>
          <a:prstGeom prst="rect">
            <a:avLst/>
          </a:prstGeom>
          <a:noFill/>
          <a:ln>
            <a:noFill/>
          </a:ln>
        </p:spPr>
      </p:pic>
      <p:sp>
        <p:nvSpPr>
          <p:cNvPr id="215" name="Shape 215"/>
          <p:cNvSpPr txBox="1"/>
          <p:nvPr/>
        </p:nvSpPr>
        <p:spPr>
          <a:xfrm>
            <a:off x="3378175" y="0"/>
            <a:ext cx="7106400" cy="1225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a:t>IT Analyst User Story Map</a:t>
            </a:r>
            <a:endParaRPr sz="3600"/>
          </a:p>
        </p:txBody>
      </p:sp>
      <p:sp>
        <p:nvSpPr>
          <p:cNvPr id="216" name="Shape 216"/>
          <p:cNvSpPr txBox="1"/>
          <p:nvPr/>
        </p:nvSpPr>
        <p:spPr>
          <a:xfrm>
            <a:off x="1707425" y="6492875"/>
            <a:ext cx="7106400" cy="33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Team DCC: Dakota Fisher, Chengyu Lou, Connor Meredith</a:t>
            </a:r>
            <a:endParaRPr sz="1800"/>
          </a:p>
        </p:txBody>
      </p:sp>
      <p:pic>
        <p:nvPicPr>
          <p:cNvPr id="217" name="Shape 217"/>
          <p:cNvPicPr preferRelativeResize="0"/>
          <p:nvPr/>
        </p:nvPicPr>
        <p:blipFill>
          <a:blip r:embed="rId4">
            <a:alphaModFix/>
          </a:blip>
          <a:stretch>
            <a:fillRect/>
          </a:stretch>
        </p:blipFill>
        <p:spPr>
          <a:xfrm>
            <a:off x="1707425" y="4559288"/>
            <a:ext cx="1790700" cy="1933575"/>
          </a:xfrm>
          <a:prstGeom prst="rect">
            <a:avLst/>
          </a:prstGeom>
          <a:noFill/>
          <a:ln>
            <a:noFill/>
          </a:ln>
        </p:spPr>
      </p:pic>
      <p:pic>
        <p:nvPicPr>
          <p:cNvPr id="2050" name="Picture 2" descr="https://puu.sh/zIbZ5/dd8349d9e2.png">
            <a:extLst>
              <a:ext uri="{FF2B5EF4-FFF2-40B4-BE49-F238E27FC236}">
                <a16:creationId xmlns:a16="http://schemas.microsoft.com/office/drawing/2014/main" id="{FB243D6F-AB7B-4602-9910-9EFE978E66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5775" y="3729775"/>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uu.sh/zIbZ5/dd8349d9e2.png">
            <a:extLst>
              <a:ext uri="{FF2B5EF4-FFF2-40B4-BE49-F238E27FC236}">
                <a16:creationId xmlns:a16="http://schemas.microsoft.com/office/drawing/2014/main" id="{C3143CA5-7158-4815-A106-9B91D341BC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9534" y="3740275"/>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uu.sh/zIc1W/69bb129759.png">
            <a:extLst>
              <a:ext uri="{FF2B5EF4-FFF2-40B4-BE49-F238E27FC236}">
                <a16:creationId xmlns:a16="http://schemas.microsoft.com/office/drawing/2014/main" id="{51133234-27BA-4966-8D44-D032DE0C3E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7627" y="3701200"/>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puu.sh/zIc1W/69bb129759.png">
            <a:extLst>
              <a:ext uri="{FF2B5EF4-FFF2-40B4-BE49-F238E27FC236}">
                <a16:creationId xmlns:a16="http://schemas.microsoft.com/office/drawing/2014/main" id="{7A088665-A6D9-481A-A130-BD7046AEE2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959" y="3701200"/>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puu.sh/zIc1W/69bb129759.png">
            <a:extLst>
              <a:ext uri="{FF2B5EF4-FFF2-40B4-BE49-F238E27FC236}">
                <a16:creationId xmlns:a16="http://schemas.microsoft.com/office/drawing/2014/main" id="{9ED9DA93-172F-47C3-BEC5-C1E698487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2907" y="3701200"/>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puu.sh/zIc1W/69bb129759.png">
            <a:extLst>
              <a:ext uri="{FF2B5EF4-FFF2-40B4-BE49-F238E27FC236}">
                <a16:creationId xmlns:a16="http://schemas.microsoft.com/office/drawing/2014/main" id="{13BAA727-BC42-46E4-9FB6-0F7AB00371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4173" y="4876659"/>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puu.sh/zIc1W/69bb129759.png">
            <a:extLst>
              <a:ext uri="{FF2B5EF4-FFF2-40B4-BE49-F238E27FC236}">
                <a16:creationId xmlns:a16="http://schemas.microsoft.com/office/drawing/2014/main" id="{E437772C-B34E-4EC6-9575-1681BD96E1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361" y="6092819"/>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puu.sh/zIc1W/69bb129759.png">
            <a:extLst>
              <a:ext uri="{FF2B5EF4-FFF2-40B4-BE49-F238E27FC236}">
                <a16:creationId xmlns:a16="http://schemas.microsoft.com/office/drawing/2014/main" id="{AEF8FDE3-B5BF-4869-94A7-C4ACE0C1AB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959" y="6092819"/>
            <a:ext cx="17145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puu.sh/zIc1W/69bb129759.png">
            <a:extLst>
              <a:ext uri="{FF2B5EF4-FFF2-40B4-BE49-F238E27FC236}">
                <a16:creationId xmlns:a16="http://schemas.microsoft.com/office/drawing/2014/main" id="{98AA1EEE-F631-4913-B33A-65C6F105A9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7922" y="4877825"/>
            <a:ext cx="171450" cy="26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Changes &amp; Misc.</a:t>
            </a:r>
            <a:endParaRPr/>
          </a:p>
        </p:txBody>
      </p:sp>
      <p:sp>
        <p:nvSpPr>
          <p:cNvPr id="223" name="Shape 22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Have your plans changed since your group’s initial conception and project evolution</a:t>
            </a:r>
            <a:endParaRPr/>
          </a:p>
          <a:p>
            <a:pPr marL="685800" marR="0" lvl="1" indent="-228600" algn="l" rtl="0">
              <a:lnSpc>
                <a:spcPct val="90000"/>
              </a:lnSpc>
              <a:spcBef>
                <a:spcPts val="500"/>
              </a:spcBef>
              <a:spcAft>
                <a:spcPts val="0"/>
              </a:spcAft>
              <a:buClr>
                <a:schemeClr val="dk1"/>
              </a:buClr>
              <a:buSzPts val="2400"/>
              <a:buFont typeface="Arial"/>
              <a:buChar char="•"/>
            </a:pPr>
            <a:r>
              <a:rPr lang="en-US"/>
              <a:t>Not really, Just been further and further concentrated, with small flare such as “forgot password” functionality for example being discussed and negated.</a:t>
            </a:r>
            <a:endParaRPr/>
          </a:p>
          <a:p>
            <a:pPr marL="685800" marR="0" lvl="1" indent="-228600" algn="l" rtl="0">
              <a:lnSpc>
                <a:spcPct val="90000"/>
              </a:lnSpc>
              <a:spcBef>
                <a:spcPts val="500"/>
              </a:spcBef>
              <a:spcAft>
                <a:spcPts val="0"/>
              </a:spcAft>
              <a:buClr>
                <a:schemeClr val="dk1"/>
              </a:buClr>
              <a:buSzPts val="2400"/>
              <a:buFont typeface="Arial"/>
              <a:buChar char="•"/>
            </a:pPr>
            <a:r>
              <a:rPr lang="en-US"/>
              <a:t>Our initial FSM was quite ambitious, and as we progressed, the MVP has been further condensed based on conversations.</a:t>
            </a:r>
            <a:endParaRPr/>
          </a:p>
          <a:p>
            <a:pPr marL="0" marR="0" lvl="0" indent="0" algn="l" rtl="0">
              <a:lnSpc>
                <a:spcPct val="90000"/>
              </a:lnSpc>
              <a:spcBef>
                <a:spcPts val="10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29" name="Shape 2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rtl="0">
              <a:lnSpc>
                <a:spcPct val="80000"/>
              </a:lnSpc>
              <a:spcBef>
                <a:spcPts val="1000"/>
              </a:spcBef>
              <a:spcAft>
                <a:spcPts val="0"/>
              </a:spcAft>
              <a:buClr>
                <a:schemeClr val="dk1"/>
              </a:buClr>
              <a:buSzPts val="2800"/>
              <a:buFont typeface="Arial"/>
              <a:buChar char="•"/>
            </a:pPr>
            <a:r>
              <a:rPr lang="en-US"/>
              <a:t>What did you learn about yourself as you collaborated and worked through this milestone?</a:t>
            </a:r>
            <a:endParaRPr/>
          </a:p>
          <a:p>
            <a:pPr marL="685800" lvl="1" indent="-228600" rtl="0">
              <a:lnSpc>
                <a:spcPct val="80000"/>
              </a:lnSpc>
              <a:spcBef>
                <a:spcPts val="500"/>
              </a:spcBef>
              <a:spcAft>
                <a:spcPts val="0"/>
              </a:spcAft>
              <a:buClr>
                <a:schemeClr val="dk1"/>
              </a:buClr>
              <a:buSzPts val="2400"/>
              <a:buFont typeface="Arial"/>
              <a:buChar char="•"/>
            </a:pPr>
            <a:r>
              <a:rPr lang="en-US"/>
              <a:t>The usefulness of writing acceptance tests before beginning development</a:t>
            </a:r>
            <a:endParaRPr/>
          </a:p>
          <a:p>
            <a:pPr marL="0" lvl="0" indent="0" rtl="0">
              <a:lnSpc>
                <a:spcPct val="80000"/>
              </a:lnSpc>
              <a:spcBef>
                <a:spcPts val="1000"/>
              </a:spcBef>
              <a:spcAft>
                <a:spcPts val="0"/>
              </a:spcAft>
              <a:buNone/>
            </a:pPr>
            <a:endParaRPr/>
          </a:p>
          <a:p>
            <a:pPr marL="228600" lvl="0" indent="-228600" rtl="0">
              <a:lnSpc>
                <a:spcPct val="80000"/>
              </a:lnSpc>
              <a:spcBef>
                <a:spcPts val="1000"/>
              </a:spcBef>
              <a:spcAft>
                <a:spcPts val="0"/>
              </a:spcAft>
              <a:buClr>
                <a:schemeClr val="dk1"/>
              </a:buClr>
              <a:buSzPts val="2800"/>
              <a:buFont typeface="Arial"/>
              <a:buChar char="•"/>
            </a:pPr>
            <a:r>
              <a:rPr lang="en-US"/>
              <a:t>How will you use what you have learned going forward?</a:t>
            </a:r>
            <a:endParaRPr/>
          </a:p>
          <a:p>
            <a:pPr marL="685800" lvl="1" indent="-228600" rtl="0">
              <a:lnSpc>
                <a:spcPct val="80000"/>
              </a:lnSpc>
              <a:spcBef>
                <a:spcPts val="500"/>
              </a:spcBef>
              <a:spcAft>
                <a:spcPts val="0"/>
              </a:spcAft>
              <a:buClr>
                <a:schemeClr val="dk1"/>
              </a:buClr>
              <a:buSzPts val="2400"/>
              <a:buFont typeface="Arial"/>
              <a:buChar char="•"/>
            </a:pPr>
            <a:r>
              <a:rPr lang="en-US"/>
              <a:t>Use the acceptance tests to guide development and remain focused during the development phase</a:t>
            </a:r>
            <a:endParaRPr/>
          </a:p>
          <a:p>
            <a:pPr marL="0" lvl="0" indent="0" rtl="0">
              <a:lnSpc>
                <a:spcPct val="80000"/>
              </a:lnSpc>
              <a:spcBef>
                <a:spcPts val="10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Group reflection</a:t>
            </a:r>
            <a:endParaRPr/>
          </a:p>
        </p:txBody>
      </p:sp>
      <p:sp>
        <p:nvSpPr>
          <p:cNvPr id="235" name="Shape 235"/>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marL="228600" lvl="0" indent="-228600" rtl="0">
              <a:lnSpc>
                <a:spcPct val="80000"/>
              </a:lnSpc>
              <a:spcBef>
                <a:spcPts val="0"/>
              </a:spcBef>
              <a:spcAft>
                <a:spcPts val="0"/>
              </a:spcAft>
              <a:buClr>
                <a:schemeClr val="dk1"/>
              </a:buClr>
              <a:buSzPts val="2800"/>
              <a:buFont typeface="Arial"/>
              <a:buChar char="•"/>
            </a:pPr>
            <a:r>
              <a:rPr lang="en-US"/>
              <a:t>How did you feel about this milestone? What did you like about it? What did you dislike?</a:t>
            </a:r>
            <a:endParaRPr/>
          </a:p>
          <a:p>
            <a:pPr marL="685800" lvl="1" indent="-228600" rtl="0">
              <a:lnSpc>
                <a:spcPct val="80000"/>
              </a:lnSpc>
              <a:spcBef>
                <a:spcPts val="500"/>
              </a:spcBef>
              <a:spcAft>
                <a:spcPts val="0"/>
              </a:spcAft>
              <a:buClr>
                <a:schemeClr val="dk1"/>
              </a:buClr>
              <a:buSzPts val="2400"/>
              <a:buFont typeface="Arial"/>
              <a:buChar char="•"/>
            </a:pPr>
            <a:r>
              <a:rPr lang="en-US"/>
              <a:t>Simple and useful for planning upcoming development. </a:t>
            </a:r>
            <a:endParaRPr/>
          </a:p>
          <a:p>
            <a:pPr marL="685800" lvl="1" indent="-228600" rtl="0">
              <a:lnSpc>
                <a:spcPct val="80000"/>
              </a:lnSpc>
              <a:spcBef>
                <a:spcPts val="500"/>
              </a:spcBef>
              <a:spcAft>
                <a:spcPts val="0"/>
              </a:spcAft>
              <a:buClr>
                <a:schemeClr val="dk1"/>
              </a:buClr>
              <a:buSzPts val="2400"/>
              <a:buFont typeface="Arial"/>
              <a:buChar char="•"/>
            </a:pPr>
            <a:r>
              <a:rPr lang="en-US"/>
              <a:t>No complaints.</a:t>
            </a:r>
            <a:endParaRPr/>
          </a:p>
          <a:p>
            <a:pPr marL="0" lvl="0" indent="0" rtl="0">
              <a:lnSpc>
                <a:spcPct val="80000"/>
              </a:lnSpc>
              <a:spcBef>
                <a:spcPts val="500"/>
              </a:spcBef>
              <a:spcAft>
                <a:spcPts val="0"/>
              </a:spcAft>
              <a:buClr>
                <a:srgbClr val="000000"/>
              </a:buClr>
              <a:buSzPts val="1100"/>
              <a:buFont typeface="Arial"/>
              <a:buNone/>
            </a:pPr>
            <a:endParaRPr/>
          </a:p>
          <a:p>
            <a:pPr marL="228600" lvl="0" indent="-228600" rtl="0">
              <a:lnSpc>
                <a:spcPct val="80000"/>
              </a:lnSpc>
              <a:spcBef>
                <a:spcPts val="1000"/>
              </a:spcBef>
              <a:spcAft>
                <a:spcPts val="0"/>
              </a:spcAft>
              <a:buClr>
                <a:schemeClr val="dk1"/>
              </a:buClr>
              <a:buSzPts val="2800"/>
              <a:buFont typeface="Arial"/>
              <a:buChar char="•"/>
            </a:pPr>
            <a:r>
              <a:rPr lang="en-US"/>
              <a:t>What “stuff &amp; things” related to this milestone would you want help with?</a:t>
            </a:r>
            <a:endParaRPr/>
          </a:p>
          <a:p>
            <a:pPr marL="685800" lvl="1" indent="-228600" rtl="0">
              <a:lnSpc>
                <a:spcPct val="80000"/>
              </a:lnSpc>
              <a:spcBef>
                <a:spcPts val="500"/>
              </a:spcBef>
              <a:spcAft>
                <a:spcPts val="0"/>
              </a:spcAft>
              <a:buClr>
                <a:schemeClr val="dk1"/>
              </a:buClr>
              <a:buSzPts val="2400"/>
              <a:buFont typeface="Arial"/>
              <a:buChar char="•"/>
            </a:pPr>
            <a:r>
              <a:rPr lang="en-US"/>
              <a:t>Nothing in particular. Just any feedback that you have that may help 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97" name="Shape 97"/>
          <p:cNvGraphicFramePr/>
          <p:nvPr/>
        </p:nvGraphicFramePr>
        <p:xfrm>
          <a:off x="838200" y="1690687"/>
          <a:ext cx="10515575" cy="3524047"/>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a:t>
                      </a:r>
                      <a:r>
                        <a:rPr lang="en-US" sz="2000">
                          <a:solidFill>
                            <a:schemeClr val="dk1"/>
                          </a:solidFill>
                          <a:latin typeface="Calibri"/>
                          <a:ea typeface="Calibri"/>
                          <a:cs typeface="Calibri"/>
                          <a:sym typeface="Calibri"/>
                        </a:rPr>
                        <a:t> 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Form Management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receive approved forms so I can provision access.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Viewing the tasks page when clicking on a task then displays the task.</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[N] given they load the tasks page, when they view it, the page displays  an ‘empty’ message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03" name="Shape 103"/>
          <p:cNvGraphicFramePr/>
          <p:nvPr/>
        </p:nvGraphicFramePr>
        <p:xfrm>
          <a:off x="838200" y="1690687"/>
          <a:ext cx="10515575" cy="3601644"/>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Data Validation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lvl="0" indent="0"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review user data to be able to provision access correctly</a:t>
                      </a:r>
                      <a:endParaRPr sz="2000">
                        <a:solidFill>
                          <a:schemeClr val="dk1"/>
                        </a:solidFill>
                        <a:latin typeface="Calibri"/>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 Given the user is on a task page, when they read the page, all required data is present.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user is on a task page, when the data is insufficient, there is notice of the flaws.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15" name="Shape 115"/>
          <p:cNvGraphicFramePr/>
          <p:nvPr/>
        </p:nvGraphicFramePr>
        <p:xfrm>
          <a:off x="838200" y="1690687"/>
          <a:ext cx="3000000" cy="3000000"/>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Access Provisioning</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provision access to users so they can access their software.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tasks page when they provision access, they can record the completion.</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on a tasks page, when they deny provisioning, the task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21" name="Shape 121"/>
          <p:cNvGraphicFramePr/>
          <p:nvPr/>
        </p:nvGraphicFramePr>
        <p:xfrm>
          <a:off x="838200" y="1690687"/>
          <a:ext cx="10515575" cy="3679241"/>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Contacting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contact the approver to be able to verify provisioning of software in fringe cases.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they are on a task page, when they look up the approver, then they can contact the approver.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they are viewing an approver’s information, when they read it, all the data is displayed, or shown as omitted/unavailable.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27" name="Shape 127"/>
          <p:cNvGraphicFramePr/>
          <p:nvPr/>
        </p:nvGraphicFramePr>
        <p:xfrm>
          <a:off x="838200" y="1690687"/>
          <a:ext cx="10515575" cy="3679241"/>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a:t>
                      </a:r>
                      <a:r>
                        <a:rPr lang="en-US" sz="2000">
                          <a:solidFill>
                            <a:schemeClr val="dk1"/>
                          </a:solidFill>
                          <a:latin typeface="Calibri"/>
                          <a:ea typeface="Calibri"/>
                          <a:cs typeface="Calibri"/>
                          <a:sym typeface="Calibri"/>
                        </a:rPr>
                        <a:t> Information Request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request for more information from the software user when their information is insufficient to provision access.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views the user’s request, all the data required is visible and no contact is required.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views the user data, when data is missing, then they can request information from the user.</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33" name="Shape 133"/>
          <p:cNvGraphicFramePr/>
          <p:nvPr/>
        </p:nvGraphicFramePr>
        <p:xfrm>
          <a:off x="838200" y="1690687"/>
          <a:ext cx="10515575" cy="3679241"/>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send the user notice upon the completion of provisions to let them know they can use the software.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has provisioned software, when they mark it as complete, the user’s ticket status is updated.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N] given the analyst has provisioned software, and forgets to mark it as complete, it remains in their queue until marked as complete.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ATDDs</a:t>
            </a:r>
            <a:endParaRPr/>
          </a:p>
        </p:txBody>
      </p:sp>
      <p:graphicFrame>
        <p:nvGraphicFramePr>
          <p:cNvPr id="139" name="Shape 139"/>
          <p:cNvGraphicFramePr/>
          <p:nvPr>
            <p:extLst>
              <p:ext uri="{D42A27DB-BD31-4B8C-83A1-F6EECF244321}">
                <p14:modId xmlns:p14="http://schemas.microsoft.com/office/powerpoint/2010/main" val="2644717560"/>
              </p:ext>
            </p:extLst>
          </p:nvPr>
        </p:nvGraphicFramePr>
        <p:xfrm>
          <a:off x="838200" y="1690687"/>
          <a:ext cx="10515575" cy="3662795"/>
        </p:xfrm>
        <a:graphic>
          <a:graphicData uri="http://schemas.openxmlformats.org/drawingml/2006/table">
            <a:tbl>
              <a:tblPr>
                <a:noFill/>
                <a:tableStyleId>{918D4247-4A6B-4DA4-A074-FF9A1A7B2366}</a:tableStyleId>
              </a:tblPr>
              <a:tblGrid>
                <a:gridCol w="8586775">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3600">
                  <a:extLst>
                    <a:ext uri="{9D8B030D-6E8A-4147-A177-3AD203B41FA5}">
                      <a16:colId xmlns:a16="http://schemas.microsoft.com/office/drawing/2014/main" val="20002"/>
                    </a:ext>
                  </a:extLst>
                </a:gridCol>
              </a:tblGrid>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focus: </a:t>
                      </a:r>
                      <a:r>
                        <a:rPr lang="en-US" sz="2000">
                          <a:solidFill>
                            <a:schemeClr val="dk1"/>
                          </a:solidFill>
                          <a:latin typeface="Calibri"/>
                          <a:ea typeface="Calibri"/>
                          <a:cs typeface="Calibri"/>
                          <a:sym typeface="Calibri"/>
                        </a:rPr>
                        <a:t>IT Analyst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5E0B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User story theme: </a:t>
                      </a:r>
                      <a:r>
                        <a:rPr lang="en-US" sz="2000">
                          <a:solidFill>
                            <a:schemeClr val="dk1"/>
                          </a:solidFill>
                          <a:latin typeface="Calibri"/>
                          <a:ea typeface="Calibri"/>
                          <a:cs typeface="Calibri"/>
                          <a:sym typeface="Calibri"/>
                        </a:rPr>
                        <a:t>Finalizing Tasks</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4675">
                <a:tc gridSpan="3">
                  <a:txBody>
                    <a:bodyPr/>
                    <a:lstStyle/>
                    <a:p>
                      <a:pPr marL="0" marR="0" lvl="0" indent="0" algn="l" rtl="0">
                        <a:lnSpc>
                          <a:spcPct val="107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As an IT Analyst I would like to be able to update the software user with a rejection notice when it isn’t possible to provision access.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730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Acceptance test-driven development criteria (ATDD) (positive/negative)</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Failed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Passed</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699"/>
                    </a:solidFill>
                  </a:tcPr>
                </a:tc>
                <a:extLst>
                  <a:ext uri="{0D108BD9-81ED-4DB2-BD59-A6C34878D82A}">
                    <a16:rowId xmlns:a16="http://schemas.microsoft.com/office/drawing/2014/main" val="10003"/>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P] Given the analyst cannot provision software, when they mark the task as completed, the user receives a reason and the task is updated to denied.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4675">
                <a:tc>
                  <a:txBody>
                    <a:bodyPr/>
                    <a:lstStyle/>
                    <a:p>
                      <a:pPr marL="0" marR="0" lvl="0" indent="0" algn="l" rtl="0">
                        <a:lnSpc>
                          <a:spcPct val="107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[N] given the analyst incorrectly provisions software, when they attempt to provision access, they receive a verification message.</a:t>
                      </a:r>
                      <a:endParaRPr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 </a:t>
                      </a:r>
                      <a:endParaRPr dirty="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2303</Words>
  <Application>Microsoft Office PowerPoint</Application>
  <PresentationFormat>Widescreen</PresentationFormat>
  <Paragraphs>249</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ENSE 470, Milestone 5</vt:lpstr>
      <vt:lpstr>Acceptance Test-Driven Development (ATDD)</vt:lpstr>
      <vt:lpstr>ATDDs</vt:lpstr>
      <vt:lpstr>ATDDs</vt:lpstr>
      <vt:lpstr>ATDDs</vt:lpstr>
      <vt:lpstr>ATDDs</vt:lpstr>
      <vt:lpstr>ATDDs</vt:lpstr>
      <vt:lpstr>ATDDs</vt:lpstr>
      <vt:lpstr>ATDDs</vt:lpstr>
      <vt:lpstr>ATDDs</vt:lpstr>
      <vt:lpstr>ATDDs</vt:lpstr>
      <vt:lpstr>ATDDs</vt:lpstr>
      <vt:lpstr>ATDDs</vt:lpstr>
      <vt:lpstr>ATDDs</vt:lpstr>
      <vt:lpstr>ATDDs</vt:lpstr>
      <vt:lpstr>ATDDs</vt:lpstr>
      <vt:lpstr>ATDDs</vt:lpstr>
      <vt:lpstr>ATDDs</vt:lpstr>
      <vt:lpstr>“Daily” Scrum</vt:lpstr>
      <vt:lpstr>PowerPoint Presentation</vt:lpstr>
      <vt:lpstr>PowerPoint Presentation</vt:lpstr>
      <vt:lpstr>PowerPoint Presentation</vt:lpstr>
      <vt:lpstr>Changes &amp; Misc.</vt:lpstr>
      <vt:lpstr>Group reflection</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470, Milestone 5</dc:title>
  <cp:lastModifiedBy>Dakota Fisher</cp:lastModifiedBy>
  <cp:revision>3</cp:revision>
  <dcterms:modified xsi:type="dcterms:W3CDTF">2018-03-15T14:54:43Z</dcterms:modified>
</cp:coreProperties>
</file>