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18D4247-4A6B-4DA4-A074-FF9A1A7B2366}">
  <a:tblStyle styleId="{918D4247-4A6B-4DA4-A074-FF9A1A7B236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36" name="Shape 1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60" name="Shape 1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66" name="Shape 1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72" name="Shape 1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78" name="Shape 1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84" name="Shape 1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 name="Shape 1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 name="Shape 22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26" name="Shape 2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00" name="Shape 1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2" name="Shape 1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8" name="Shape 1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24" name="Shape 1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30" name="Shape 1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SzPts val="1400"/>
              <a:buNone/>
              <a:defRPr b="0" i="0" sz="60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3" name="Shape 13"/>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7" name="Shape 67"/>
        <p:cNvGrpSpPr/>
        <p:nvPr/>
      </p:nvGrpSpPr>
      <p:grpSpPr>
        <a:xfrm>
          <a:off x="0" y="0"/>
          <a:ext cx="0" cy="0"/>
          <a:chOff x="0" y="0"/>
          <a:chExt cx="0" cy="0"/>
        </a:xfrm>
      </p:grpSpPr>
      <p:sp>
        <p:nvSpPr>
          <p:cNvPr id="68" name="Shape 68"/>
          <p:cNvSpPr txBox="1"/>
          <p:nvPr>
            <p:ph type="title"/>
          </p:nvPr>
        </p:nvSpPr>
        <p:spPr>
          <a:xfrm>
            <a:off x="838200" y="365125"/>
            <a:ext cx="10515600" cy="132556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9" name="Shape 69"/>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4" name="Shape 74"/>
        <p:cNvGrpSpPr/>
        <p:nvPr/>
      </p:nvGrpSpPr>
      <p:grpSpPr>
        <a:xfrm>
          <a:off x="0" y="0"/>
          <a:ext cx="0" cy="0"/>
          <a:chOff x="0" y="0"/>
          <a:chExt cx="0" cy="0"/>
        </a:xfrm>
      </p:grpSpPr>
      <p:sp>
        <p:nvSpPr>
          <p:cNvPr id="75" name="Shape 75"/>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SzPts val="1400"/>
              <a:buNone/>
              <a:defRPr b="0" i="0" sz="60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6" name="Shape 76"/>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sz="2400">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77" name="Shape 7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600" cy="132556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9" name="Shape 19"/>
          <p:cNvSpPr txBox="1"/>
          <p:nvPr>
            <p:ph idx="1" type="body"/>
          </p:nvPr>
        </p:nvSpPr>
        <p:spPr>
          <a:xfrm>
            <a:off x="838200" y="1825625"/>
            <a:ext cx="10515600" cy="4351337"/>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3" name="Shape 23"/>
        <p:cNvGrpSpPr/>
        <p:nvPr/>
      </p:nvGrpSpPr>
      <p:grpSpPr>
        <a:xfrm>
          <a:off x="0" y="0"/>
          <a:ext cx="0" cy="0"/>
          <a:chOff x="0" y="0"/>
          <a:chExt cx="0" cy="0"/>
        </a:xfrm>
      </p:grpSpPr>
      <p:sp>
        <p:nvSpPr>
          <p:cNvPr id="24" name="Shape 24"/>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5" name="Shape 25"/>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600" cy="132556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1" name="Shape 31"/>
          <p:cNvSpPr txBox="1"/>
          <p:nvPr>
            <p:ph idx="1" type="body"/>
          </p:nvPr>
        </p:nvSpPr>
        <p:spPr>
          <a:xfrm rot="5400000">
            <a:off x="3920332" y="-1256506"/>
            <a:ext cx="4351337"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5" name="Shape 35"/>
        <p:cNvGrpSpPr/>
        <p:nvPr/>
      </p:nvGrpSpPr>
      <p:grpSpPr>
        <a:xfrm>
          <a:off x="0" y="0"/>
          <a:ext cx="0" cy="0"/>
          <a:chOff x="0" y="0"/>
          <a:chExt cx="0" cy="0"/>
        </a:xfrm>
      </p:grpSpPr>
      <p:sp>
        <p:nvSpPr>
          <p:cNvPr id="36" name="Shape 36"/>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SzPts val="1400"/>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7" name="Shape 37"/>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3200"/>
              <a:buFont typeface="Arial"/>
              <a:buNone/>
              <a:defRPr sz="3200">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8" name="Shape 38"/>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sz="16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39" name="Shape 39"/>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Shape 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2" name="Shape 42"/>
        <p:cNvGrpSpPr/>
        <p:nvPr/>
      </p:nvGrpSpPr>
      <p:grpSpPr>
        <a:xfrm>
          <a:off x="0" y="0"/>
          <a:ext cx="0" cy="0"/>
          <a:chOff x="0" y="0"/>
          <a:chExt cx="0" cy="0"/>
        </a:xfrm>
      </p:grpSpPr>
      <p:sp>
        <p:nvSpPr>
          <p:cNvPr id="43" name="Shape 43"/>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SzPts val="1400"/>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4" name="Shape 44"/>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5" name="Shape 45"/>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sz="16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46" name="Shape 4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Shape 5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Shape 5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Shape 54"/>
          <p:cNvSpPr txBox="1"/>
          <p:nvPr>
            <p:ph type="title"/>
          </p:nvPr>
        </p:nvSpPr>
        <p:spPr>
          <a:xfrm>
            <a:off x="838200" y="365125"/>
            <a:ext cx="10515600" cy="132556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55" name="Shape 5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8" name="Shape 58"/>
        <p:cNvGrpSpPr/>
        <p:nvPr/>
      </p:nvGrpSpPr>
      <p:grpSpPr>
        <a:xfrm>
          <a:off x="0" y="0"/>
          <a:ext cx="0" cy="0"/>
          <a:chOff x="0" y="0"/>
          <a:chExt cx="0" cy="0"/>
        </a:xfrm>
      </p:grpSpPr>
      <p:sp>
        <p:nvSpPr>
          <p:cNvPr id="59" name="Shape 59"/>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0" name="Shape 60"/>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sz="24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2" name="Shape 62"/>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sz="24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63" name="Shape 63"/>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Shape 6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600" cy="132556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 name="Shape 7"/>
          <p:cNvSpPr txBox="1"/>
          <p:nvPr>
            <p:ph idx="1" type="body"/>
          </p:nvPr>
        </p:nvSpPr>
        <p:spPr>
          <a:xfrm>
            <a:off x="838200" y="1825625"/>
            <a:ext cx="10515600" cy="4351337"/>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ctrTitle"/>
          </p:nvPr>
        </p:nvSpPr>
        <p:spPr>
          <a:xfrm>
            <a:off x="1524000" y="1122362"/>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rPr b="0" i="0" lang="en-US" sz="6000" u="none" cap="none" strike="noStrike">
                <a:solidFill>
                  <a:schemeClr val="dk1"/>
                </a:solidFill>
                <a:latin typeface="Calibri"/>
                <a:ea typeface="Calibri"/>
                <a:cs typeface="Calibri"/>
                <a:sym typeface="Calibri"/>
              </a:rPr>
              <a:t>ENSE 470, Milestone 5</a:t>
            </a:r>
            <a:endParaRPr/>
          </a:p>
        </p:txBody>
      </p:sp>
      <p:sp>
        <p:nvSpPr>
          <p:cNvPr id="85" name="Shape 85"/>
          <p:cNvSpPr txBox="1"/>
          <p:nvPr>
            <p:ph idx="1" type="subTitle"/>
          </p:nvPr>
        </p:nvSpPr>
        <p:spPr>
          <a:xfrm>
            <a:off x="1524000" y="3602037"/>
            <a:ext cx="9144000" cy="165576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rPr lang="en-US"/>
              <a:t>Team DCC</a:t>
            </a:r>
            <a:endParaRPr/>
          </a:p>
          <a:p>
            <a:pPr indent="0" lvl="0" marL="0" marR="0" rtl="0" algn="ctr">
              <a:lnSpc>
                <a:spcPct val="90000"/>
              </a:lnSpc>
              <a:spcBef>
                <a:spcPts val="1000"/>
              </a:spcBef>
              <a:spcAft>
                <a:spcPts val="0"/>
              </a:spcAft>
              <a:buClr>
                <a:schemeClr val="dk1"/>
              </a:buClr>
              <a:buSzPts val="2400"/>
              <a:buFont typeface="Arial"/>
              <a:buNone/>
            </a:pPr>
            <a:r>
              <a:rPr lang="en-US"/>
              <a:t>Dakota Fisher, Chengyu Lou, Connor Meredith</a:t>
            </a:r>
            <a:endParaRPr/>
          </a:p>
          <a:p>
            <a:pPr indent="0" lvl="0" marL="0" marR="0" rtl="0" algn="ctr">
              <a:lnSpc>
                <a:spcPct val="90000"/>
              </a:lnSpc>
              <a:spcBef>
                <a:spcPts val="1000"/>
              </a:spcBef>
              <a:spcAft>
                <a:spcPts val="0"/>
              </a:spcAft>
              <a:buClr>
                <a:schemeClr val="dk1"/>
              </a:buClr>
              <a:buSzPts val="2400"/>
              <a:buFont typeface="Arial"/>
              <a:buNone/>
            </a:pPr>
            <a:r>
              <a:rPr lang="en-US"/>
              <a:t>March 15th, 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ATDDs</a:t>
            </a:r>
            <a:endParaRPr/>
          </a:p>
        </p:txBody>
      </p:sp>
      <p:graphicFrame>
        <p:nvGraphicFramePr>
          <p:cNvPr id="139" name="Shape 139"/>
          <p:cNvGraphicFramePr/>
          <p:nvPr/>
        </p:nvGraphicFramePr>
        <p:xfrm>
          <a:off x="838200" y="1690687"/>
          <a:ext cx="3000000" cy="3000000"/>
        </p:xfrm>
        <a:graphic>
          <a:graphicData uri="http://schemas.openxmlformats.org/drawingml/2006/table">
            <a:tbl>
              <a:tblPr>
                <a:noFill/>
                <a:tableStyleId>{918D4247-4A6B-4DA4-A074-FF9A1A7B2366}</a:tableStyleId>
              </a:tblPr>
              <a:tblGrid>
                <a:gridCol w="8586775"/>
                <a:gridCol w="965200"/>
                <a:gridCol w="963600"/>
              </a:tblGrid>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User focus: </a:t>
                      </a:r>
                      <a:r>
                        <a:rPr lang="en-US" sz="2000">
                          <a:solidFill>
                            <a:schemeClr val="dk1"/>
                          </a:solidFill>
                          <a:latin typeface="Calibri"/>
                          <a:ea typeface="Calibri"/>
                          <a:cs typeface="Calibri"/>
                          <a:sym typeface="Calibri"/>
                        </a:rPr>
                        <a:t>IT Analyst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5E0B4"/>
                    </a:solidFill>
                  </a:tcPr>
                </a:tc>
                <a:tc hMerge="1"/>
                <a:tc hMerge="1"/>
              </a:tr>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User story theme: </a:t>
                      </a:r>
                      <a:r>
                        <a:rPr lang="en-US" sz="2000">
                          <a:solidFill>
                            <a:schemeClr val="dk1"/>
                          </a:solidFill>
                          <a:latin typeface="Calibri"/>
                          <a:ea typeface="Calibri"/>
                          <a:cs typeface="Calibri"/>
                          <a:sym typeface="Calibri"/>
                        </a:rPr>
                        <a:t>Finalizing Tasks</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hMerge="1"/>
                <a:tc hMerge="1"/>
              </a:tr>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As an IT Analyst I would like to be able to update the software user with a rejection notice when it isn’t possible to provision access.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r>
              <a:tr h="5730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Acceptance test-driven development criteria (ATDD) (positive/negative)</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Failed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Passed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r>
              <a:tr h="5746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P] Given the analyst cannot provision software, when they mark the task as completed, the user receives a reason and the task is updated to denied.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46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[N] given the analyst cannot provision software, when they attempt to provision access, they receive a warning about access limitations.</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ATDDs</a:t>
            </a:r>
            <a:endParaRPr/>
          </a:p>
        </p:txBody>
      </p:sp>
      <p:graphicFrame>
        <p:nvGraphicFramePr>
          <p:cNvPr id="145" name="Shape 145"/>
          <p:cNvGraphicFramePr/>
          <p:nvPr/>
        </p:nvGraphicFramePr>
        <p:xfrm>
          <a:off x="838200" y="1632762"/>
          <a:ext cx="3000000" cy="3000000"/>
        </p:xfrm>
        <a:graphic>
          <a:graphicData uri="http://schemas.openxmlformats.org/drawingml/2006/table">
            <a:tbl>
              <a:tblPr>
                <a:noFill/>
                <a:tableStyleId>{918D4247-4A6B-4DA4-A074-FF9A1A7B2366}</a:tableStyleId>
              </a:tblPr>
              <a:tblGrid>
                <a:gridCol w="8586825"/>
                <a:gridCol w="965200"/>
                <a:gridCol w="963600"/>
              </a:tblGrid>
              <a:tr h="835850">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User focus: </a:t>
                      </a:r>
                      <a:r>
                        <a:rPr lang="en-US" sz="2000">
                          <a:solidFill>
                            <a:schemeClr val="dk1"/>
                          </a:solidFill>
                          <a:latin typeface="Calibri"/>
                          <a:ea typeface="Calibri"/>
                          <a:cs typeface="Calibri"/>
                          <a:sym typeface="Calibri"/>
                        </a:rPr>
                        <a:t>approver</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5E0B4"/>
                    </a:solidFill>
                  </a:tcPr>
                </a:tc>
                <a:tc hMerge="1"/>
                <a:tc hMerge="1"/>
              </a:tr>
              <a:tr h="835850">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User story theme:</a:t>
                      </a:r>
                      <a:r>
                        <a:rPr lang="en-US" sz="2000">
                          <a:solidFill>
                            <a:schemeClr val="dk1"/>
                          </a:solidFill>
                          <a:latin typeface="Calibri"/>
                          <a:ea typeface="Calibri"/>
                          <a:cs typeface="Calibri"/>
                          <a:sym typeface="Calibri"/>
                        </a:rPr>
                        <a:t>  review User requests</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hMerge="1"/>
                <a:tc hMerge="1"/>
              </a:tr>
              <a:tr h="835850">
                <a:tc gridSpan="3">
                  <a:txBody>
                    <a:bodyPr>
                      <a:noAutofit/>
                    </a:bodyPr>
                    <a:lstStyle/>
                    <a:p>
                      <a:pPr indent="0" lvl="0" marL="0"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As an approver, I would like to review all the requests to be able to approve them</a:t>
                      </a:r>
                      <a:endParaRPr sz="2000">
                        <a:solidFill>
                          <a:schemeClr val="dk1"/>
                        </a:solidFill>
                        <a:latin typeface="Calibri"/>
                        <a:ea typeface="Calibri"/>
                        <a:cs typeface="Calibri"/>
                        <a:sym typeface="Calibri"/>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r>
              <a:tr h="833525">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Acceptance test-driven development criteria (ATDD) (positive/negative)</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Failed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Passed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r>
              <a:tr h="9420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[P] Given the approver is on a task page, when they on the task page, they are able to </a:t>
                      </a:r>
                      <a:r>
                        <a:rPr lang="en-US" sz="2000">
                          <a:solidFill>
                            <a:schemeClr val="dk1"/>
                          </a:solidFill>
                          <a:latin typeface="Calibri"/>
                          <a:ea typeface="Calibri"/>
                          <a:cs typeface="Calibri"/>
                          <a:sym typeface="Calibri"/>
                        </a:rPr>
                        <a:t>see all the requests.</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420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N] Given the user is on a task page, when they finish approval existing requests, new request will automatically pop up no need for approver to refresh the page.</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ATDDs</a:t>
            </a:r>
            <a:endParaRPr/>
          </a:p>
        </p:txBody>
      </p:sp>
      <p:graphicFrame>
        <p:nvGraphicFramePr>
          <p:cNvPr id="151" name="Shape 151"/>
          <p:cNvGraphicFramePr/>
          <p:nvPr/>
        </p:nvGraphicFramePr>
        <p:xfrm>
          <a:off x="838200" y="1632762"/>
          <a:ext cx="3000000" cy="3000000"/>
        </p:xfrm>
        <a:graphic>
          <a:graphicData uri="http://schemas.openxmlformats.org/drawingml/2006/table">
            <a:tbl>
              <a:tblPr>
                <a:noFill/>
                <a:tableStyleId>{918D4247-4A6B-4DA4-A074-FF9A1A7B2366}</a:tableStyleId>
              </a:tblPr>
              <a:tblGrid>
                <a:gridCol w="8586775"/>
                <a:gridCol w="965200"/>
                <a:gridCol w="963600"/>
              </a:tblGrid>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User focus: </a:t>
                      </a:r>
                      <a:r>
                        <a:rPr lang="en-US" sz="2000">
                          <a:solidFill>
                            <a:schemeClr val="dk1"/>
                          </a:solidFill>
                          <a:latin typeface="Calibri"/>
                          <a:ea typeface="Calibri"/>
                          <a:cs typeface="Calibri"/>
                          <a:sym typeface="Calibri"/>
                        </a:rPr>
                        <a:t>approver</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5E0B4"/>
                    </a:solidFill>
                  </a:tcPr>
                </a:tc>
                <a:tc hMerge="1"/>
                <a:tc hMerge="1"/>
              </a:tr>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User story theme:</a:t>
                      </a:r>
                      <a:r>
                        <a:rPr lang="en-US" sz="2000">
                          <a:solidFill>
                            <a:schemeClr val="dk1"/>
                          </a:solidFill>
                          <a:latin typeface="Calibri"/>
                          <a:ea typeface="Calibri"/>
                          <a:cs typeface="Calibri"/>
                          <a:sym typeface="Calibri"/>
                        </a:rPr>
                        <a:t>  approval user request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hMerge="1"/>
                <a:tc hMerge="1"/>
              </a:tr>
              <a:tr h="574675">
                <a:tc gridSpan="3">
                  <a:txBody>
                    <a:bodyPr>
                      <a:noAutofit/>
                    </a:bodyPr>
                    <a:lstStyle/>
                    <a:p>
                      <a:pPr indent="0" lvl="0" marL="0"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As an approver, I would like to approve user requests.</a:t>
                      </a:r>
                      <a:endParaRPr sz="2000">
                        <a:solidFill>
                          <a:schemeClr val="dk1"/>
                        </a:solidFill>
                        <a:latin typeface="Calibri"/>
                        <a:ea typeface="Calibri"/>
                        <a:cs typeface="Calibri"/>
                        <a:sym typeface="Calibri"/>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r>
              <a:tr h="5730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Acceptance test-driven development criteria (ATDD) (positive/negative)</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Failed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Passed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r>
              <a:tr h="5746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[P] Given the approver is on a task page, when they approving software, they only need one click to approve the request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46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N] Given the user is on a task page, when they regret about theirs decision, they can undo it in one click.</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ATDDs</a:t>
            </a:r>
            <a:endParaRPr/>
          </a:p>
        </p:txBody>
      </p:sp>
      <p:graphicFrame>
        <p:nvGraphicFramePr>
          <p:cNvPr id="157" name="Shape 157"/>
          <p:cNvGraphicFramePr/>
          <p:nvPr/>
        </p:nvGraphicFramePr>
        <p:xfrm>
          <a:off x="838200" y="1632762"/>
          <a:ext cx="3000000" cy="3000000"/>
        </p:xfrm>
        <a:graphic>
          <a:graphicData uri="http://schemas.openxmlformats.org/drawingml/2006/table">
            <a:tbl>
              <a:tblPr>
                <a:noFill/>
                <a:tableStyleId>{918D4247-4A6B-4DA4-A074-FF9A1A7B2366}</a:tableStyleId>
              </a:tblPr>
              <a:tblGrid>
                <a:gridCol w="8586775"/>
                <a:gridCol w="965200"/>
                <a:gridCol w="963600"/>
              </a:tblGrid>
              <a:tr h="743100">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User focus: </a:t>
                      </a:r>
                      <a:r>
                        <a:rPr lang="en-US" sz="2000">
                          <a:solidFill>
                            <a:schemeClr val="dk1"/>
                          </a:solidFill>
                          <a:latin typeface="Calibri"/>
                          <a:ea typeface="Calibri"/>
                          <a:cs typeface="Calibri"/>
                          <a:sym typeface="Calibri"/>
                        </a:rPr>
                        <a:t>approver</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5E0B4"/>
                    </a:solidFill>
                  </a:tcPr>
                </a:tc>
                <a:tc hMerge="1"/>
                <a:tc hMerge="1"/>
              </a:tr>
              <a:tr h="743100">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User story theme:</a:t>
                      </a:r>
                      <a:r>
                        <a:rPr lang="en-US" sz="2000">
                          <a:solidFill>
                            <a:schemeClr val="dk1"/>
                          </a:solidFill>
                          <a:latin typeface="Calibri"/>
                          <a:ea typeface="Calibri"/>
                          <a:cs typeface="Calibri"/>
                          <a:sym typeface="Calibri"/>
                        </a:rPr>
                        <a:t>  reject user requests</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hMerge="1"/>
                <a:tc hMerge="1"/>
              </a:tr>
              <a:tr h="743100">
                <a:tc gridSpan="3">
                  <a:txBody>
                    <a:bodyPr>
                      <a:noAutofit/>
                    </a:bodyPr>
                    <a:lstStyle/>
                    <a:p>
                      <a:pPr indent="0" lvl="0" marL="0"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As an approver, I would like to reject user requests.</a:t>
                      </a:r>
                      <a:endParaRPr sz="2000">
                        <a:solidFill>
                          <a:schemeClr val="dk1"/>
                        </a:solidFill>
                        <a:latin typeface="Calibri"/>
                        <a:ea typeface="Calibri"/>
                        <a:cs typeface="Calibri"/>
                        <a:sym typeface="Calibri"/>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r>
              <a:tr h="741050">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Acceptance test-driven development criteria (ATDD) (positive/negative)</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Failed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Passed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r>
              <a:tr h="837550">
                <a:tc>
                  <a:txBody>
                    <a:bodyPr>
                      <a:noAutofit/>
                    </a:bodyPr>
                    <a:lstStyle/>
                    <a:p>
                      <a:pPr indent="0" lvl="0" marL="0" marR="0" rtl="0" algn="l">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[P] Given the approver is on a task page, when they rejecting requests, they are able to write comments about the reason why the request is rejected.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37550">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N] Given the user is on a task page, when the users send a second request, approver can see the reason why their request is rejected in the first time.</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ATDDs</a:t>
            </a:r>
            <a:endParaRPr/>
          </a:p>
        </p:txBody>
      </p:sp>
      <p:graphicFrame>
        <p:nvGraphicFramePr>
          <p:cNvPr id="163" name="Shape 163"/>
          <p:cNvGraphicFramePr/>
          <p:nvPr/>
        </p:nvGraphicFramePr>
        <p:xfrm>
          <a:off x="838200" y="1690687"/>
          <a:ext cx="3000000" cy="3000000"/>
        </p:xfrm>
        <a:graphic>
          <a:graphicData uri="http://schemas.openxmlformats.org/drawingml/2006/table">
            <a:tbl>
              <a:tblPr>
                <a:noFill/>
                <a:tableStyleId>{918D4247-4A6B-4DA4-A074-FF9A1A7B2366}</a:tableStyleId>
              </a:tblPr>
              <a:tblGrid>
                <a:gridCol w="8586775"/>
                <a:gridCol w="965200"/>
                <a:gridCol w="963600"/>
              </a:tblGrid>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User focus: Software Request</a:t>
                      </a:r>
                      <a:r>
                        <a:rPr lang="en-US" sz="2000">
                          <a:solidFill>
                            <a:schemeClr val="dk1"/>
                          </a:solidFill>
                          <a:latin typeface="Calibri"/>
                          <a:ea typeface="Calibri"/>
                          <a:cs typeface="Calibri"/>
                          <a:sym typeface="Calibri"/>
                        </a:rPr>
                        <a:t>er (All Users)</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5E0B4"/>
                    </a:solidFill>
                  </a:tcPr>
                </a:tc>
                <a:tc hMerge="1"/>
                <a:tc hMerge="1"/>
              </a:tr>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User story theme:  </a:t>
                      </a:r>
                      <a:r>
                        <a:rPr lang="en-US" sz="2000">
                          <a:solidFill>
                            <a:schemeClr val="dk1"/>
                          </a:solidFill>
                          <a:latin typeface="Calibri"/>
                          <a:ea typeface="Calibri"/>
                          <a:cs typeface="Calibri"/>
                          <a:sym typeface="Calibri"/>
                        </a:rPr>
                        <a:t>Login</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hMerge="1"/>
                <a:tc hMerge="1"/>
              </a:tr>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As a user I would like to be able to login to to the software portal so that I can make requests and check the status of my existing requests</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r>
              <a:tr h="5730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Acceptance test-driven development criteria (ATDD) (positive/negative)</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Failed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Passed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r>
              <a:tr h="5746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[P] Given the user has input the correct credentials, when they click the sign in button, the user should be redirected to the create request page</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46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N</a:t>
                      </a:r>
                      <a:r>
                        <a:rPr b="0" i="0" lang="en-US" sz="2000" u="none" cap="none" strike="noStrike">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Given the user has input invalid credentials, when they click the sign in button, the user should receive a popup notifying them that sign in has failed and then be redirected back to the sign in page</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ATDDs</a:t>
            </a:r>
            <a:endParaRPr/>
          </a:p>
        </p:txBody>
      </p:sp>
      <p:graphicFrame>
        <p:nvGraphicFramePr>
          <p:cNvPr id="169" name="Shape 169"/>
          <p:cNvGraphicFramePr/>
          <p:nvPr/>
        </p:nvGraphicFramePr>
        <p:xfrm>
          <a:off x="838200" y="1690687"/>
          <a:ext cx="3000000" cy="3000000"/>
        </p:xfrm>
        <a:graphic>
          <a:graphicData uri="http://schemas.openxmlformats.org/drawingml/2006/table">
            <a:tbl>
              <a:tblPr>
                <a:noFill/>
                <a:tableStyleId>{918D4247-4A6B-4DA4-A074-FF9A1A7B2366}</a:tableStyleId>
              </a:tblPr>
              <a:tblGrid>
                <a:gridCol w="8586775"/>
                <a:gridCol w="965200"/>
                <a:gridCol w="963600"/>
              </a:tblGrid>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User focus: </a:t>
                      </a:r>
                      <a:r>
                        <a:rPr lang="en-US" sz="2000">
                          <a:solidFill>
                            <a:schemeClr val="dk1"/>
                          </a:solidFill>
                          <a:latin typeface="Calibri"/>
                          <a:ea typeface="Calibri"/>
                          <a:cs typeface="Calibri"/>
                          <a:sym typeface="Calibri"/>
                        </a:rPr>
                        <a:t>Software Requester (All Users)</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5E0B4"/>
                    </a:solidFill>
                  </a:tcPr>
                </a:tc>
                <a:tc hMerge="1"/>
                <a:tc hMerge="1"/>
              </a:tr>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User story theme: </a:t>
                      </a:r>
                      <a:r>
                        <a:rPr lang="en-US" sz="2000">
                          <a:solidFill>
                            <a:schemeClr val="dk1"/>
                          </a:solidFill>
                          <a:latin typeface="Calibri"/>
                          <a:ea typeface="Calibri"/>
                          <a:cs typeface="Calibri"/>
                          <a:sym typeface="Calibri"/>
                        </a:rPr>
                        <a:t>Creating Requests</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hMerge="1"/>
                <a:tc hMerge="1"/>
              </a:tr>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As a user I would like to be able to create software requests so that I can ensure I have all the approriate software required for my role.</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r>
              <a:tr h="5730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Acceptance test-driven development criteria (ATDD) (positive/negative)</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Failed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Passed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r>
              <a:tr h="5746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P] Given the user has is signed in, when they click the create request tab up top, the user should be redirected to the software request form</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46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P</a:t>
                      </a:r>
                      <a:r>
                        <a:rPr b="0" i="0" lang="en-US" sz="2000" u="none" cap="none" strike="noStrike">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Given the user is on the create request page, when the user attempts to fill in the form, they should be able to input text into the modifiable fields and should be able to find and select software via a dropdown list.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ATDDs</a:t>
            </a:r>
            <a:endParaRPr/>
          </a:p>
        </p:txBody>
      </p:sp>
      <p:graphicFrame>
        <p:nvGraphicFramePr>
          <p:cNvPr id="175" name="Shape 175"/>
          <p:cNvGraphicFramePr/>
          <p:nvPr/>
        </p:nvGraphicFramePr>
        <p:xfrm>
          <a:off x="838200" y="1690687"/>
          <a:ext cx="3000000" cy="3000000"/>
        </p:xfrm>
        <a:graphic>
          <a:graphicData uri="http://schemas.openxmlformats.org/drawingml/2006/table">
            <a:tbl>
              <a:tblPr>
                <a:noFill/>
                <a:tableStyleId>{918D4247-4A6B-4DA4-A074-FF9A1A7B2366}</a:tableStyleId>
              </a:tblPr>
              <a:tblGrid>
                <a:gridCol w="8586775"/>
                <a:gridCol w="965200"/>
                <a:gridCol w="963600"/>
              </a:tblGrid>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User focus: </a:t>
                      </a:r>
                      <a:r>
                        <a:rPr lang="en-US" sz="2000">
                          <a:solidFill>
                            <a:schemeClr val="dk1"/>
                          </a:solidFill>
                          <a:latin typeface="Calibri"/>
                          <a:ea typeface="Calibri"/>
                          <a:cs typeface="Calibri"/>
                          <a:sym typeface="Calibri"/>
                        </a:rPr>
                        <a:t>Software Requester (All Users)</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5E0B4"/>
                    </a:solidFill>
                  </a:tcPr>
                </a:tc>
                <a:tc hMerge="1"/>
                <a:tc hMerge="1"/>
              </a:tr>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User story theme: </a:t>
                      </a:r>
                      <a:r>
                        <a:rPr lang="en-US" sz="2000">
                          <a:solidFill>
                            <a:schemeClr val="dk1"/>
                          </a:solidFill>
                          <a:latin typeface="Calibri"/>
                          <a:ea typeface="Calibri"/>
                          <a:cs typeface="Calibri"/>
                          <a:sym typeface="Calibri"/>
                        </a:rPr>
                        <a:t>Creating Requests</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hMerge="1"/>
                <a:tc hMerge="1"/>
              </a:tr>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As a user I would like to be able to create software requests, so that I can ensure I have all the approriate software required for my role.</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r>
              <a:tr h="5730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Acceptance test-driven development criteria (ATDD) (positive/negative)</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Failed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Passed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r>
              <a:tr h="5746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P] Given the user has filled in all mandatory fields on the software request form, when the user clicks the submit button, the software request should be submitted and the user should </a:t>
                      </a:r>
                      <a:r>
                        <a:rPr lang="en-US" sz="2000">
                          <a:solidFill>
                            <a:schemeClr val="dk1"/>
                          </a:solidFill>
                          <a:latin typeface="Calibri"/>
                          <a:ea typeface="Calibri"/>
                          <a:cs typeface="Calibri"/>
                          <a:sym typeface="Calibri"/>
                        </a:rPr>
                        <a:t>receive</a:t>
                      </a:r>
                      <a:r>
                        <a:rPr lang="en-US" sz="2000">
                          <a:solidFill>
                            <a:schemeClr val="dk1"/>
                          </a:solidFill>
                          <a:latin typeface="Calibri"/>
                          <a:ea typeface="Calibri"/>
                          <a:cs typeface="Calibri"/>
                          <a:sym typeface="Calibri"/>
                        </a:rPr>
                        <a:t> a popup indicating the submission was successful</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46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N</a:t>
                      </a:r>
                      <a:r>
                        <a:rPr b="0" i="0" lang="en-US" sz="2000" u="none" cap="none" strike="noStrike">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Given the user has not filled in all mandatory fields on the software request form, when the user clicks the submit button, the form should not be submitted and the user should </a:t>
                      </a:r>
                      <a:r>
                        <a:rPr lang="en-US" sz="2000">
                          <a:solidFill>
                            <a:schemeClr val="dk1"/>
                          </a:solidFill>
                          <a:latin typeface="Calibri"/>
                          <a:ea typeface="Calibri"/>
                          <a:cs typeface="Calibri"/>
                          <a:sym typeface="Calibri"/>
                        </a:rPr>
                        <a:t>receive</a:t>
                      </a:r>
                      <a:r>
                        <a:rPr lang="en-US" sz="2000">
                          <a:solidFill>
                            <a:schemeClr val="dk1"/>
                          </a:solidFill>
                          <a:latin typeface="Calibri"/>
                          <a:ea typeface="Calibri"/>
                          <a:cs typeface="Calibri"/>
                          <a:sym typeface="Calibri"/>
                        </a:rPr>
                        <a:t> a popup indicating that not all mandatory fields have been filled in.</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838200"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ATDDs</a:t>
            </a:r>
            <a:endParaRPr/>
          </a:p>
        </p:txBody>
      </p:sp>
      <p:graphicFrame>
        <p:nvGraphicFramePr>
          <p:cNvPr id="181" name="Shape 181"/>
          <p:cNvGraphicFramePr/>
          <p:nvPr/>
        </p:nvGraphicFramePr>
        <p:xfrm>
          <a:off x="838200" y="1088387"/>
          <a:ext cx="3000000" cy="3000000"/>
        </p:xfrm>
        <a:graphic>
          <a:graphicData uri="http://schemas.openxmlformats.org/drawingml/2006/table">
            <a:tbl>
              <a:tblPr>
                <a:noFill/>
                <a:tableStyleId>{918D4247-4A6B-4DA4-A074-FF9A1A7B2366}</a:tableStyleId>
              </a:tblPr>
              <a:tblGrid>
                <a:gridCol w="8586775"/>
                <a:gridCol w="965200"/>
                <a:gridCol w="963600"/>
              </a:tblGrid>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User focus: </a:t>
                      </a:r>
                      <a:r>
                        <a:rPr lang="en-US" sz="2000">
                          <a:solidFill>
                            <a:schemeClr val="dk1"/>
                          </a:solidFill>
                          <a:latin typeface="Calibri"/>
                          <a:ea typeface="Calibri"/>
                          <a:cs typeface="Calibri"/>
                          <a:sym typeface="Calibri"/>
                        </a:rPr>
                        <a:t>Software Requesters (All Users)</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5E0B4"/>
                    </a:solidFill>
                  </a:tcPr>
                </a:tc>
                <a:tc hMerge="1"/>
                <a:tc hMerge="1"/>
              </a:tr>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User story theme: </a:t>
                      </a:r>
                      <a:r>
                        <a:rPr lang="en-US" sz="2000">
                          <a:solidFill>
                            <a:schemeClr val="dk1"/>
                          </a:solidFill>
                          <a:latin typeface="Calibri"/>
                          <a:ea typeface="Calibri"/>
                          <a:cs typeface="Calibri"/>
                          <a:sym typeface="Calibri"/>
                        </a:rPr>
                        <a:t>Monitoring Status of Requests</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hMerge="1"/>
                <a:tc hMerge="1"/>
              </a:tr>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As a user I would like to receive notifications whenever my software requests are approved, rejected, or completed so that I can monitor the status of my requests</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r>
              <a:tr h="5730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Acceptance test-driven development criteria (ATDD) (positive/negative)</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Failed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Passed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r>
              <a:tr h="5746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P</a:t>
                      </a:r>
                      <a:r>
                        <a:rPr b="0" i="0" lang="en-US" sz="2000" u="none" cap="none" strike="noStrike">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Given that a request has successfully been submitted, when the request is approved, users should be notified that the state of the request has changed to approved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4675">
                <a:tc>
                  <a:txBody>
                    <a:bodyPr>
                      <a:noAutofit/>
                    </a:bodyPr>
                    <a:lstStyle/>
                    <a:p>
                      <a:pPr indent="0" lvl="0" marL="0"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[P] Given that a request has been approved, when the request is completed, users should be notified that the state of the request has changed to completed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46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[N] Given that a request is submitted for software that a user does not qualify for, when the request is denied, the user should be notified that that the request has been denied and additionally the user should have access to optional notes that may explain why the request was denied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ATDDs</a:t>
            </a:r>
            <a:endParaRPr/>
          </a:p>
        </p:txBody>
      </p:sp>
      <p:graphicFrame>
        <p:nvGraphicFramePr>
          <p:cNvPr id="187" name="Shape 187"/>
          <p:cNvGraphicFramePr/>
          <p:nvPr/>
        </p:nvGraphicFramePr>
        <p:xfrm>
          <a:off x="838200" y="1690687"/>
          <a:ext cx="3000000" cy="3000000"/>
        </p:xfrm>
        <a:graphic>
          <a:graphicData uri="http://schemas.openxmlformats.org/drawingml/2006/table">
            <a:tbl>
              <a:tblPr>
                <a:noFill/>
                <a:tableStyleId>{918D4247-4A6B-4DA4-A074-FF9A1A7B2366}</a:tableStyleId>
              </a:tblPr>
              <a:tblGrid>
                <a:gridCol w="8586775"/>
                <a:gridCol w="965200"/>
                <a:gridCol w="963600"/>
              </a:tblGrid>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User focus: </a:t>
                      </a:r>
                      <a:r>
                        <a:rPr lang="en-US" sz="2000">
                          <a:solidFill>
                            <a:schemeClr val="dk1"/>
                          </a:solidFill>
                          <a:latin typeface="Calibri"/>
                          <a:ea typeface="Calibri"/>
                          <a:cs typeface="Calibri"/>
                          <a:sym typeface="Calibri"/>
                        </a:rPr>
                        <a:t>Software Requesters (All Users)</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5E0B4"/>
                    </a:solidFill>
                  </a:tcPr>
                </a:tc>
                <a:tc hMerge="1"/>
                <a:tc hMerge="1"/>
              </a:tr>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User story theme: </a:t>
                      </a:r>
                      <a:r>
                        <a:rPr lang="en-US" sz="2000">
                          <a:solidFill>
                            <a:schemeClr val="dk1"/>
                          </a:solidFill>
                          <a:latin typeface="Calibri"/>
                          <a:ea typeface="Calibri"/>
                          <a:cs typeface="Calibri"/>
                          <a:sym typeface="Calibri"/>
                        </a:rPr>
                        <a:t>Logout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hMerge="1"/>
                <a:tc hMerge="1"/>
              </a:tr>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As a user I would like to be able to logout of my account when I am not using it so that my account is not accessible to other people.</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r>
              <a:tr h="5730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Acceptance test-driven development criteria (ATDD) (positive/negative)</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Failed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Passed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r>
              <a:tr h="5746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P</a:t>
                      </a:r>
                      <a:r>
                        <a:rPr b="0" i="0" lang="en-US" sz="2000" u="none" cap="none" strike="noStrike">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Given that a user is signed in, when they click the sign out button, the user should be signed out and then redirected to the sign in page.</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“Daily” Scrum</a:t>
            </a:r>
            <a:endParaRPr/>
          </a:p>
        </p:txBody>
      </p:sp>
      <p:sp>
        <p:nvSpPr>
          <p:cNvPr id="193" name="Shape 193"/>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400" u="none" cap="none" strike="noStrike">
                <a:solidFill>
                  <a:schemeClr val="dk1"/>
                </a:solidFill>
                <a:latin typeface="Calibri"/>
                <a:ea typeface="Calibri"/>
                <a:cs typeface="Calibri"/>
                <a:sym typeface="Calibri"/>
              </a:rPr>
              <a:t>Are you on track?</a:t>
            </a:r>
            <a:endParaRPr b="0" i="0" sz="2400" u="none" cap="none" strike="noStrike">
              <a:solidFill>
                <a:schemeClr val="dk1"/>
              </a:solidFill>
              <a:latin typeface="Calibri"/>
              <a:ea typeface="Calibri"/>
              <a:cs typeface="Calibri"/>
              <a:sym typeface="Calibri"/>
            </a:endParaRPr>
          </a:p>
          <a:p>
            <a:pPr indent="-228600" lvl="1" marL="685800" marR="0" rtl="0" algn="l">
              <a:lnSpc>
                <a:spcPct val="90000"/>
              </a:lnSpc>
              <a:spcBef>
                <a:spcPts val="0"/>
              </a:spcBef>
              <a:spcAft>
                <a:spcPts val="0"/>
              </a:spcAft>
              <a:buClr>
                <a:schemeClr val="dk1"/>
              </a:buClr>
              <a:buSzPts val="2400"/>
              <a:buFont typeface="Arial"/>
              <a:buChar char="•"/>
            </a:pPr>
            <a:r>
              <a:rPr lang="en-US"/>
              <a:t>Yes, we are. The design follows a very bullish scope-time approach and will fall together rapidly. </a:t>
            </a:r>
            <a:endParaRPr sz="2400"/>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Any barriers to your group’s success?</a:t>
            </a:r>
            <a:endParaRPr b="0" i="0" sz="2800" u="none">
              <a:solidFill>
                <a:schemeClr val="dk1"/>
              </a:solidFill>
              <a:latin typeface="Calibri"/>
              <a:ea typeface="Calibri"/>
              <a:cs typeface="Calibri"/>
              <a:sym typeface="Calibri"/>
            </a:endParaRPr>
          </a:p>
          <a:p>
            <a:pPr indent="-228600" lvl="1" marL="685800" marR="0" rtl="0" algn="l">
              <a:lnSpc>
                <a:spcPct val="90000"/>
              </a:lnSpc>
              <a:spcBef>
                <a:spcPts val="1000"/>
              </a:spcBef>
              <a:spcAft>
                <a:spcPts val="0"/>
              </a:spcAft>
              <a:buClr>
                <a:schemeClr val="dk1"/>
              </a:buClr>
              <a:buSzPts val="2400"/>
              <a:buFont typeface="Arial"/>
              <a:buChar char="•"/>
            </a:pPr>
            <a:r>
              <a:rPr lang="en-US"/>
              <a:t>We  have been busy with other coursework, but our availability should increase now that we are done with midterms. Google docs has been a useful platform for sharing work thus far.</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Do you envision being able to achieve more (or less) for your release 1/MVP?</a:t>
            </a:r>
            <a:endParaRPr b="0" i="0" sz="2800" u="none">
              <a:solidFill>
                <a:schemeClr val="dk1"/>
              </a:solidFill>
              <a:latin typeface="Calibri"/>
              <a:ea typeface="Calibri"/>
              <a:cs typeface="Calibri"/>
              <a:sym typeface="Calibri"/>
            </a:endParaRPr>
          </a:p>
          <a:p>
            <a:pPr indent="-228600" lvl="1" marL="685800" marR="0" rtl="0" algn="l">
              <a:lnSpc>
                <a:spcPct val="90000"/>
              </a:lnSpc>
              <a:spcBef>
                <a:spcPts val="1000"/>
              </a:spcBef>
              <a:spcAft>
                <a:spcPts val="0"/>
              </a:spcAft>
              <a:buClr>
                <a:schemeClr val="dk1"/>
              </a:buClr>
              <a:buSzPts val="2400"/>
              <a:buFont typeface="Arial"/>
              <a:buChar char="•"/>
            </a:pPr>
            <a:r>
              <a:rPr lang="en-US"/>
              <a:t>We believe that  will we able to achieve the release as defined, given it builds as expected and schedule.</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Acceptance Test-Driven Development (ATDD)</a:t>
            </a:r>
            <a:endParaRPr/>
          </a:p>
        </p:txBody>
      </p:sp>
      <p:sp>
        <p:nvSpPr>
          <p:cNvPr id="91" name="Shape 91"/>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400" u="none" cap="none" strike="noStrike">
                <a:solidFill>
                  <a:schemeClr val="dk1"/>
                </a:solidFill>
                <a:latin typeface="Calibri"/>
                <a:ea typeface="Calibri"/>
                <a:cs typeface="Calibri"/>
                <a:sym typeface="Calibri"/>
              </a:rPr>
              <a:t>Total number of scenarios?  36</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Describe your experience</a:t>
            </a:r>
            <a:endParaRPr/>
          </a:p>
          <a:p>
            <a:pPr indent="-228600" lvl="1" marL="685800" marR="0" rtl="0" algn="l">
              <a:lnSpc>
                <a:spcPct val="90000"/>
              </a:lnSpc>
              <a:spcBef>
                <a:spcPts val="500"/>
              </a:spcBef>
              <a:spcAft>
                <a:spcPts val="0"/>
              </a:spcAft>
              <a:buClr>
                <a:schemeClr val="dk1"/>
              </a:buClr>
              <a:buSzPts val="2400"/>
              <a:buFont typeface="Arial"/>
              <a:buChar char="•"/>
            </a:pPr>
            <a:r>
              <a:rPr lang="en-US"/>
              <a:t>This activity simply </a:t>
            </a:r>
            <a:r>
              <a:rPr lang="en-US"/>
              <a:t>reinforced</a:t>
            </a:r>
            <a:r>
              <a:rPr lang="en-US"/>
              <a:t> our views on the MVP.</a:t>
            </a:r>
            <a:endParaRPr/>
          </a:p>
          <a:p>
            <a:pPr indent="-228600" lvl="1" marL="685800" marR="0" rtl="0" algn="l">
              <a:lnSpc>
                <a:spcPct val="90000"/>
              </a:lnSpc>
              <a:spcBef>
                <a:spcPts val="500"/>
              </a:spcBef>
              <a:spcAft>
                <a:spcPts val="0"/>
              </a:spcAft>
              <a:buClr>
                <a:schemeClr val="dk1"/>
              </a:buClr>
              <a:buSzPts val="2400"/>
              <a:buFont typeface="Arial"/>
              <a:buChar char="•"/>
            </a:pPr>
            <a:r>
              <a:rPr lang="en-US"/>
              <a:t>Testing seems </a:t>
            </a:r>
            <a:r>
              <a:rPr lang="en-US"/>
              <a:t>straightforward</a:t>
            </a:r>
            <a:r>
              <a:rPr lang="en-US"/>
              <a:t>, there are very few boundary points and equivalence classes to manage. </a:t>
            </a:r>
            <a:endParaRPr/>
          </a:p>
          <a:p>
            <a:pPr indent="-228600" lvl="1" marL="685800" marR="0" rtl="0" algn="l">
              <a:lnSpc>
                <a:spcPct val="90000"/>
              </a:lnSpc>
              <a:spcBef>
                <a:spcPts val="500"/>
              </a:spcBef>
              <a:spcAft>
                <a:spcPts val="0"/>
              </a:spcAft>
              <a:buClr>
                <a:schemeClr val="dk1"/>
              </a:buClr>
              <a:buSzPts val="2400"/>
              <a:buFont typeface="Arial"/>
              <a:buChar char="•"/>
            </a:pPr>
            <a:r>
              <a:rPr lang="en-US"/>
              <a:t>On one hand, this might have helped before lo-fi prototyping, as it would allow us to better describe and understand the </a:t>
            </a:r>
            <a:r>
              <a:rPr lang="en-US"/>
              <a:t>intricacies</a:t>
            </a:r>
            <a:r>
              <a:rPr lang="en-US"/>
              <a:t> of our design.</a:t>
            </a:r>
            <a:endParaRPr/>
          </a:p>
          <a:p>
            <a:pPr indent="-228600" lvl="1" marL="685800" marR="0" rtl="0" algn="l">
              <a:lnSpc>
                <a:spcPct val="90000"/>
              </a:lnSpc>
              <a:spcBef>
                <a:spcPts val="500"/>
              </a:spcBef>
              <a:spcAft>
                <a:spcPts val="0"/>
              </a:spcAft>
              <a:buClr>
                <a:schemeClr val="dk1"/>
              </a:buClr>
              <a:buSzPts val="2400"/>
              <a:buFont typeface="Arial"/>
              <a:buChar char="•"/>
            </a:pPr>
            <a:r>
              <a:rPr lang="en-US"/>
              <a:t>On the other hand, lo-fi helped us to visualize the overall design requirements used in the creation of this milestone. </a:t>
            </a:r>
            <a:endParaRPr/>
          </a:p>
          <a:p>
            <a:pPr indent="-76200" lvl="1" marL="685800" marR="0" rtl="0" algn="l">
              <a:lnSpc>
                <a:spcPct val="90000"/>
              </a:lnSpc>
              <a:spcBef>
                <a:spcPts val="5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76200" lvl="0" marL="228600" marR="0" rtl="0" algn="l">
              <a:lnSpc>
                <a:spcPct val="90000"/>
              </a:lnSpc>
              <a:spcBef>
                <a:spcPts val="10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pic>
        <p:nvPicPr>
          <p:cNvPr id="198" name="Shape 198"/>
          <p:cNvPicPr preferRelativeResize="0"/>
          <p:nvPr/>
        </p:nvPicPr>
        <p:blipFill>
          <a:blip r:embed="rId3">
            <a:alphaModFix/>
          </a:blip>
          <a:stretch>
            <a:fillRect/>
          </a:stretch>
        </p:blipFill>
        <p:spPr>
          <a:xfrm>
            <a:off x="777388" y="1403206"/>
            <a:ext cx="10637225" cy="4051600"/>
          </a:xfrm>
          <a:prstGeom prst="rect">
            <a:avLst/>
          </a:prstGeom>
          <a:noFill/>
          <a:ln>
            <a:noFill/>
          </a:ln>
        </p:spPr>
      </p:pic>
      <p:sp>
        <p:nvSpPr>
          <p:cNvPr id="199" name="Shape 199"/>
          <p:cNvSpPr txBox="1"/>
          <p:nvPr/>
        </p:nvSpPr>
        <p:spPr>
          <a:xfrm>
            <a:off x="2542800" y="1403200"/>
            <a:ext cx="7106400" cy="1225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3600"/>
              <a:t>Software User User </a:t>
            </a:r>
            <a:r>
              <a:rPr lang="en-US" sz="3600"/>
              <a:t>Story Map</a:t>
            </a:r>
            <a:endParaRPr sz="3600"/>
          </a:p>
        </p:txBody>
      </p:sp>
      <p:sp>
        <p:nvSpPr>
          <p:cNvPr id="200" name="Shape 200"/>
          <p:cNvSpPr txBox="1"/>
          <p:nvPr/>
        </p:nvSpPr>
        <p:spPr>
          <a:xfrm>
            <a:off x="777400" y="5454800"/>
            <a:ext cx="7106400" cy="1225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800"/>
              <a:t>Team DCC: Dakota Fisher, Chengyu Lou, Connor Meredith</a:t>
            </a:r>
            <a:endParaRPr sz="1800"/>
          </a:p>
        </p:txBody>
      </p:sp>
      <p:pic>
        <p:nvPicPr>
          <p:cNvPr id="201" name="Shape 201"/>
          <p:cNvPicPr preferRelativeResize="0"/>
          <p:nvPr/>
        </p:nvPicPr>
        <p:blipFill>
          <a:blip r:embed="rId4">
            <a:alphaModFix/>
          </a:blip>
          <a:stretch>
            <a:fillRect/>
          </a:stretch>
        </p:blipFill>
        <p:spPr>
          <a:xfrm>
            <a:off x="9420950" y="553763"/>
            <a:ext cx="1790700" cy="1933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pic>
        <p:nvPicPr>
          <p:cNvPr id="206" name="Shape 206"/>
          <p:cNvPicPr preferRelativeResize="0"/>
          <p:nvPr/>
        </p:nvPicPr>
        <p:blipFill>
          <a:blip r:embed="rId3">
            <a:alphaModFix/>
          </a:blip>
          <a:stretch>
            <a:fillRect/>
          </a:stretch>
        </p:blipFill>
        <p:spPr>
          <a:xfrm>
            <a:off x="2592588" y="789350"/>
            <a:ext cx="7006825" cy="5279300"/>
          </a:xfrm>
          <a:prstGeom prst="rect">
            <a:avLst/>
          </a:prstGeom>
          <a:noFill/>
          <a:ln>
            <a:noFill/>
          </a:ln>
        </p:spPr>
      </p:pic>
      <p:sp>
        <p:nvSpPr>
          <p:cNvPr id="207" name="Shape 207"/>
          <p:cNvSpPr txBox="1"/>
          <p:nvPr/>
        </p:nvSpPr>
        <p:spPr>
          <a:xfrm>
            <a:off x="4307725" y="789350"/>
            <a:ext cx="7106400" cy="1225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3600"/>
              <a:t>Approver </a:t>
            </a:r>
            <a:r>
              <a:rPr lang="en-US" sz="3600"/>
              <a:t>User Story Map</a:t>
            </a:r>
            <a:endParaRPr sz="3600"/>
          </a:p>
        </p:txBody>
      </p:sp>
      <p:sp>
        <p:nvSpPr>
          <p:cNvPr id="208" name="Shape 208"/>
          <p:cNvSpPr txBox="1"/>
          <p:nvPr/>
        </p:nvSpPr>
        <p:spPr>
          <a:xfrm>
            <a:off x="2592600" y="6068650"/>
            <a:ext cx="7106400" cy="41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800"/>
              <a:t>Team DCC: Dakota Fisher, Chengyu Lou, Connor Meredith</a:t>
            </a:r>
            <a:endParaRPr sz="1800"/>
          </a:p>
        </p:txBody>
      </p:sp>
      <p:pic>
        <p:nvPicPr>
          <p:cNvPr id="209" name="Shape 209"/>
          <p:cNvPicPr preferRelativeResize="0"/>
          <p:nvPr/>
        </p:nvPicPr>
        <p:blipFill>
          <a:blip r:embed="rId4">
            <a:alphaModFix/>
          </a:blip>
          <a:stretch>
            <a:fillRect/>
          </a:stretch>
        </p:blipFill>
        <p:spPr>
          <a:xfrm>
            <a:off x="9699000" y="789350"/>
            <a:ext cx="1790700" cy="1933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pic>
        <p:nvPicPr>
          <p:cNvPr id="214" name="Shape 214"/>
          <p:cNvPicPr preferRelativeResize="0"/>
          <p:nvPr/>
        </p:nvPicPr>
        <p:blipFill>
          <a:blip r:embed="rId3">
            <a:alphaModFix/>
          </a:blip>
          <a:stretch>
            <a:fillRect/>
          </a:stretch>
        </p:blipFill>
        <p:spPr>
          <a:xfrm>
            <a:off x="1707425" y="12"/>
            <a:ext cx="8777147" cy="6492875"/>
          </a:xfrm>
          <a:prstGeom prst="rect">
            <a:avLst/>
          </a:prstGeom>
          <a:noFill/>
          <a:ln>
            <a:noFill/>
          </a:ln>
        </p:spPr>
      </p:pic>
      <p:sp>
        <p:nvSpPr>
          <p:cNvPr id="215" name="Shape 215"/>
          <p:cNvSpPr txBox="1"/>
          <p:nvPr/>
        </p:nvSpPr>
        <p:spPr>
          <a:xfrm>
            <a:off x="3378175" y="0"/>
            <a:ext cx="7106400" cy="1225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3600"/>
              <a:t>IT Analyst User Story Map</a:t>
            </a:r>
            <a:endParaRPr sz="3600"/>
          </a:p>
        </p:txBody>
      </p:sp>
      <p:sp>
        <p:nvSpPr>
          <p:cNvPr id="216" name="Shape 216"/>
          <p:cNvSpPr txBox="1"/>
          <p:nvPr/>
        </p:nvSpPr>
        <p:spPr>
          <a:xfrm>
            <a:off x="1707425" y="6492875"/>
            <a:ext cx="7106400" cy="334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800"/>
              <a:t>Team DCC: Dakota Fisher, Chengyu Lou, Connor Meredith</a:t>
            </a:r>
            <a:endParaRPr sz="1800"/>
          </a:p>
        </p:txBody>
      </p:sp>
      <p:pic>
        <p:nvPicPr>
          <p:cNvPr id="217" name="Shape 217"/>
          <p:cNvPicPr preferRelativeResize="0"/>
          <p:nvPr/>
        </p:nvPicPr>
        <p:blipFill>
          <a:blip r:embed="rId4">
            <a:alphaModFix/>
          </a:blip>
          <a:stretch>
            <a:fillRect/>
          </a:stretch>
        </p:blipFill>
        <p:spPr>
          <a:xfrm>
            <a:off x="1707425" y="4559288"/>
            <a:ext cx="1790700" cy="1933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Changes &amp; Misc.</a:t>
            </a:r>
            <a:endParaRPr/>
          </a:p>
        </p:txBody>
      </p:sp>
      <p:sp>
        <p:nvSpPr>
          <p:cNvPr id="223" name="Shape 223"/>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Have your plans changed since your group’s initial conception and project evolution</a:t>
            </a:r>
            <a:endParaRPr/>
          </a:p>
          <a:p>
            <a:pPr indent="-228600" lvl="1" marL="685800" marR="0" rtl="0" algn="l">
              <a:lnSpc>
                <a:spcPct val="90000"/>
              </a:lnSpc>
              <a:spcBef>
                <a:spcPts val="500"/>
              </a:spcBef>
              <a:spcAft>
                <a:spcPts val="0"/>
              </a:spcAft>
              <a:buClr>
                <a:schemeClr val="dk1"/>
              </a:buClr>
              <a:buSzPts val="2400"/>
              <a:buFont typeface="Arial"/>
              <a:buChar char="•"/>
            </a:pPr>
            <a:r>
              <a:rPr lang="en-US"/>
              <a:t>Not really, Just been further and further concentrated, with small flare such as “forgot password” functionality for example being discussed and negated.</a:t>
            </a:r>
            <a:endParaRPr/>
          </a:p>
          <a:p>
            <a:pPr indent="-228600" lvl="1" marL="685800" marR="0" rtl="0" algn="l">
              <a:lnSpc>
                <a:spcPct val="90000"/>
              </a:lnSpc>
              <a:spcBef>
                <a:spcPts val="500"/>
              </a:spcBef>
              <a:spcAft>
                <a:spcPts val="0"/>
              </a:spcAft>
              <a:buClr>
                <a:schemeClr val="dk1"/>
              </a:buClr>
              <a:buSzPts val="2400"/>
              <a:buFont typeface="Arial"/>
              <a:buChar char="•"/>
            </a:pPr>
            <a:r>
              <a:rPr lang="en-US"/>
              <a:t>Our initial FSM was quite ambitious, and as we progressed, the MVP has been further condensed based on conversations.</a:t>
            </a:r>
            <a:endParaRPr/>
          </a:p>
          <a:p>
            <a:pPr indent="0" lvl="0" marL="0" marR="0" rtl="0" algn="l">
              <a:lnSpc>
                <a:spcPct val="90000"/>
              </a:lnSpc>
              <a:spcBef>
                <a:spcPts val="10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Group reflection</a:t>
            </a:r>
            <a:endParaRPr/>
          </a:p>
        </p:txBody>
      </p:sp>
      <p:sp>
        <p:nvSpPr>
          <p:cNvPr id="229" name="Shape 22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nSpc>
                <a:spcPct val="80000"/>
              </a:lnSpc>
              <a:spcBef>
                <a:spcPts val="1000"/>
              </a:spcBef>
              <a:spcAft>
                <a:spcPts val="0"/>
              </a:spcAft>
              <a:buClr>
                <a:schemeClr val="dk1"/>
              </a:buClr>
              <a:buSzPts val="2800"/>
              <a:buFont typeface="Arial"/>
              <a:buChar char="•"/>
            </a:pPr>
            <a:r>
              <a:rPr lang="en-US"/>
              <a:t>What did you learn about yourself as you collaborated and worked through this milestone?</a:t>
            </a:r>
            <a:endParaRPr/>
          </a:p>
          <a:p>
            <a:pPr indent="-228600" lvl="1" marL="685800" rtl="0">
              <a:lnSpc>
                <a:spcPct val="80000"/>
              </a:lnSpc>
              <a:spcBef>
                <a:spcPts val="500"/>
              </a:spcBef>
              <a:spcAft>
                <a:spcPts val="0"/>
              </a:spcAft>
              <a:buClr>
                <a:schemeClr val="dk1"/>
              </a:buClr>
              <a:buSzPts val="2400"/>
              <a:buFont typeface="Arial"/>
              <a:buChar char="•"/>
            </a:pPr>
            <a:r>
              <a:rPr lang="en-US"/>
              <a:t>The usefulness of writing acceptance tests before beginning development</a:t>
            </a:r>
            <a:endParaRPr/>
          </a:p>
          <a:p>
            <a:pPr indent="0" lvl="0" marL="0" rtl="0">
              <a:lnSpc>
                <a:spcPct val="80000"/>
              </a:lnSpc>
              <a:spcBef>
                <a:spcPts val="1000"/>
              </a:spcBef>
              <a:spcAft>
                <a:spcPts val="0"/>
              </a:spcAft>
              <a:buNone/>
            </a:pPr>
            <a:r>
              <a:t/>
            </a:r>
            <a:endParaRPr/>
          </a:p>
          <a:p>
            <a:pPr indent="-228600" lvl="0" marL="228600" rtl="0">
              <a:lnSpc>
                <a:spcPct val="80000"/>
              </a:lnSpc>
              <a:spcBef>
                <a:spcPts val="1000"/>
              </a:spcBef>
              <a:spcAft>
                <a:spcPts val="0"/>
              </a:spcAft>
              <a:buClr>
                <a:schemeClr val="dk1"/>
              </a:buClr>
              <a:buSzPts val="2800"/>
              <a:buFont typeface="Arial"/>
              <a:buChar char="•"/>
            </a:pPr>
            <a:r>
              <a:rPr lang="en-US"/>
              <a:t>How will you use what you have learned going forward?</a:t>
            </a:r>
            <a:endParaRPr/>
          </a:p>
          <a:p>
            <a:pPr indent="-228600" lvl="1" marL="685800" rtl="0">
              <a:lnSpc>
                <a:spcPct val="80000"/>
              </a:lnSpc>
              <a:spcBef>
                <a:spcPts val="500"/>
              </a:spcBef>
              <a:spcAft>
                <a:spcPts val="0"/>
              </a:spcAft>
              <a:buClr>
                <a:schemeClr val="dk1"/>
              </a:buClr>
              <a:buSzPts val="2400"/>
              <a:buFont typeface="Arial"/>
              <a:buChar char="•"/>
            </a:pPr>
            <a:r>
              <a:rPr lang="en-US"/>
              <a:t>Use the acceptance tests to guide development and remain focused during the development phase</a:t>
            </a:r>
            <a:endParaRPr/>
          </a:p>
          <a:p>
            <a:pPr indent="0" lvl="0" marL="0" rtl="0">
              <a:lnSpc>
                <a:spcPct val="80000"/>
              </a:lnSpc>
              <a:spcBef>
                <a:spcPts val="10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Group reflection</a:t>
            </a:r>
            <a:endParaRPr/>
          </a:p>
        </p:txBody>
      </p:sp>
      <p:sp>
        <p:nvSpPr>
          <p:cNvPr id="235" name="Shape 235"/>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rtl="0">
              <a:lnSpc>
                <a:spcPct val="80000"/>
              </a:lnSpc>
              <a:spcBef>
                <a:spcPts val="0"/>
              </a:spcBef>
              <a:spcAft>
                <a:spcPts val="0"/>
              </a:spcAft>
              <a:buClr>
                <a:schemeClr val="dk1"/>
              </a:buClr>
              <a:buSzPts val="2800"/>
              <a:buFont typeface="Arial"/>
              <a:buChar char="•"/>
            </a:pPr>
            <a:r>
              <a:rPr lang="en-US"/>
              <a:t>How did you feel about this milestone? What did you like about it? What did you dislike?</a:t>
            </a:r>
            <a:endParaRPr/>
          </a:p>
          <a:p>
            <a:pPr indent="-228600" lvl="1" marL="685800" rtl="0">
              <a:lnSpc>
                <a:spcPct val="80000"/>
              </a:lnSpc>
              <a:spcBef>
                <a:spcPts val="500"/>
              </a:spcBef>
              <a:spcAft>
                <a:spcPts val="0"/>
              </a:spcAft>
              <a:buClr>
                <a:schemeClr val="dk1"/>
              </a:buClr>
              <a:buSzPts val="2400"/>
              <a:buFont typeface="Arial"/>
              <a:buChar char="•"/>
            </a:pPr>
            <a:r>
              <a:rPr lang="en-US"/>
              <a:t>Simple and useful for planning upcoming development. </a:t>
            </a:r>
            <a:endParaRPr/>
          </a:p>
          <a:p>
            <a:pPr indent="-228600" lvl="1" marL="685800" rtl="0">
              <a:lnSpc>
                <a:spcPct val="80000"/>
              </a:lnSpc>
              <a:spcBef>
                <a:spcPts val="500"/>
              </a:spcBef>
              <a:spcAft>
                <a:spcPts val="0"/>
              </a:spcAft>
              <a:buClr>
                <a:schemeClr val="dk1"/>
              </a:buClr>
              <a:buSzPts val="2400"/>
              <a:buFont typeface="Arial"/>
              <a:buChar char="•"/>
            </a:pPr>
            <a:r>
              <a:rPr lang="en-US"/>
              <a:t>No complaints.</a:t>
            </a:r>
            <a:endParaRPr/>
          </a:p>
          <a:p>
            <a:pPr indent="0" lvl="0" marL="0" rtl="0">
              <a:lnSpc>
                <a:spcPct val="80000"/>
              </a:lnSpc>
              <a:spcBef>
                <a:spcPts val="500"/>
              </a:spcBef>
              <a:spcAft>
                <a:spcPts val="0"/>
              </a:spcAft>
              <a:buClr>
                <a:srgbClr val="000000"/>
              </a:buClr>
              <a:buSzPts val="1100"/>
              <a:buFont typeface="Arial"/>
              <a:buNone/>
            </a:pPr>
            <a:r>
              <a:t/>
            </a:r>
            <a:endParaRPr/>
          </a:p>
          <a:p>
            <a:pPr indent="-228600" lvl="0" marL="228600" rtl="0">
              <a:lnSpc>
                <a:spcPct val="80000"/>
              </a:lnSpc>
              <a:spcBef>
                <a:spcPts val="1000"/>
              </a:spcBef>
              <a:spcAft>
                <a:spcPts val="0"/>
              </a:spcAft>
              <a:buClr>
                <a:schemeClr val="dk1"/>
              </a:buClr>
              <a:buSzPts val="2800"/>
              <a:buFont typeface="Arial"/>
              <a:buChar char="•"/>
            </a:pPr>
            <a:r>
              <a:rPr lang="en-US"/>
              <a:t>What “stuff &amp; things” related to this milestone would you want help with?</a:t>
            </a:r>
            <a:endParaRPr/>
          </a:p>
          <a:p>
            <a:pPr indent="-228600" lvl="1" marL="685800" rtl="0">
              <a:lnSpc>
                <a:spcPct val="80000"/>
              </a:lnSpc>
              <a:spcBef>
                <a:spcPts val="500"/>
              </a:spcBef>
              <a:spcAft>
                <a:spcPts val="0"/>
              </a:spcAft>
              <a:buClr>
                <a:schemeClr val="dk1"/>
              </a:buClr>
              <a:buSzPts val="2400"/>
              <a:buFont typeface="Arial"/>
              <a:buChar char="•"/>
            </a:pPr>
            <a:r>
              <a:rPr lang="en-US"/>
              <a:t>Nothing in particular. Just any feedback that you have that may help us.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ATDDs</a:t>
            </a:r>
            <a:endParaRPr/>
          </a:p>
        </p:txBody>
      </p:sp>
      <p:graphicFrame>
        <p:nvGraphicFramePr>
          <p:cNvPr id="97" name="Shape 97"/>
          <p:cNvGraphicFramePr/>
          <p:nvPr/>
        </p:nvGraphicFramePr>
        <p:xfrm>
          <a:off x="838200" y="1690687"/>
          <a:ext cx="3000000" cy="3000000"/>
        </p:xfrm>
        <a:graphic>
          <a:graphicData uri="http://schemas.openxmlformats.org/drawingml/2006/table">
            <a:tbl>
              <a:tblPr>
                <a:noFill/>
                <a:tableStyleId>{918D4247-4A6B-4DA4-A074-FF9A1A7B2366}</a:tableStyleId>
              </a:tblPr>
              <a:tblGrid>
                <a:gridCol w="8586775"/>
                <a:gridCol w="965200"/>
                <a:gridCol w="963600"/>
              </a:tblGrid>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User focus:</a:t>
                      </a:r>
                      <a:r>
                        <a:rPr lang="en-US" sz="2000">
                          <a:solidFill>
                            <a:schemeClr val="dk1"/>
                          </a:solidFill>
                          <a:latin typeface="Calibri"/>
                          <a:ea typeface="Calibri"/>
                          <a:cs typeface="Calibri"/>
                          <a:sym typeface="Calibri"/>
                        </a:rPr>
                        <a:t> IT Analyst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5E0B4"/>
                    </a:solidFill>
                  </a:tcPr>
                </a:tc>
                <a:tc hMerge="1"/>
                <a:tc hMerge="1"/>
              </a:tr>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User story theme:</a:t>
                      </a:r>
                      <a:r>
                        <a:rPr lang="en-US" sz="2000">
                          <a:solidFill>
                            <a:schemeClr val="dk1"/>
                          </a:solidFill>
                          <a:latin typeface="Calibri"/>
                          <a:ea typeface="Calibri"/>
                          <a:cs typeface="Calibri"/>
                          <a:sym typeface="Calibri"/>
                        </a:rPr>
                        <a:t> Form Management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hMerge="1"/>
                <a:tc hMerge="1"/>
              </a:tr>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As an IT Analyst I would like to be able to receive approved forms so I can provision access.</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r>
              <a:tr h="5730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Acceptance test-driven development criteria (ATDD) (positive/negative)</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Failed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Passed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r>
              <a:tr h="5746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[P] Viewing the tasks page when clicking on a task then displays the task.</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46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[N] given they load the tasks page, when they view it, the page displays  an ‘empty’ message</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ATDDs</a:t>
            </a:r>
            <a:endParaRPr/>
          </a:p>
        </p:txBody>
      </p:sp>
      <p:graphicFrame>
        <p:nvGraphicFramePr>
          <p:cNvPr id="103" name="Shape 103"/>
          <p:cNvGraphicFramePr/>
          <p:nvPr/>
        </p:nvGraphicFramePr>
        <p:xfrm>
          <a:off x="838200" y="1690687"/>
          <a:ext cx="3000000" cy="3000000"/>
        </p:xfrm>
        <a:graphic>
          <a:graphicData uri="http://schemas.openxmlformats.org/drawingml/2006/table">
            <a:tbl>
              <a:tblPr>
                <a:noFill/>
                <a:tableStyleId>{918D4247-4A6B-4DA4-A074-FF9A1A7B2366}</a:tableStyleId>
              </a:tblPr>
              <a:tblGrid>
                <a:gridCol w="8586775"/>
                <a:gridCol w="965200"/>
                <a:gridCol w="963600"/>
              </a:tblGrid>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User focus: </a:t>
                      </a:r>
                      <a:r>
                        <a:rPr lang="en-US" sz="2000">
                          <a:solidFill>
                            <a:schemeClr val="dk1"/>
                          </a:solidFill>
                          <a:latin typeface="Calibri"/>
                          <a:ea typeface="Calibri"/>
                          <a:cs typeface="Calibri"/>
                          <a:sym typeface="Calibri"/>
                        </a:rPr>
                        <a:t>IT Analyst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5E0B4"/>
                    </a:solidFill>
                  </a:tcPr>
                </a:tc>
                <a:tc hMerge="1"/>
                <a:tc hMerge="1"/>
              </a:tr>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User story theme:</a:t>
                      </a:r>
                      <a:r>
                        <a:rPr lang="en-US" sz="2000">
                          <a:solidFill>
                            <a:schemeClr val="dk1"/>
                          </a:solidFill>
                          <a:latin typeface="Calibri"/>
                          <a:ea typeface="Calibri"/>
                          <a:cs typeface="Calibri"/>
                          <a:sym typeface="Calibri"/>
                        </a:rPr>
                        <a:t>  Data Validation</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hMerge="1"/>
                <a:tc hMerge="1"/>
              </a:tr>
              <a:tr h="574675">
                <a:tc gridSpan="3">
                  <a:txBody>
                    <a:bodyPr>
                      <a:noAutofit/>
                    </a:bodyPr>
                    <a:lstStyle/>
                    <a:p>
                      <a:pPr indent="0" lvl="0" marL="0"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As an IT Analyst I would like to be able to review user data to be able to provision access correctly</a:t>
                      </a:r>
                      <a:endParaRPr sz="2000">
                        <a:solidFill>
                          <a:schemeClr val="dk1"/>
                        </a:solidFill>
                        <a:latin typeface="Calibri"/>
                        <a:ea typeface="Calibri"/>
                        <a:cs typeface="Calibri"/>
                        <a:sym typeface="Calibri"/>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r>
              <a:tr h="5730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Acceptance test-driven development criteria (ATDD) (positive/negative)</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Failed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Passed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r>
              <a:tr h="5746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[P] Given the user is on a task page, when they read the page, all required data is present.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46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N] Given the user is on a task page, when the data is insufficient, there is notice of the flaws.</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graphicFrame>
        <p:nvGraphicFramePr>
          <p:cNvPr id="109" name="Shape 109"/>
          <p:cNvGraphicFramePr/>
          <p:nvPr/>
        </p:nvGraphicFramePr>
        <p:xfrm>
          <a:off x="838200" y="1632762"/>
          <a:ext cx="3000000" cy="3000000"/>
        </p:xfrm>
        <a:graphic>
          <a:graphicData uri="http://schemas.openxmlformats.org/drawingml/2006/table">
            <a:tbl>
              <a:tblPr>
                <a:noFill/>
                <a:tableStyleId>{918D4247-4A6B-4DA4-A074-FF9A1A7B2366}</a:tableStyleId>
              </a:tblPr>
              <a:tblGrid>
                <a:gridCol w="8586775"/>
                <a:gridCol w="965200"/>
                <a:gridCol w="963600"/>
              </a:tblGrid>
              <a:tr h="743100">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User focus: </a:t>
                      </a:r>
                      <a:r>
                        <a:rPr lang="en-US" sz="2000">
                          <a:solidFill>
                            <a:schemeClr val="dk1"/>
                          </a:solidFill>
                          <a:latin typeface="Calibri"/>
                          <a:ea typeface="Calibri"/>
                          <a:cs typeface="Calibri"/>
                          <a:sym typeface="Calibri"/>
                        </a:rPr>
                        <a:t>approver</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5E0B4"/>
                    </a:solidFill>
                  </a:tcPr>
                </a:tc>
                <a:tc hMerge="1"/>
                <a:tc hMerge="1"/>
              </a:tr>
              <a:tr h="743100">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User story theme:</a:t>
                      </a:r>
                      <a:r>
                        <a:rPr lang="en-US" sz="2000">
                          <a:solidFill>
                            <a:schemeClr val="dk1"/>
                          </a:solidFill>
                          <a:latin typeface="Calibri"/>
                          <a:ea typeface="Calibri"/>
                          <a:cs typeface="Calibri"/>
                          <a:sym typeface="Calibri"/>
                        </a:rPr>
                        <a:t>  approving requests but the number of users are excess the max number of users allowed to use a software</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hMerge="1"/>
                <a:tc hMerge="1"/>
              </a:tr>
              <a:tr h="743100">
                <a:tc gridSpan="3">
                  <a:txBody>
                    <a:bodyPr>
                      <a:noAutofit/>
                    </a:bodyPr>
                    <a:lstStyle/>
                    <a:p>
                      <a:pPr indent="0" lvl="0" marL="0"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As an approver, I would like to approval the requests, but when the max number is reached the system will show pendinf</a:t>
                      </a:r>
                      <a:endParaRPr sz="2000">
                        <a:solidFill>
                          <a:schemeClr val="dk1"/>
                        </a:solidFill>
                        <a:latin typeface="Calibri"/>
                        <a:ea typeface="Calibri"/>
                        <a:cs typeface="Calibri"/>
                        <a:sym typeface="Calibri"/>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r>
              <a:tr h="741050">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Acceptance test-driven development criteria (ATDD) (positive/negative)</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Failed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Passed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r>
              <a:tr h="837550">
                <a:tc>
                  <a:txBody>
                    <a:bodyPr>
                      <a:noAutofit/>
                    </a:bodyPr>
                    <a:lstStyle/>
                    <a:p>
                      <a:pPr indent="0" lvl="0" marL="0" marR="0" rtl="0" algn="l">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[P] Given the approver is on a task page, when the system shows pending, the system will sen</a:t>
                      </a:r>
                      <a:r>
                        <a:rPr lang="en-US" sz="2000">
                          <a:solidFill>
                            <a:schemeClr val="dk1"/>
                          </a:solidFill>
                          <a:latin typeface="Calibri"/>
                          <a:ea typeface="Calibri"/>
                          <a:cs typeface="Calibri"/>
                          <a:sym typeface="Calibri"/>
                        </a:rPr>
                        <a:t>d a message to user about the situation.</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37550">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p</a:t>
                      </a:r>
                      <a:r>
                        <a:rPr lang="en-US" sz="2000">
                          <a:solidFill>
                            <a:schemeClr val="dk1"/>
                          </a:solidFill>
                          <a:latin typeface="Calibri"/>
                          <a:ea typeface="Calibri"/>
                          <a:cs typeface="Calibri"/>
                          <a:sym typeface="Calibri"/>
                        </a:rPr>
                        <a:t>] Given the user is on a task page, when new space is released, the system will change the pending status to approved and send a message to the user.</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ATDDs</a:t>
            </a:r>
            <a:endParaRPr/>
          </a:p>
        </p:txBody>
      </p:sp>
      <p:graphicFrame>
        <p:nvGraphicFramePr>
          <p:cNvPr id="115" name="Shape 115"/>
          <p:cNvGraphicFramePr/>
          <p:nvPr/>
        </p:nvGraphicFramePr>
        <p:xfrm>
          <a:off x="838200" y="1690687"/>
          <a:ext cx="3000000" cy="3000000"/>
        </p:xfrm>
        <a:graphic>
          <a:graphicData uri="http://schemas.openxmlformats.org/drawingml/2006/table">
            <a:tbl>
              <a:tblPr>
                <a:noFill/>
                <a:tableStyleId>{918D4247-4A6B-4DA4-A074-FF9A1A7B2366}</a:tableStyleId>
              </a:tblPr>
              <a:tblGrid>
                <a:gridCol w="8586775"/>
                <a:gridCol w="965200"/>
                <a:gridCol w="963600"/>
              </a:tblGrid>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User focus: </a:t>
                      </a:r>
                      <a:r>
                        <a:rPr lang="en-US" sz="2000">
                          <a:solidFill>
                            <a:schemeClr val="dk1"/>
                          </a:solidFill>
                          <a:latin typeface="Calibri"/>
                          <a:ea typeface="Calibri"/>
                          <a:cs typeface="Calibri"/>
                          <a:sym typeface="Calibri"/>
                        </a:rPr>
                        <a:t>IT Analyst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5E0B4"/>
                    </a:solidFill>
                  </a:tcPr>
                </a:tc>
                <a:tc hMerge="1"/>
                <a:tc hMerge="1"/>
              </a:tr>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User story theme: </a:t>
                      </a:r>
                      <a:r>
                        <a:rPr lang="en-US" sz="2000">
                          <a:solidFill>
                            <a:schemeClr val="dk1"/>
                          </a:solidFill>
                          <a:latin typeface="Calibri"/>
                          <a:ea typeface="Calibri"/>
                          <a:cs typeface="Calibri"/>
                          <a:sym typeface="Calibri"/>
                        </a:rPr>
                        <a:t>Access Provisioning</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hMerge="1"/>
                <a:tc hMerge="1"/>
              </a:tr>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As an IT Analyst I would like to be able to provision access to users so they can access their software.</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r>
              <a:tr h="5730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Acceptance test-driven development criteria (ATDD) (positive/negative)</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Failed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Passed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r>
              <a:tr h="5746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P] given they are on a tasks page when they provision access, they can record the completion.</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46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N] given they are on a tasks page, when they deny provisioning, the task is updated.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ATDDs</a:t>
            </a:r>
            <a:endParaRPr/>
          </a:p>
        </p:txBody>
      </p:sp>
      <p:graphicFrame>
        <p:nvGraphicFramePr>
          <p:cNvPr id="121" name="Shape 121"/>
          <p:cNvGraphicFramePr/>
          <p:nvPr/>
        </p:nvGraphicFramePr>
        <p:xfrm>
          <a:off x="838200" y="1690687"/>
          <a:ext cx="3000000" cy="3000000"/>
        </p:xfrm>
        <a:graphic>
          <a:graphicData uri="http://schemas.openxmlformats.org/drawingml/2006/table">
            <a:tbl>
              <a:tblPr>
                <a:noFill/>
                <a:tableStyleId>{918D4247-4A6B-4DA4-A074-FF9A1A7B2366}</a:tableStyleId>
              </a:tblPr>
              <a:tblGrid>
                <a:gridCol w="8586775"/>
                <a:gridCol w="965200"/>
                <a:gridCol w="963600"/>
              </a:tblGrid>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User focus: </a:t>
                      </a:r>
                      <a:r>
                        <a:rPr lang="en-US" sz="2000">
                          <a:solidFill>
                            <a:schemeClr val="dk1"/>
                          </a:solidFill>
                          <a:latin typeface="Calibri"/>
                          <a:ea typeface="Calibri"/>
                          <a:cs typeface="Calibri"/>
                          <a:sym typeface="Calibri"/>
                        </a:rPr>
                        <a:t>IT Analyst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5E0B4"/>
                    </a:solidFill>
                  </a:tcPr>
                </a:tc>
                <a:tc hMerge="1"/>
                <a:tc hMerge="1"/>
              </a:tr>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User story theme: </a:t>
                      </a:r>
                      <a:r>
                        <a:rPr lang="en-US" sz="2000">
                          <a:solidFill>
                            <a:schemeClr val="dk1"/>
                          </a:solidFill>
                          <a:latin typeface="Calibri"/>
                          <a:ea typeface="Calibri"/>
                          <a:cs typeface="Calibri"/>
                          <a:sym typeface="Calibri"/>
                        </a:rPr>
                        <a:t>Contacting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hMerge="1"/>
                <a:tc hMerge="1"/>
              </a:tr>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As an IT Analyst I would like to be able to contact the approver to be able to verify provisioning of software in fringe cases.</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r>
              <a:tr h="5730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Acceptance test-driven development criteria (ATDD) (positive/negative)</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Failed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Passed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r>
              <a:tr h="5746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P] given they are on a task page, when they look up the approver, then they can contact the approver.</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46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N] given they are viewing an approver’s information, when they read it, all the data is displayed, or shown as omitted/unavailable.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ATDDs</a:t>
            </a:r>
            <a:endParaRPr/>
          </a:p>
        </p:txBody>
      </p:sp>
      <p:graphicFrame>
        <p:nvGraphicFramePr>
          <p:cNvPr id="127" name="Shape 127"/>
          <p:cNvGraphicFramePr/>
          <p:nvPr/>
        </p:nvGraphicFramePr>
        <p:xfrm>
          <a:off x="838200" y="1690687"/>
          <a:ext cx="3000000" cy="3000000"/>
        </p:xfrm>
        <a:graphic>
          <a:graphicData uri="http://schemas.openxmlformats.org/drawingml/2006/table">
            <a:tbl>
              <a:tblPr>
                <a:noFill/>
                <a:tableStyleId>{918D4247-4A6B-4DA4-A074-FF9A1A7B2366}</a:tableStyleId>
              </a:tblPr>
              <a:tblGrid>
                <a:gridCol w="8586775"/>
                <a:gridCol w="965200"/>
                <a:gridCol w="963600"/>
              </a:tblGrid>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User focus: </a:t>
                      </a:r>
                      <a:r>
                        <a:rPr lang="en-US" sz="2000">
                          <a:solidFill>
                            <a:schemeClr val="dk1"/>
                          </a:solidFill>
                          <a:latin typeface="Calibri"/>
                          <a:ea typeface="Calibri"/>
                          <a:cs typeface="Calibri"/>
                          <a:sym typeface="Calibri"/>
                        </a:rPr>
                        <a:t>IT Analyst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5E0B4"/>
                    </a:solidFill>
                  </a:tcPr>
                </a:tc>
                <a:tc hMerge="1"/>
                <a:tc hMerge="1"/>
              </a:tr>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User story theme:</a:t>
                      </a:r>
                      <a:r>
                        <a:rPr lang="en-US" sz="2000">
                          <a:solidFill>
                            <a:schemeClr val="dk1"/>
                          </a:solidFill>
                          <a:latin typeface="Calibri"/>
                          <a:ea typeface="Calibri"/>
                          <a:cs typeface="Calibri"/>
                          <a:sym typeface="Calibri"/>
                        </a:rPr>
                        <a:t> Information Request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hMerge="1"/>
                <a:tc hMerge="1"/>
              </a:tr>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As an IT Analyst I would like to be able to request for more information from the software user when their information is insufficient to provision access.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r>
              <a:tr h="5730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Acceptance test-driven development criteria (ATDD) (positive/negative)</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Failed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Passed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r>
              <a:tr h="5746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P] given the analyst views the user’s request, all the data required is visible and no contact is required.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46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N] Given the analyst views the user data, when data is missing, then they can request information from the user.</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ATDDs</a:t>
            </a:r>
            <a:endParaRPr/>
          </a:p>
        </p:txBody>
      </p:sp>
      <p:graphicFrame>
        <p:nvGraphicFramePr>
          <p:cNvPr id="133" name="Shape 133"/>
          <p:cNvGraphicFramePr/>
          <p:nvPr/>
        </p:nvGraphicFramePr>
        <p:xfrm>
          <a:off x="838200" y="1690687"/>
          <a:ext cx="3000000" cy="3000000"/>
        </p:xfrm>
        <a:graphic>
          <a:graphicData uri="http://schemas.openxmlformats.org/drawingml/2006/table">
            <a:tbl>
              <a:tblPr>
                <a:noFill/>
                <a:tableStyleId>{918D4247-4A6B-4DA4-A074-FF9A1A7B2366}</a:tableStyleId>
              </a:tblPr>
              <a:tblGrid>
                <a:gridCol w="8586775"/>
                <a:gridCol w="965200"/>
                <a:gridCol w="963600"/>
              </a:tblGrid>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User focus: </a:t>
                      </a:r>
                      <a:r>
                        <a:rPr lang="en-US" sz="2000">
                          <a:solidFill>
                            <a:schemeClr val="dk1"/>
                          </a:solidFill>
                          <a:latin typeface="Calibri"/>
                          <a:ea typeface="Calibri"/>
                          <a:cs typeface="Calibri"/>
                          <a:sym typeface="Calibri"/>
                        </a:rPr>
                        <a:t>IT Analyst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5E0B4"/>
                    </a:solidFill>
                  </a:tcPr>
                </a:tc>
                <a:tc hMerge="1"/>
                <a:tc hMerge="1"/>
              </a:tr>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User story theme: </a:t>
                      </a:r>
                      <a:r>
                        <a:rPr lang="en-US" sz="2000">
                          <a:solidFill>
                            <a:schemeClr val="dk1"/>
                          </a:solidFill>
                          <a:latin typeface="Calibri"/>
                          <a:ea typeface="Calibri"/>
                          <a:cs typeface="Calibri"/>
                          <a:sym typeface="Calibri"/>
                        </a:rPr>
                        <a:t>Finalizing Tasks</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hMerge="1"/>
                <a:tc hMerge="1"/>
              </a:tr>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As an IT Analyst I would like to be able to send the user notice upon the completion of provisions to let them know they can use the software.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r>
              <a:tr h="5730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Acceptance test-driven development criteria (ATDD) (positive/negative)</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Failed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Passed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r>
              <a:tr h="5746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P] given the analyst has provisioned software, when they mark it as complete, the user’s ticket status is updated.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46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N] given the analyst has provisioned software, and forgets to mark it as complete, it remains in their queue until marked as complete.</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