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724" r:id="rId1"/>
  </p:sldMasterIdLst>
  <p:notesMasterIdLst>
    <p:notesMasterId r:id="rId2"/>
  </p:notesMasterIdLst>
  <p:sldIdLst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5D"/>
    <a:srgbClr val="161B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80" autoAdjust="0"/>
  </p:normalViewPr>
  <p:slideViewPr>
    <p:cSldViewPr snapToGrid="0" showGuides="1">
      <p:cViewPr varScale="1">
        <p:scale>
          <a:sx n="90" d="100"/>
          <a:sy n="90" d="100"/>
        </p:scale>
        <p:origin x="1434" y="7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3C98-11F6-4DF6-B8EA-A55125AB5EE8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179B-7F2D-49F7-8C3A-1CF21AFA89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28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3179B-7F2D-49F7-8C3A-1CF21AFA898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45677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07204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55620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262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3240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39485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61694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7608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35773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1759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697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12316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3601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23330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52189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504598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31388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9391-25F6-4D90-B5C4-CE23ABF455D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8AC560-FBCF-4FD7-AAF5-2D9CE67464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image" Target="../media/image5.jpeg" /><Relationship Id="rId4" Type="http://schemas.openxmlformats.org/officeDocument/2006/relationships/image" Target="../media/image6.jpeg" /><Relationship Id="rId5" Type="http://schemas.openxmlformats.org/officeDocument/2006/relationships/image" Target="../media/image7.png" /><Relationship Id="rId6" Type="http://schemas.openxmlformats.org/officeDocument/2006/relationships/image" Target="../media/image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7.png" /><Relationship Id="rId11" Type="http://schemas.openxmlformats.org/officeDocument/2006/relationships/image" Target="../media/image18.png" /><Relationship Id="rId12" Type="http://schemas.openxmlformats.org/officeDocument/2006/relationships/image" Target="../media/image19.png" /><Relationship Id="rId13" Type="http://schemas.openxmlformats.org/officeDocument/2006/relationships/image" Target="../media/image20.png" /><Relationship Id="rId14" Type="http://schemas.openxmlformats.org/officeDocument/2006/relationships/image" Target="../media/image21.png" /><Relationship Id="rId15" Type="http://schemas.openxmlformats.org/officeDocument/2006/relationships/image" Target="../media/image22.jpeg" /><Relationship Id="rId16" Type="http://schemas.openxmlformats.org/officeDocument/2006/relationships/image" Target="../media/image23.png" /><Relationship Id="rId17" Type="http://schemas.openxmlformats.org/officeDocument/2006/relationships/image" Target="../media/image24.png" /><Relationship Id="rId18" Type="http://schemas.openxmlformats.org/officeDocument/2006/relationships/image" Target="../media/image25.jpeg" /><Relationship Id="rId19" Type="http://schemas.openxmlformats.org/officeDocument/2006/relationships/image" Target="../media/image26.jpeg" /><Relationship Id="rId2" Type="http://schemas.openxmlformats.org/officeDocument/2006/relationships/image" Target="../media/image9.png" /><Relationship Id="rId20" Type="http://schemas.openxmlformats.org/officeDocument/2006/relationships/image" Target="../media/image27.jpeg" /><Relationship Id="rId21" Type="http://schemas.openxmlformats.org/officeDocument/2006/relationships/image" Target="../media/image28.png" /><Relationship Id="rId22" Type="http://schemas.openxmlformats.org/officeDocument/2006/relationships/image" Target="../media/image29.png" /><Relationship Id="rId23" Type="http://schemas.openxmlformats.org/officeDocument/2006/relationships/image" Target="../media/image30.jpeg" /><Relationship Id="rId24" Type="http://schemas.openxmlformats.org/officeDocument/2006/relationships/image" Target="../media/image31.jpeg" /><Relationship Id="rId25" Type="http://schemas.openxmlformats.org/officeDocument/2006/relationships/image" Target="../media/image32.jpeg" /><Relationship Id="rId26" Type="http://schemas.openxmlformats.org/officeDocument/2006/relationships/image" Target="../media/image3.png" /><Relationship Id="rId27" Type="http://schemas.openxmlformats.org/officeDocument/2006/relationships/image" Target="../media/image33.png" /><Relationship Id="rId28" Type="http://schemas.openxmlformats.org/officeDocument/2006/relationships/image" Target="../media/image34.png" /><Relationship Id="rId29" Type="http://schemas.openxmlformats.org/officeDocument/2006/relationships/image" Target="../media/image35.png" /><Relationship Id="rId3" Type="http://schemas.openxmlformats.org/officeDocument/2006/relationships/image" Target="../media/image10.png" /><Relationship Id="rId30" Type="http://schemas.openxmlformats.org/officeDocument/2006/relationships/image" Target="../media/image36.png" /><Relationship Id="rId4" Type="http://schemas.openxmlformats.org/officeDocument/2006/relationships/image" Target="../media/image11.png" /><Relationship Id="rId5" Type="http://schemas.openxmlformats.org/officeDocument/2006/relationships/image" Target="../media/image12.jpeg" /><Relationship Id="rId6" Type="http://schemas.openxmlformats.org/officeDocument/2006/relationships/image" Target="../media/image13.jpeg" /><Relationship Id="rId7" Type="http://schemas.openxmlformats.org/officeDocument/2006/relationships/image" Target="../media/image14.gif" /><Relationship Id="rId8" Type="http://schemas.openxmlformats.org/officeDocument/2006/relationships/image" Target="../media/image15.gif" /><Relationship Id="rId9" Type="http://schemas.openxmlformats.org/officeDocument/2006/relationships/image" Target="../media/image1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7.jpeg" /><Relationship Id="rId4" Type="http://schemas.openxmlformats.org/officeDocument/2006/relationships/image" Target="../media/image1.jpeg" /><Relationship Id="rId5" Type="http://schemas.openxmlformats.org/officeDocument/2006/relationships/hyperlink" Target="mailto:feroldan@roldanlogistica.com" TargetMode="External" /><Relationship Id="rId6" Type="http://schemas.openxmlformats.org/officeDocument/2006/relationships/hyperlink" Target="mailto:feroldan1@roldanlogistica.com" TargetMode="External" /><Relationship Id="rId7" Type="http://schemas.openxmlformats.org/officeDocument/2006/relationships/hyperlink" Target="mailto:feroldan2@roldanlogistica.com" TargetMode="External" /><Relationship Id="rId8" Type="http://schemas.openxmlformats.org/officeDocument/2006/relationships/hyperlink" Target="mailto:feroldan3@roldanlogistica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F0CB0426-027E-4859-BC1B-9A58E897FA43}"/>
              </a:ext>
            </a:extLst>
          </p:cNvPr>
          <p:cNvSpPr txBox="1"/>
          <p:nvPr/>
        </p:nvSpPr>
        <p:spPr>
          <a:xfrm>
            <a:off x="5832615" y="3602719"/>
            <a:ext cx="1058682" cy="404652"/>
          </a:xfrm>
          <a:prstGeom prst="rect">
            <a:avLst/>
          </a:prstGeom>
        </p:spPr>
        <p:txBody>
          <a:bodyPr vert="horz" lIns="46656" tIns="23328" rIns="46656" bIns="2332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49903">
              <a:spcBef>
                <a:spcPct val="0"/>
              </a:spcBef>
            </a:pPr>
            <a:br>
              <a:rPr lang="es-CO" sz="689" b="1" i="1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s-CO" sz="689" b="1" i="1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</a:br>
            <a:endParaRPr lang="es-CO" sz="689">
              <a:solidFill>
                <a:srgbClr val="4472C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8BA4FFF-9766-427E-8EEE-210B9935D115}"/>
              </a:ext>
            </a:extLst>
          </p:cNvPr>
          <p:cNvSpPr/>
          <p:nvPr/>
        </p:nvSpPr>
        <p:spPr>
          <a:xfrm>
            <a:off x="433866" y="1736685"/>
            <a:ext cx="7539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Podrán asociarse inmediatamente al Fondo, </a:t>
            </a:r>
          </a:p>
          <a:p>
            <a:pPr algn="ctr"/>
            <a:r>
              <a:rPr lang="es-CO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empleados que tengan vinculación laboral con alguna </a:t>
            </a:r>
          </a:p>
          <a:p>
            <a:pPr algn="ctr"/>
            <a:r>
              <a:rPr lang="es-CO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empresas de Roldán Logística.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E486FF-4282-45FF-A988-7D5D40083BE7}"/>
              </a:ext>
            </a:extLst>
          </p:cNvPr>
          <p:cNvSpPr/>
          <p:nvPr/>
        </p:nvSpPr>
        <p:spPr>
          <a:xfrm>
            <a:off x="316449" y="3274225"/>
            <a:ext cx="2511811" cy="1191487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Porque en AHORRO…</a:t>
            </a:r>
          </a:p>
          <a:p>
            <a:pPr algn="ctr"/>
            <a:r>
              <a:rPr lang="es-CO" sz="1600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somos la solución!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CFE6B6-3B89-4E92-8563-BB042E612261}"/>
              </a:ext>
            </a:extLst>
          </p:cNvPr>
          <p:cNvSpPr txBox="1"/>
          <p:nvPr/>
        </p:nvSpPr>
        <p:spPr>
          <a:xfrm>
            <a:off x="2828260" y="3025948"/>
            <a:ext cx="5144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Modalidades de </a:t>
            </a:r>
            <a:r>
              <a:rPr lang="es-CO" b="1" i="1" u="sng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AHORRO</a:t>
            </a:r>
          </a:p>
          <a:p>
            <a:pPr algn="ctr"/>
            <a:endParaRPr lang="es-CO" i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i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Ahorro Permanente (AP) + Aportes </a:t>
            </a:r>
          </a:p>
          <a:p>
            <a:pPr marL="145797" indent="-145797">
              <a:buFont typeface="Arial" panose="020b0604020202020204" pitchFamily="34" charset="0"/>
              <a:buChar char="•"/>
            </a:pPr>
            <a:endParaRPr lang="es-CO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Ahorro Ordinario (AO) = CDAT</a:t>
            </a:r>
          </a:p>
          <a:p>
            <a:pPr marL="145797" indent="-145797">
              <a:buFont typeface="Arial" panose="020b0604020202020204" pitchFamily="34" charset="0"/>
              <a:buChar char="•"/>
            </a:pPr>
            <a:endParaRPr lang="es-CO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Ahorro Especial (AE) = Cuenta Ahorros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985CAA-B1A3-48D5-96FA-3F69FD31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14585"/>
          <a:stretch>
            <a:fillRect/>
          </a:stretch>
        </p:blipFill>
        <p:spPr>
          <a:xfrm>
            <a:off x="2443919" y="223596"/>
            <a:ext cx="3838320" cy="1217869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F8923F7-1320-4258-94D7-D1F72D2A2BCA}"/>
              </a:ext>
            </a:extLst>
          </p:cNvPr>
          <p:cNvSpPr/>
          <p:nvPr/>
        </p:nvSpPr>
        <p:spPr>
          <a:xfrm>
            <a:off x="2475483" y="6107176"/>
            <a:ext cx="6714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783">
              <a:spcBef>
                <a:spcPct val="0"/>
              </a:spcBef>
            </a:pPr>
            <a:r>
              <a:rPr lang="es-CO" sz="1600" u="sng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mejores tasas de interés para tus ahorros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1F46A9B-AD82-49E2-A7D4-9B312AA41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5"/>
          <a:stretch>
            <a:fillRect/>
          </a:stretch>
        </p:blipFill>
        <p:spPr>
          <a:xfrm>
            <a:off x="433866" y="4654386"/>
            <a:ext cx="2103373" cy="19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767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9" name="7 Grupo">
            <a:extLst>
              <a:ext uri="{FF2B5EF4-FFF2-40B4-BE49-F238E27FC236}">
                <a16:creationId xmlns:a16="http://schemas.microsoft.com/office/drawing/2014/main" id="{C159192B-EFB9-4773-8D77-FDF9EBF51736}"/>
              </a:ext>
            </a:extLst>
          </p:cNvPr>
          <p:cNvGrpSpPr/>
          <p:nvPr/>
        </p:nvGrpSpPr>
        <p:grpSpPr>
          <a:xfrm>
            <a:off x="-193760" y="188640"/>
            <a:ext cx="9365481" cy="6299699"/>
            <a:chOff x="526487" y="-209576"/>
            <a:chExt cx="8373916" cy="7957903"/>
          </a:xfrm>
        </p:grpSpPr>
        <p:sp>
          <p:nvSpPr>
            <p:cNvPr id="30" name="3 Rectángulo">
              <a:extLst>
                <a:ext uri="{FF2B5EF4-FFF2-40B4-BE49-F238E27FC236}">
                  <a16:creationId xmlns:a16="http://schemas.microsoft.com/office/drawing/2014/main" id="{7D6EA6EF-9BC0-45C9-8037-832E8F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87" y="2964712"/>
              <a:ext cx="5583892" cy="394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Tecnología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16165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Seguros</a:t>
              </a: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y SOAT 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Educativo 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Salud 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Calamidad Doméstica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Vehículo o Moto (Nuevo o Usado)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Credifuturo (Vivienda Nueva o Usada)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Bienes y Servicios (Convenios)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Compra de Cartera</a:t>
              </a:r>
            </a:p>
            <a:p>
              <a:pPr lvl="4"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 temporada 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4" algn="just"/>
              <a:endParaRPr lang="es-ES" sz="1350">
                <a:solidFill>
                  <a:srgbClr val="2D2DB9">
                    <a:lumMod val="50000"/>
                  </a:srgbClr>
                </a:solidFill>
                <a:latin typeface="Comic Sans MS" panose="030f0702030302020204" pitchFamily="66" charset="0"/>
              </a:endParaRPr>
            </a:p>
            <a:p>
              <a:pPr lvl="4" algn="just">
                <a:buFont typeface="Wingdings" pitchFamily="2" charset="2"/>
                <a:buChar char="ü"/>
              </a:pPr>
              <a:endParaRPr lang="es-CO" sz="1350">
                <a:solidFill>
                  <a:srgbClr val="2D2DB9">
                    <a:lumMod val="50000"/>
                  </a:srgbClr>
                </a:solidFill>
                <a:latin typeface="Comic Sans MS" panose="030f0702030302020204" pitchFamily="66" charset="0"/>
              </a:endParaRPr>
            </a:p>
            <a:p>
              <a:pPr algn="just"/>
              <a:endParaRPr lang="es-ES" sz="1500">
                <a:solidFill>
                  <a:srgbClr val="2D2DB9">
                    <a:lumMod val="50000"/>
                  </a:srgbClr>
                </a:solidFill>
                <a:latin typeface="Comic Sans MS" panose="030f0702030302020204" pitchFamily="66" charset="0"/>
              </a:endParaRPr>
            </a:p>
            <a:p>
              <a:pPr algn="just"/>
              <a:endParaRPr lang="es-ES" sz="1500">
                <a:solidFill>
                  <a:srgbClr val="2D2DB9">
                    <a:lumMod val="50000"/>
                  </a:srgb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15 Abrir llave">
              <a:extLst>
                <a:ext uri="{FF2B5EF4-FFF2-40B4-BE49-F238E27FC236}">
                  <a16:creationId xmlns:a16="http://schemas.microsoft.com/office/drawing/2014/main" id="{6C9F1D05-1337-4E17-B0DA-F49B9838C1B2}"/>
                </a:ext>
              </a:extLst>
            </p:cNvPr>
            <p:cNvSpPr/>
            <p:nvPr/>
          </p:nvSpPr>
          <p:spPr bwMode="auto">
            <a:xfrm>
              <a:off x="2046629" y="3020566"/>
              <a:ext cx="115433" cy="2610359"/>
            </a:xfrm>
            <a:prstGeom prst="leftBrace">
              <a:avLst>
                <a:gd name="adj1" fmla="val 8444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O" sz="1350">
                <a:solidFill>
                  <a:srgbClr val="000000"/>
                </a:solidFill>
              </a:endParaRPr>
            </a:p>
          </p:txBody>
        </p:sp>
        <p:sp>
          <p:nvSpPr>
            <p:cNvPr id="32" name="15 Abrir llave">
              <a:extLst>
                <a:ext uri="{FF2B5EF4-FFF2-40B4-BE49-F238E27FC236}">
                  <a16:creationId xmlns:a16="http://schemas.microsoft.com/office/drawing/2014/main" id="{097E494B-D6B8-41D3-8053-57F54973E844}"/>
                </a:ext>
              </a:extLst>
            </p:cNvPr>
            <p:cNvSpPr/>
            <p:nvPr/>
          </p:nvSpPr>
          <p:spPr bwMode="auto">
            <a:xfrm flipH="1">
              <a:off x="5341438" y="1576101"/>
              <a:ext cx="167369" cy="1601628"/>
            </a:xfrm>
            <a:prstGeom prst="leftBrace">
              <a:avLst>
                <a:gd name="adj1" fmla="val 8444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O" sz="1350">
                <a:solidFill>
                  <a:srgbClr val="000000"/>
                </a:solidFill>
              </a:endParaRPr>
            </a:p>
          </p:txBody>
        </p:sp>
        <p:sp>
          <p:nvSpPr>
            <p:cNvPr id="33" name="17 CuadroTexto">
              <a:extLst>
                <a:ext uri="{FF2B5EF4-FFF2-40B4-BE49-F238E27FC236}">
                  <a16:creationId xmlns:a16="http://schemas.microsoft.com/office/drawing/2014/main" id="{D2B9A0C1-BA33-4328-B3E3-E8EE3BA2C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015" y="3969585"/>
              <a:ext cx="1428760" cy="46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SOCIALES</a:t>
              </a:r>
            </a:p>
          </p:txBody>
        </p:sp>
        <p:sp>
          <p:nvSpPr>
            <p:cNvPr id="34" name="19 CuadroTexto">
              <a:extLst>
                <a:ext uri="{FF2B5EF4-FFF2-40B4-BE49-F238E27FC236}">
                  <a16:creationId xmlns:a16="http://schemas.microsoft.com/office/drawing/2014/main" id="{502140F8-B431-4839-848F-CE9C1BFD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477" y="2037534"/>
              <a:ext cx="1506537" cy="46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CONSUMO</a:t>
              </a:r>
              <a:endParaRPr lang="es-CO" sz="210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2 CuadroTexto">
              <a:extLst>
                <a:ext uri="{FF2B5EF4-FFF2-40B4-BE49-F238E27FC236}">
                  <a16:creationId xmlns:a16="http://schemas.microsoft.com/office/drawing/2014/main" id="{639DD0E2-4DBE-44EF-9B4E-C05ECD13419C}"/>
                </a:ext>
              </a:extLst>
            </p:cNvPr>
            <p:cNvSpPr txBox="1"/>
            <p:nvPr/>
          </p:nvSpPr>
          <p:spPr>
            <a:xfrm>
              <a:off x="5425122" y="1540461"/>
              <a:ext cx="2703617" cy="174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Ordinario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Extraordinario 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Anticipo de Prima 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Crediya </a:t>
              </a:r>
              <a:endPara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Especial</a:t>
              </a:r>
            </a:p>
            <a:p>
              <a:pPr algn="just">
                <a:buFont typeface="Wingdings" pitchFamily="2" charset="2"/>
                <a:buChar char="ü"/>
              </a:pPr>
              <a:r>
                <a:rPr lang="es-ES" sz="1400" b="0" u="none">
                  <a:solidFill>
                    <a:srgbClr val="2D2DB9">
                      <a:lumMod val="50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 Tarjeta FEROLDAN</a:t>
              </a:r>
            </a:p>
          </p:txBody>
        </p:sp>
        <p:sp>
          <p:nvSpPr>
            <p:cNvPr id="36" name="11 CuadroTexto">
              <a:extLst>
                <a:ext uri="{FF2B5EF4-FFF2-40B4-BE49-F238E27FC236}">
                  <a16:creationId xmlns:a16="http://schemas.microsoft.com/office/drawing/2014/main" id="{A10CB375-9A17-4C08-9E81-961F04DCE8CE}"/>
                </a:ext>
              </a:extLst>
            </p:cNvPr>
            <p:cNvSpPr txBox="1"/>
            <p:nvPr/>
          </p:nvSpPr>
          <p:spPr>
            <a:xfrm>
              <a:off x="3185363" y="5619557"/>
              <a:ext cx="5715040" cy="379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O" sz="1350">
                <a:solidFill>
                  <a:srgbClr val="000000"/>
                </a:solidFill>
              </a:endParaRPr>
            </a:p>
          </p:txBody>
        </p:sp>
        <p:sp>
          <p:nvSpPr>
            <p:cNvPr id="37" name="3 Rectángulo">
              <a:extLst>
                <a:ext uri="{FF2B5EF4-FFF2-40B4-BE49-F238E27FC236}">
                  <a16:creationId xmlns:a16="http://schemas.microsoft.com/office/drawing/2014/main" id="{00C08899-BC79-4367-99F7-74A63C5AE027}"/>
                </a:ext>
              </a:extLst>
            </p:cNvPr>
            <p:cNvSpPr/>
            <p:nvPr/>
          </p:nvSpPr>
          <p:spPr>
            <a:xfrm>
              <a:off x="2956540" y="6581959"/>
              <a:ext cx="3381421" cy="1166368"/>
            </a:xfrm>
            <a:prstGeom prst="rect">
              <a:avLst/>
            </a:prstGeom>
            <a:ln w="38100">
              <a:solidFill>
                <a:srgbClr val="C00000"/>
              </a:solidFill>
              <a:prstDash val="dashDot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200" b="0" u="none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Las menores tasas de interés </a:t>
              </a: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200" b="0" u="none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Aplica seguro de vida sobre tus créditos </a:t>
              </a:r>
            </a:p>
            <a:p>
              <a:pPr marL="214313" indent="-214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200" b="0" u="none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Rapidez y agilidad en trámites crediticios</a:t>
              </a:r>
              <a:endParaRPr lang="es-CO" sz="1200" b="0" u="none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6 CuadroTexto">
              <a:extLst>
                <a:ext uri="{FF2B5EF4-FFF2-40B4-BE49-F238E27FC236}">
                  <a16:creationId xmlns:a16="http://schemas.microsoft.com/office/drawing/2014/main" id="{1961FE34-F275-4094-A5FA-A34F8EAC83AC}"/>
                </a:ext>
              </a:extLst>
            </p:cNvPr>
            <p:cNvSpPr txBox="1"/>
            <p:nvPr/>
          </p:nvSpPr>
          <p:spPr>
            <a:xfrm>
              <a:off x="2605906" y="-209576"/>
              <a:ext cx="3594334" cy="58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2400" b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CRÉDITOS</a:t>
              </a:r>
            </a:p>
          </p:txBody>
        </p:sp>
      </p:grpSp>
      <p:sp>
        <p:nvSpPr>
          <p:cNvPr id="39" name="CuadroTexto 1">
            <a:extLst>
              <a:ext uri="{FF2B5EF4-FFF2-40B4-BE49-F238E27FC236}">
                <a16:creationId xmlns:a16="http://schemas.microsoft.com/office/drawing/2014/main" id="{C6370D68-8367-4A86-98FE-DAA2289AE56F}"/>
              </a:ext>
            </a:extLst>
          </p:cNvPr>
          <p:cNvSpPr txBox="1"/>
          <p:nvPr/>
        </p:nvSpPr>
        <p:spPr>
          <a:xfrm>
            <a:off x="323528" y="819774"/>
            <a:ext cx="818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0" u="none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acuerdo con tus necesidades, tenemos la solución </a:t>
            </a:r>
          </a:p>
          <a:p>
            <a:pPr algn="ctr"/>
            <a:r>
              <a:rPr lang="es-CO" sz="1600" b="0" u="none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través de nuestras líneas de crédito </a:t>
            </a:r>
          </a:p>
        </p:txBody>
      </p:sp>
      <p:pic>
        <p:nvPicPr>
          <p:cNvPr id="40" name="Imagen 39" descr="image003">
            <a:extLst>
              <a:ext uri="{FF2B5EF4-FFF2-40B4-BE49-F238E27FC236}">
                <a16:creationId xmlns:a16="http://schemas.microsoft.com/office/drawing/2014/main" id="{805CC1A8-B5A5-46D1-88F4-3EAFB59D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07227"/>
            <a:ext cx="1566578" cy="49086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Resultado de imagen para mano con dinero vector">
            <a:extLst>
              <a:ext uri="{FF2B5EF4-FFF2-40B4-BE49-F238E27FC236}">
                <a16:creationId xmlns:a16="http://schemas.microsoft.com/office/drawing/2014/main" id="{B7FDB6F7-6F0F-4C8F-9BD5-8C393833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 b="8599"/>
          <a:stretch>
            <a:fillRect/>
          </a:stretch>
        </p:blipFill>
        <p:spPr bwMode="auto">
          <a:xfrm>
            <a:off x="6000689" y="3771689"/>
            <a:ext cx="1452948" cy="12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79814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33D282F8-6D1F-40C9-91B1-EF5EB8740E9C}"/>
              </a:ext>
            </a:extLst>
          </p:cNvPr>
          <p:cNvSpPr>
            <a:spLocks noGrp="1"/>
          </p:cNvSpPr>
          <p:nvPr/>
        </p:nvSpPr>
        <p:spPr>
          <a:xfrm>
            <a:off x="3915887" y="3565020"/>
            <a:ext cx="1556165" cy="594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14337">
              <a:spcBef>
                <a:spcPct val="0"/>
              </a:spcBef>
            </a:pPr>
            <a:br>
              <a:rPr lang="es-CO" sz="1013" b="1" i="1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s-CO" sz="1013" b="1" i="1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</a:br>
            <a:endParaRPr lang="es-CO" sz="1013">
              <a:solidFill>
                <a:srgbClr val="4472C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2 Rectángulo">
            <a:extLst>
              <a:ext uri="{FF2B5EF4-FFF2-40B4-BE49-F238E27FC236}">
                <a16:creationId xmlns:a16="http://schemas.microsoft.com/office/drawing/2014/main" id="{66B671A7-B819-45F9-B9C8-AAAE52FC21DC}"/>
              </a:ext>
            </a:extLst>
          </p:cNvPr>
          <p:cNvSpPr/>
          <p:nvPr/>
        </p:nvSpPr>
        <p:spPr>
          <a:xfrm>
            <a:off x="254227" y="1460751"/>
            <a:ext cx="4187255" cy="45473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D2DB9">
                  <a:lumMod val="75000"/>
                </a:srgbClr>
              </a:buClr>
              <a:buSzPct val="200000"/>
            </a:pPr>
            <a:endParaRPr lang="es-CO" sz="1350">
              <a:solidFill>
                <a:srgbClr val="CC3300"/>
              </a:solidFill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rgbClr val="2D2DB9">
                  <a:lumMod val="75000"/>
                </a:srgbClr>
              </a:buClr>
              <a:buSzPct val="200000"/>
            </a:pPr>
            <a:r>
              <a:rPr lang="es-CO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Apoyo a la Educación </a:t>
            </a:r>
            <a:endParaRPr lang="es-CO" sz="1400" u="none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Educación, Capacitación y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Formación en todas las áreas del saber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endParaRPr lang="es-CO" sz="1350">
              <a:solidFill>
                <a:srgbClr val="2D2DB9">
                  <a:lumMod val="50000"/>
                </a:srgb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endParaRPr lang="es-CO" sz="1350">
              <a:solidFill>
                <a:srgbClr val="2D2DB9">
                  <a:lumMod val="50000"/>
                </a:srgb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endParaRPr lang="es-CO" sz="1350" b="1">
              <a:solidFill>
                <a:srgbClr val="C00000"/>
              </a:solidFill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r>
              <a:rPr lang="es-CO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Cultura Recreación y Deporte 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 de Integración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Deportivas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Día de los Niños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Caminatas Ecológicas</a:t>
            </a:r>
            <a:endParaRPr lang="es-CO" sz="1400" b="0" u="none">
              <a:solidFill>
                <a:srgbClr val="CC33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6 CuadroTexto">
            <a:extLst>
              <a:ext uri="{FF2B5EF4-FFF2-40B4-BE49-F238E27FC236}">
                <a16:creationId xmlns:a16="http://schemas.microsoft.com/office/drawing/2014/main" id="{63307E3A-4B78-487F-86BD-958BE056CC8F}"/>
              </a:ext>
            </a:extLst>
          </p:cNvPr>
          <p:cNvSpPr txBox="1"/>
          <p:nvPr/>
        </p:nvSpPr>
        <p:spPr>
          <a:xfrm>
            <a:off x="4546649" y="1824419"/>
            <a:ext cx="4161866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</a:pPr>
            <a:r>
              <a:rPr lang="es-CO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Solidaridad 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Auxilio de Salud, Vacunas o Maternidad 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Planes Exequiales </a:t>
            </a: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Calamidad Doméstica  </a:t>
            </a:r>
          </a:p>
          <a:p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cxnSp>
        <p:nvCxnSpPr>
          <p:cNvPr id="28" name="11 Conector recto">
            <a:extLst>
              <a:ext uri="{FF2B5EF4-FFF2-40B4-BE49-F238E27FC236}">
                <a16:creationId xmlns:a16="http://schemas.microsoft.com/office/drawing/2014/main" id="{34C4F488-78D6-4B56-A2C9-45AC27DD3593}"/>
              </a:ext>
            </a:extLst>
          </p:cNvPr>
          <p:cNvCxnSpPr/>
          <p:nvPr/>
        </p:nvCxnSpPr>
        <p:spPr bwMode="auto">
          <a:xfrm>
            <a:off x="4367078" y="1877771"/>
            <a:ext cx="74404" cy="41303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16 CuadroTexto">
            <a:extLst>
              <a:ext uri="{FF2B5EF4-FFF2-40B4-BE49-F238E27FC236}">
                <a16:creationId xmlns:a16="http://schemas.microsoft.com/office/drawing/2014/main" id="{8688BF95-10C8-4EAC-A954-7CF36B16C6C1}"/>
              </a:ext>
            </a:extLst>
          </p:cNvPr>
          <p:cNvSpPr txBox="1"/>
          <p:nvPr/>
        </p:nvSpPr>
        <p:spPr>
          <a:xfrm>
            <a:off x="4582859" y="4077211"/>
            <a:ext cx="4125656" cy="94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Calidad de Vida</a:t>
            </a:r>
          </a:p>
          <a:p>
            <a:pPr lvl="0"/>
            <a:endParaRPr lang="es-CO" sz="1350">
              <a:solidFill>
                <a:srgbClr val="CC3300"/>
              </a:solidFill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0731" indent="-160731">
              <a:lnSpc>
                <a:spcPct val="150000"/>
              </a:lnSpc>
              <a:spcBef>
                <a:spcPct val="20000"/>
              </a:spcBef>
              <a:buClr>
                <a:srgbClr val="2D2DB9">
                  <a:lumMod val="75000"/>
                </a:srgbClr>
              </a:buClr>
              <a:buSzPct val="200000"/>
              <a:buFont typeface="Wingdings" pitchFamily="2" charset="2"/>
              <a:buChar char="ü"/>
            </a:pPr>
            <a:r>
              <a:rPr lang="es-CO" sz="1400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Promocionales de Vivienda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71CE212-B40C-4AC6-BC8D-9FEA601B97C6}"/>
              </a:ext>
            </a:extLst>
          </p:cNvPr>
          <p:cNvSpPr/>
          <p:nvPr/>
        </p:nvSpPr>
        <p:spPr>
          <a:xfrm>
            <a:off x="2389405" y="44097"/>
            <a:ext cx="3752951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200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AUXILIOS </a:t>
            </a:r>
          </a:p>
          <a:p>
            <a:pPr algn="ctr"/>
            <a:r>
              <a:rPr lang="es-CO" sz="2200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AYUDAS ECONÓMICAS</a:t>
            </a:r>
          </a:p>
        </p:txBody>
      </p:sp>
      <p:cxnSp>
        <p:nvCxnSpPr>
          <p:cNvPr id="31" name="14 Conector recto">
            <a:extLst>
              <a:ext uri="{FF2B5EF4-FFF2-40B4-BE49-F238E27FC236}">
                <a16:creationId xmlns:a16="http://schemas.microsoft.com/office/drawing/2014/main" id="{7E2CADA3-CBD7-40E2-A30B-0E2EDA4D20BD}"/>
              </a:ext>
            </a:extLst>
          </p:cNvPr>
          <p:cNvCxnSpPr/>
          <p:nvPr/>
        </p:nvCxnSpPr>
        <p:spPr bwMode="auto">
          <a:xfrm>
            <a:off x="58836" y="3825575"/>
            <a:ext cx="8620265" cy="27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CuadroTexto 2">
            <a:extLst>
              <a:ext uri="{FF2B5EF4-FFF2-40B4-BE49-F238E27FC236}">
                <a16:creationId xmlns:a16="http://schemas.microsoft.com/office/drawing/2014/main" id="{81E8DEBA-1D2B-4982-84AD-4828E7CF1E74}"/>
              </a:ext>
            </a:extLst>
          </p:cNvPr>
          <p:cNvSpPr txBox="1"/>
          <p:nvPr/>
        </p:nvSpPr>
        <p:spPr>
          <a:xfrm>
            <a:off x="2164985" y="6407055"/>
            <a:ext cx="4264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350" b="1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Consultar Reglamento de Bienestar Social</a:t>
            </a:r>
          </a:p>
        </p:txBody>
      </p:sp>
      <p:pic>
        <p:nvPicPr>
          <p:cNvPr id="33" name="Imagen 32" descr="image003">
            <a:extLst>
              <a:ext uri="{FF2B5EF4-FFF2-40B4-BE49-F238E27FC236}">
                <a16:creationId xmlns:a16="http://schemas.microsoft.com/office/drawing/2014/main" id="{3E4AAC1D-24B0-46A5-89F8-EE572147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864" y="6095823"/>
            <a:ext cx="1415521" cy="44353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Resultado de imagen para SALUD VECTOR">
            <a:extLst>
              <a:ext uri="{FF2B5EF4-FFF2-40B4-BE49-F238E27FC236}">
                <a16:creationId xmlns:a16="http://schemas.microsoft.com/office/drawing/2014/main" id="{E82CCF90-E14A-4B75-960A-F604F053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3137" r="9538" b="13940"/>
          <a:stretch>
            <a:fillRect/>
          </a:stretch>
        </p:blipFill>
        <p:spPr bwMode="auto">
          <a:xfrm>
            <a:off x="6948264" y="2905409"/>
            <a:ext cx="760851" cy="7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22">
            <a:extLst>
              <a:ext uri="{FF2B5EF4-FFF2-40B4-BE49-F238E27FC236}">
                <a16:creationId xmlns:a16="http://schemas.microsoft.com/office/drawing/2014/main" id="{F026C128-6DDC-4048-AE82-6694A511CFE8}"/>
              </a:ext>
            </a:extLst>
          </p:cNvPr>
          <p:cNvSpPr txBox="1"/>
          <p:nvPr/>
        </p:nvSpPr>
        <p:spPr>
          <a:xfrm>
            <a:off x="-303045" y="837503"/>
            <a:ext cx="934402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725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por ser asociado y de acuerdo con tu antigüedad </a:t>
            </a:r>
          </a:p>
          <a:p>
            <a:pPr algn="ctr"/>
            <a:r>
              <a:rPr lang="es-CO" sz="1725" b="0" u="none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obtienes ayudas económicas para: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463026DF-7925-452D-B41C-0BCB70AF2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42" y="4915727"/>
            <a:ext cx="1260828" cy="918909"/>
          </a:xfrm>
          <a:prstGeom prst="rect">
            <a:avLst/>
          </a:prstGeom>
        </p:spPr>
      </p:pic>
      <p:sp>
        <p:nvSpPr>
          <p:cNvPr id="37" name="CuadroTexto 5">
            <a:extLst>
              <a:ext uri="{FF2B5EF4-FFF2-40B4-BE49-F238E27FC236}">
                <a16:creationId xmlns:a16="http://schemas.microsoft.com/office/drawing/2014/main" id="{CE1422CD-56EE-445B-A7DC-49FCD9299882}"/>
              </a:ext>
            </a:extLst>
          </p:cNvPr>
          <p:cNvSpPr txBox="1"/>
          <p:nvPr/>
        </p:nvSpPr>
        <p:spPr>
          <a:xfrm>
            <a:off x="4635995" y="5020546"/>
            <a:ext cx="3352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“MEJORA TU CASA Y VIVE MEJOR ”</a:t>
            </a:r>
            <a:endParaRPr lang="es-CO" sz="1400" b="0" u="none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50E37F5C-F952-4783-A135-75BF7C642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4" y="2905409"/>
            <a:ext cx="2557481" cy="67399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9093C1A-9BA1-43F8-80DD-024886711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46" y="5315214"/>
            <a:ext cx="1509485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192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DAE495A8-EBD6-4E4F-98DF-0E233F845837}"/>
              </a:ext>
            </a:extLst>
          </p:cNvPr>
          <p:cNvSpPr/>
          <p:nvPr/>
        </p:nvSpPr>
        <p:spPr>
          <a:xfrm>
            <a:off x="6681070" y="4584052"/>
            <a:ext cx="2549641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51E83E6-C2AB-44DD-A200-AFF4302F9DA9}"/>
              </a:ext>
            </a:extLst>
          </p:cNvPr>
          <p:cNvSpPr/>
          <p:nvPr/>
        </p:nvSpPr>
        <p:spPr>
          <a:xfrm>
            <a:off x="3517218" y="4165131"/>
            <a:ext cx="2549641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090F7CA-907C-4FDD-A94B-BA27880C9D37}"/>
              </a:ext>
            </a:extLst>
          </p:cNvPr>
          <p:cNvSpPr/>
          <p:nvPr/>
        </p:nvSpPr>
        <p:spPr>
          <a:xfrm>
            <a:off x="601357" y="3876991"/>
            <a:ext cx="1853624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13015D7-7E35-4E8D-B28D-84DB47BEEB28}"/>
              </a:ext>
            </a:extLst>
          </p:cNvPr>
          <p:cNvSpPr/>
          <p:nvPr/>
        </p:nvSpPr>
        <p:spPr>
          <a:xfrm>
            <a:off x="6713312" y="1284439"/>
            <a:ext cx="1853624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72AB64A-ED93-4023-8804-587F91FB3549}"/>
              </a:ext>
            </a:extLst>
          </p:cNvPr>
          <p:cNvSpPr/>
          <p:nvPr/>
        </p:nvSpPr>
        <p:spPr>
          <a:xfrm>
            <a:off x="3771209" y="2139176"/>
            <a:ext cx="1853624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88FE8C-E5C0-47F2-9DB5-4C57646BC070}"/>
              </a:ext>
            </a:extLst>
          </p:cNvPr>
          <p:cNvSpPr/>
          <p:nvPr/>
        </p:nvSpPr>
        <p:spPr>
          <a:xfrm>
            <a:off x="419958" y="1258803"/>
            <a:ext cx="2825047" cy="5103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59DFC2-D87F-4F44-B1DF-AC49F0D1377E}"/>
              </a:ext>
            </a:extLst>
          </p:cNvPr>
          <p:cNvSpPr txBox="1"/>
          <p:nvPr/>
        </p:nvSpPr>
        <p:spPr>
          <a:xfrm>
            <a:off x="3576957" y="374051"/>
            <a:ext cx="276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</a:pPr>
            <a:r>
              <a:rPr lang="es-CO" sz="28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CONVENIOS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AE73D03-9FF8-4E38-A822-D09FB13D0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3" b="28829"/>
          <a:stretch>
            <a:fillRect/>
          </a:stretch>
        </p:blipFill>
        <p:spPr>
          <a:xfrm>
            <a:off x="1839222" y="5236492"/>
            <a:ext cx="1180062" cy="46009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962A125-6C1B-4C73-9D9C-27DC12D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5" b="20357"/>
          <a:stretch>
            <a:fillRect/>
          </a:stretch>
        </p:blipFill>
        <p:spPr>
          <a:xfrm>
            <a:off x="1150304" y="5253121"/>
            <a:ext cx="771519" cy="47423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6768D59-B3B6-48D5-A4AE-B6A74FEA0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7" y="5119139"/>
            <a:ext cx="879155" cy="577444"/>
          </a:xfrm>
          <a:prstGeom prst="rect">
            <a:avLst/>
          </a:prstGeom>
        </p:spPr>
      </p:pic>
      <p:pic>
        <p:nvPicPr>
          <p:cNvPr id="29" name="Picture 4" descr="Resultado de imagen para asegurador solida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283" y="1963145"/>
            <a:ext cx="1037788" cy="4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esultado de imagen para MAPF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623" y="2559063"/>
            <a:ext cx="1100739" cy="4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Resultado de imagen para liberty segur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1640" r="7777" b="11880"/>
          <a:stretch>
            <a:fillRect/>
          </a:stretch>
        </p:blipFill>
        <p:spPr bwMode="auto">
          <a:xfrm>
            <a:off x="1590873" y="2452956"/>
            <a:ext cx="967709" cy="4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Resultado de imagen para LOS OLIV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981" y="3041417"/>
            <a:ext cx="1193188" cy="5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9922" y="1354344"/>
            <a:ext cx="2459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</a:pPr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Previsión y Seguros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549" y="1851813"/>
            <a:ext cx="632857" cy="63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Resultado de imagen para EM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623" y="4468709"/>
            <a:ext cx="1040899" cy="3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2" y="4466232"/>
            <a:ext cx="1363959" cy="3535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0" y="4874747"/>
            <a:ext cx="1605806" cy="26847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91870" y="3954936"/>
            <a:ext cx="888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Salud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9" y="5725062"/>
            <a:ext cx="1762315" cy="304017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0" y="6074957"/>
            <a:ext cx="2096548" cy="39995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34218" y="4245498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Diversión Familiar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935071" y="2259297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Tecnología</a:t>
            </a:r>
          </a:p>
        </p:txBody>
      </p:sp>
      <p:pic>
        <p:nvPicPr>
          <p:cNvPr id="53" name="Picture 6" descr="http://upload.wikimedia.org/wikipedia/commons/4/4d/Logo_alkosto.JPG">
            <a:extLst>
              <a:ext uri="{FF2B5EF4-FFF2-40B4-BE49-F238E27FC236}">
                <a16:creationId xmlns:a16="http://schemas.microsoft.com/office/drawing/2014/main" id="{57231402-7149-48FD-AF72-E1CBA70E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 t="12651" r="7015" b="14804"/>
          <a:stretch>
            <a:fillRect/>
          </a:stretch>
        </p:blipFill>
        <p:spPr bwMode="auto">
          <a:xfrm>
            <a:off x="3497176" y="2742240"/>
            <a:ext cx="1205017" cy="5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EDP SUCCESS\Documents\ALKOSTO\nomicol-Diseno\logos\ktronix.png">
            <a:extLst>
              <a:ext uri="{FF2B5EF4-FFF2-40B4-BE49-F238E27FC236}">
                <a16:creationId xmlns:a16="http://schemas.microsoft.com/office/drawing/2014/main" id="{73C1149B-DD80-4752-B22F-EB493DD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803" y="2771129"/>
            <a:ext cx="1250428" cy="47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113936" y="132502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Turismo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5605" y="5717194"/>
            <a:ext cx="2235994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7221947" y="4652986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</a:t>
            </a:r>
          </a:p>
        </p:txBody>
      </p:sp>
      <p:pic>
        <p:nvPicPr>
          <p:cNvPr id="69" name="9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0" b="19592"/>
          <a:stretch>
            <a:fillRect/>
          </a:stretch>
        </p:blipFill>
        <p:spPr>
          <a:xfrm>
            <a:off x="6761370" y="1924071"/>
            <a:ext cx="1053631" cy="509936"/>
          </a:xfrm>
          <a:prstGeom prst="rect">
            <a:avLst/>
          </a:prstGeom>
        </p:spPr>
      </p:pic>
      <p:pic>
        <p:nvPicPr>
          <p:cNvPr id="70" name="Picture 2" descr="Resultado de imagen para expreso viaje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6931" y="2428574"/>
            <a:ext cx="1053632" cy="57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1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2" t="14996" r="18155" b="11971"/>
          <a:stretch>
            <a:fillRect/>
          </a:stretch>
        </p:blipFill>
        <p:spPr>
          <a:xfrm>
            <a:off x="7828477" y="1803381"/>
            <a:ext cx="635799" cy="649575"/>
          </a:xfrm>
          <a:prstGeom prst="rect">
            <a:avLst/>
          </a:prstGeom>
        </p:spPr>
      </p:pic>
      <p:pic>
        <p:nvPicPr>
          <p:cNvPr id="7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16" y="5323959"/>
            <a:ext cx="1002422" cy="517299"/>
          </a:xfrm>
          <a:prstGeom prst="rect">
            <a:avLst/>
          </a:prstGeom>
        </p:spPr>
      </p:pic>
      <p:pic>
        <p:nvPicPr>
          <p:cNvPr id="73" name="Picture 5" descr="Resultado de imagen para salitre magic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846" y="5263298"/>
            <a:ext cx="918178" cy="7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18 Imagen" descr="parque_jaime_duque.jpg">
            <a:extLst>
              <a:ext uri="{FF2B5EF4-FFF2-40B4-BE49-F238E27FC236}">
                <a16:creationId xmlns:a16="http://schemas.microsoft.com/office/drawing/2014/main" id="{724569ED-5E12-403D-94A9-2B795FC1136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26277" y="5385437"/>
            <a:ext cx="1114541" cy="544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Picture 12" descr="Resultado de imagen para cine colombia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827" y="4702236"/>
            <a:ext cx="1099547" cy="5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Resultado de imagen para TEATRO NACIONAL LOGO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7" b="27694"/>
          <a:stretch>
            <a:fillRect/>
          </a:stretch>
        </p:blipFill>
        <p:spPr bwMode="auto">
          <a:xfrm>
            <a:off x="4350840" y="4731459"/>
            <a:ext cx="1649546" cy="5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2" descr="image00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0" y="63481"/>
            <a:ext cx="1940307" cy="60796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A66BFD-81CB-4B6A-BA71-C636A03F1310}"/>
              </a:ext>
            </a:extLst>
          </p:cNvPr>
          <p:cNvSpPr txBox="1"/>
          <p:nvPr/>
        </p:nvSpPr>
        <p:spPr>
          <a:xfrm>
            <a:off x="1400406" y="869992"/>
            <a:ext cx="705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i="1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</a:rPr>
              <a:t>Obtén beneficios y descuentos con nuestros mejores proveedores </a:t>
            </a:r>
          </a:p>
        </p:txBody>
      </p:sp>
      <p:pic>
        <p:nvPicPr>
          <p:cNvPr id="1026" name="Imagen 3">
            <a:extLst>
              <a:ext uri="{FF2B5EF4-FFF2-40B4-BE49-F238E27FC236}">
                <a16:creationId xmlns:a16="http://schemas.microsoft.com/office/drawing/2014/main" id="{CA66264B-BB6E-4FE8-AFBF-5A91931F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20269">
            <a:off x="6340659" y="2441735"/>
            <a:ext cx="1089892" cy="57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30BFF6-14F2-4B43-96FC-991E8E7C5889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 l="37571" t="20741" r="37293" b="34292"/>
          <a:stretch>
            <a:fillRect/>
          </a:stretch>
        </p:blipFill>
        <p:spPr>
          <a:xfrm>
            <a:off x="6000386" y="4675522"/>
            <a:ext cx="569212" cy="572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E4B24B-958D-4B25-978E-65CA487D1FF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67775" y="5918790"/>
            <a:ext cx="1362204" cy="713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835BE8-99A4-47DA-8B93-F5FCED7D0D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796752" y="5963036"/>
            <a:ext cx="1114541" cy="5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3265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4 CuadroTexto">
            <a:extLst>
              <a:ext uri="{FF2B5EF4-FFF2-40B4-BE49-F238E27FC236}">
                <a16:creationId xmlns:a16="http://schemas.microsoft.com/office/drawing/2014/main" id="{6C2D9821-74F5-49FD-B4CC-E186EAB77802}"/>
              </a:ext>
            </a:extLst>
          </p:cNvPr>
          <p:cNvSpPr txBox="1"/>
          <p:nvPr/>
        </p:nvSpPr>
        <p:spPr>
          <a:xfrm>
            <a:off x="813124" y="985389"/>
            <a:ext cx="73602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s-ES" sz="2000" u="none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s-CO" i="1" u="none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Porque en el Fondo… somos la solución!</a:t>
            </a:r>
          </a:p>
          <a:p>
            <a:pPr algn="ctr"/>
            <a:endParaRPr lang="es-ES" sz="1600" u="none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4" descr="http://bethehappyfamily.com/wp-content/uploads/2013/03/szczesliwi-dunczycy.jpg">
            <a:extLst>
              <a:ext uri="{FF2B5EF4-FFF2-40B4-BE49-F238E27FC236}">
                <a16:creationId xmlns:a16="http://schemas.microsoft.com/office/drawing/2014/main" id="{DB1F4A87-F19D-4615-B646-4A4AED19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57268">
            <a:off x="1020960" y="3334618"/>
            <a:ext cx="2601857" cy="174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2 Rectángulo">
            <a:extLst>
              <a:ext uri="{FF2B5EF4-FFF2-40B4-BE49-F238E27FC236}">
                <a16:creationId xmlns:a16="http://schemas.microsoft.com/office/drawing/2014/main" id="{E3B5D05A-4798-4697-8A85-BAB7E82FD5A1}"/>
              </a:ext>
            </a:extLst>
          </p:cNvPr>
          <p:cNvSpPr/>
          <p:nvPr/>
        </p:nvSpPr>
        <p:spPr>
          <a:xfrm>
            <a:off x="3923928" y="2780928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7200" i="1" u="none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Gracias…</a:t>
            </a:r>
          </a:p>
          <a:p>
            <a:pPr algn="ctr"/>
            <a:endParaRPr lang="es-CO" sz="900" i="1" u="none">
              <a:solidFill>
                <a:srgbClr val="2D2DB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CO" sz="900" i="1" u="none">
              <a:solidFill>
                <a:srgbClr val="2D2DB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CO" sz="900" i="1" u="none">
              <a:solidFill>
                <a:srgbClr val="2D2DB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CO" i="1" u="none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darse esta oportunidad!!!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FB49C-65CC-43F9-B041-292FE7A1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14585"/>
          <a:stretch>
            <a:fillRect/>
          </a:stretch>
        </p:blipFill>
        <p:spPr>
          <a:xfrm>
            <a:off x="2131982" y="294342"/>
            <a:ext cx="4355903" cy="1382094"/>
          </a:xfrm>
          <a:prstGeom prst="rect">
            <a:avLst/>
          </a:prstGeom>
        </p:spPr>
      </p:pic>
      <p:sp>
        <p:nvSpPr>
          <p:cNvPr id="17" name="5 CuadroTexto">
            <a:extLst>
              <a:ext uri="{FF2B5EF4-FFF2-40B4-BE49-F238E27FC236}">
                <a16:creationId xmlns:a16="http://schemas.microsoft.com/office/drawing/2014/main" id="{199847E6-19CA-40A1-9008-48D0DB732F2F}"/>
              </a:ext>
            </a:extLst>
          </p:cNvPr>
          <p:cNvSpPr txBox="1"/>
          <p:nvPr/>
        </p:nvSpPr>
        <p:spPr>
          <a:xfrm>
            <a:off x="-203653" y="6185721"/>
            <a:ext cx="6262821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wrap="square" rtlCol="0">
            <a:spAutoFit/>
          </a:bodyPr>
          <a:lstStyle/>
          <a:p>
            <a:pPr algn="r"/>
            <a:r>
              <a:rPr lang="es-CO" sz="2800" i="1" u="none">
                <a:solidFill>
                  <a:srgbClr val="002060"/>
                </a:solidFill>
              </a:rPr>
              <a:t>www.feroldan.com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162C85-A17E-40E3-874A-947E8D57A527}"/>
              </a:ext>
            </a:extLst>
          </p:cNvPr>
          <p:cNvSpPr txBox="1"/>
          <p:nvPr/>
        </p:nvSpPr>
        <p:spPr>
          <a:xfrm>
            <a:off x="6195176" y="6032975"/>
            <a:ext cx="3039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err="1">
                <a:solidFill>
                  <a:srgbClr val="002060"/>
                </a:solidFill>
              </a:rPr>
              <a:t>Cra. 100 No. 25 B 40</a:t>
            </a:r>
          </a:p>
          <a:p>
            <a:r>
              <a:rPr lang="es-CO" sz="1200" u="none">
                <a:solidFill>
                  <a:srgbClr val="002060"/>
                </a:solidFill>
              </a:rPr>
              <a:t>PBX</a:t>
            </a:r>
            <a:r>
              <a:rPr lang="es-CO" sz="1200" u="none">
                <a:solidFill>
                  <a:srgbClr val="002060"/>
                </a:solidFill>
                <a:sym typeface="Wingdings" pitchFamily="2" charset="2"/>
              </a:rPr>
              <a:t> (571) 4042904 ext. 2200,2201, 2202</a:t>
            </a:r>
          </a:p>
          <a:p>
            <a:r>
              <a:rPr lang="es-CO" sz="1200" u="none" err="1">
                <a:solidFill>
                  <a:srgbClr val="002060"/>
                </a:solidFill>
                <a:sym typeface="Wingdings" pitchFamily="2" charset="2"/>
              </a:rPr>
              <a:t>Cel: 315 327 3984</a:t>
            </a:r>
          </a:p>
          <a:p>
            <a:r>
              <a:rPr lang="es-CO" sz="1200" u="none">
                <a:solidFill>
                  <a:srgbClr val="002060"/>
                </a:solidFill>
                <a:sym typeface="Wingdings" pitchFamily="2" charset="2"/>
              </a:rPr>
              <a:t>Bogotá, D.C., Colombia</a:t>
            </a:r>
            <a:endParaRPr lang="es-CO" sz="1200" u="none">
              <a:solidFill>
                <a:srgbClr val="00206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DC522B-7FF4-44FF-BF99-9B70BB64AF31}"/>
              </a:ext>
            </a:extLst>
          </p:cNvPr>
          <p:cNvSpPr txBox="1"/>
          <p:nvPr/>
        </p:nvSpPr>
        <p:spPr>
          <a:xfrm>
            <a:off x="354749" y="6032975"/>
            <a:ext cx="21242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0" u="none">
                <a:hlinkClick r:id="rId5"/>
              </a:rPr>
              <a:t>feroldan@roldanlogistica.com</a:t>
            </a:r>
            <a:endParaRPr lang="es-CO" sz="1100" b="0" u="none"/>
          </a:p>
          <a:p>
            <a:r>
              <a:rPr lang="es-CO" sz="1100" b="0" u="none">
                <a:hlinkClick r:id="rId6"/>
              </a:rPr>
              <a:t>feroldan1@roldanlogistica.com</a:t>
            </a:r>
            <a:endParaRPr lang="es-CO" sz="1100" b="0" u="none"/>
          </a:p>
          <a:p>
            <a:r>
              <a:rPr lang="es-CO" sz="1100" b="0" u="none">
                <a:hlinkClick r:id="rId7"/>
              </a:rPr>
              <a:t>feroldan2@roldanlogistica.com</a:t>
            </a:r>
            <a:endParaRPr lang="es-CO" sz="1100" b="0" u="none"/>
          </a:p>
          <a:p>
            <a:r>
              <a:rPr lang="es-CO" sz="1100" b="0" u="none">
                <a:hlinkClick r:id="rId8"/>
              </a:rPr>
              <a:t>feroldan3@roldanlogistica.com</a:t>
            </a:r>
            <a:endParaRPr lang="es-CO" sz="1100" b="0" u="none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26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theme1.xml><?xml version="1.0" encoding="utf-8"?>
<a:theme xmlns:r="http://schemas.openxmlformats.org/officeDocument/2006/relationships" xmlns:a="http://schemas.openxmlformats.org/drawingml/2006/main" name="Fac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a">
      <a:majorFont>
        <a:latin typeface="Trebuchet MS" panose="020b0603020202020204"/>
        <a:ea typeface="Arial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2019 Presentac TV FEROL" id="{89ACBAB4-26C8-4718-8D26-DB927AF7F144}" vid="{B1647465-EFFD-4C88-90AC-D5F9DB9CE002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77</Paragraphs>
  <Slides>5</Slides>
  <Notes>1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6">
      <vt:lpstr>Faceta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Presentación de PowerPoint</dc:title>
  <cp:revision>1</cp:revision>
  <dcterms:created xsi:type="dcterms:W3CDTF">2019-08-20T17:57:20Z</dcterms:created>
  <dcterms:modified xsi:type="dcterms:W3CDTF">2020-03-26T14:44:52Z</dcterms:modified>
</cp:coreProperties>
</file>