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79" r:id="rId10"/>
    <p:sldId id="280" r:id="rId11"/>
    <p:sldId id="282" r:id="rId12"/>
    <p:sldId id="283" r:id="rId13"/>
    <p:sldId id="265" r:id="rId14"/>
    <p:sldId id="268" r:id="rId15"/>
    <p:sldId id="269" r:id="rId16"/>
    <p:sldId id="270" r:id="rId17"/>
    <p:sldId id="284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22" autoAdjust="0"/>
    <p:restoredTop sz="92924" autoAdjust="0"/>
  </p:normalViewPr>
  <p:slideViewPr>
    <p:cSldViewPr snapToGrid="0" snapToObjects="1">
      <p:cViewPr varScale="1">
        <p:scale>
          <a:sx n="73" d="100"/>
          <a:sy n="73" d="100"/>
        </p:scale>
        <p:origin x="7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902A-18E7-6440-A09B-741E2A2B6D42}" type="datetimeFigureOut">
              <a:rPr lang="es-ES" smtClean="0"/>
              <a:pPr/>
              <a:t>04/06/2019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E298-198A-E546-ACD6-F2A562A8858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633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064A-13DB-A34E-B31E-2D0AF10C5A7A}" type="datetimeFigureOut">
              <a:rPr lang="es-ES" smtClean="0"/>
              <a:pPr/>
              <a:t>04/06/2019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89673-10F7-0841-BA8E-C379F23133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86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B9AD6-E4A8-4D55-A4C9-9CC90DFBE86F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213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744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849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769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980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 userDrawn="1"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/>
              <a:t>Haga clic para modificar el estilo de subtítulo del patrón</a:t>
            </a:r>
            <a:endParaRPr kumimoji="0" lang="en-US"/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_tradnl"/>
              <a:t>2017-2018</a:t>
            </a:r>
            <a:endParaRPr lang="en-US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Introduction to Software Engineering</a:t>
            </a:r>
          </a:p>
        </p:txBody>
      </p:sp>
      <p:sp>
        <p:nvSpPr>
          <p:cNvPr id="7" name="Conector rec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25008" y="5121656"/>
            <a:ext cx="3454400" cy="1270000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60000"/>
                    <a:lumOff val="40000"/>
                    <a:alpha val="62000"/>
                  </a:schemeClr>
                </a:gs>
                <a:gs pos="100000">
                  <a:srgbClr val="FFFFFF"/>
                </a:gs>
              </a:gsLst>
              <a:lin ang="5400000" scaled="0"/>
              <a:tileRect/>
            </a:gradFill>
          </a:ln>
        </p:spPr>
      </p:pic>
    </p:spTree>
  </p:cSld>
  <p:clrMapOvr>
    <a:masterClrMapping/>
  </p:clrMapOvr>
  <p:transition advTm="2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Tm="2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c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Tm="2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_tradnl" dirty="0"/>
              <a:t>Haga clic para modificar el estilo de texto del patrón</a:t>
            </a:r>
          </a:p>
          <a:p>
            <a:pPr lvl="1" eaLnBrk="1" latinLnBrk="0" hangingPunct="1"/>
            <a:r>
              <a:rPr lang="es-ES_tradnl" dirty="0"/>
              <a:t>Segundo nivel</a:t>
            </a:r>
          </a:p>
          <a:p>
            <a:pPr lvl="2" eaLnBrk="1" latinLnBrk="0" hangingPunct="1"/>
            <a:r>
              <a:rPr lang="es-ES_tradnl" dirty="0"/>
              <a:t>Tercer nivel</a:t>
            </a:r>
          </a:p>
          <a:p>
            <a:pPr lvl="3" eaLnBrk="1" latinLnBrk="0" hangingPunct="1"/>
            <a:r>
              <a:rPr lang="es-ES_tradnl" dirty="0"/>
              <a:t>Cuarto nivel</a:t>
            </a:r>
          </a:p>
          <a:p>
            <a:pPr lvl="4" eaLnBrk="1" latinLnBrk="0" hangingPunct="1"/>
            <a:r>
              <a:rPr lang="es-ES_tradnl" dirty="0"/>
              <a:t>Quinto nivel</a:t>
            </a:r>
            <a:endParaRPr kumimoji="0" lang="en-US" dirty="0"/>
          </a:p>
        </p:txBody>
      </p:sp>
      <p:sp>
        <p:nvSpPr>
          <p:cNvPr id="7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_tradnl"/>
              <a:t>2017-2018</a:t>
            </a:r>
            <a:endParaRPr lang="en-US" dirty="0"/>
          </a:p>
        </p:txBody>
      </p:sp>
    </p:spTree>
  </p:cSld>
  <p:clrMapOvr>
    <a:masterClrMapping/>
  </p:clrMapOvr>
  <p:transition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á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Introduction to Software Engineering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_tradnl"/>
              <a:t>2017-2018</a:t>
            </a:r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Tm="2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2" name="Marcador de conteni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</p:spTree>
  </p:cSld>
  <p:clrMapOvr>
    <a:masterClrMapping/>
  </p:clrMapOvr>
  <p:transition advTm="2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c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15" name="Conector rec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Marcador de conteni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6" name="Marcador de conteni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Tm="2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Tm="2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á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Tm="2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á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c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Marcador de conteni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/>
              <a:t>Introduction to Software Engineering</a:t>
            </a:r>
            <a:endParaRPr lang="en-US" dirty="0"/>
          </a:p>
        </p:txBody>
      </p:sp>
    </p:spTree>
  </p:cSld>
  <p:clrMapOvr>
    <a:masterClrMapping/>
  </p:clrMapOvr>
  <p:transition advTm="2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c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/>
              <a:t>Arrastre la imagen al marcador de posición o haga clic en el icono para agregar</a:t>
            </a:r>
            <a:endParaRPr kumimoji="0"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/>
              <a:t>Introduction to Software Engineering</a:t>
            </a:r>
          </a:p>
        </p:txBody>
      </p:sp>
    </p:spTree>
  </p:cSld>
  <p:clrMapOvr>
    <a:masterClrMapping/>
  </p:clrMapOvr>
  <p:transition advTm="2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Software Engineering</a:t>
            </a:r>
            <a:endParaRPr lang="en-US" dirty="0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c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/>
              <a:t>Segundo nivel</a:t>
            </a:r>
          </a:p>
          <a:p>
            <a:pPr lvl="2" eaLnBrk="1" latinLnBrk="0" hangingPunct="1"/>
            <a:r>
              <a:rPr kumimoji="0" lang="es-ES_tradnl"/>
              <a:t>Tercer nivel</a:t>
            </a:r>
          </a:p>
          <a:p>
            <a:pPr lvl="3" eaLnBrk="1" latinLnBrk="0" hangingPunct="1"/>
            <a:r>
              <a:rPr kumimoji="0" lang="es-ES_tradnl"/>
              <a:t>Cuarto nivel</a:t>
            </a:r>
          </a:p>
          <a:p>
            <a:pPr lvl="4" eaLnBrk="1" latinLnBrk="0" hangingPunct="1"/>
            <a:r>
              <a:rPr kumimoji="0" lang="es-ES_tradnl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20000"/>
  <p:hf sldNum="0" hdr="0" ft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1752600"/>
          </a:xfrm>
        </p:spPr>
        <p:txBody>
          <a:bodyPr/>
          <a:lstStyle/>
          <a:p>
            <a:r>
              <a:rPr lang="en-US" noProof="0" dirty="0" smtClean="0"/>
              <a:t>KIBIMAPS</a:t>
            </a:r>
            <a:endParaRPr lang="en-US" noProof="0" dirty="0"/>
          </a:p>
        </p:txBody>
      </p:sp>
      <p:sp>
        <p:nvSpPr>
          <p:cNvPr id="2" name="CuadroTexto 1"/>
          <p:cNvSpPr txBox="1"/>
          <p:nvPr/>
        </p:nvSpPr>
        <p:spPr>
          <a:xfrm>
            <a:off x="485200" y="2510103"/>
            <a:ext cx="81735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Equipo:</a:t>
            </a:r>
          </a:p>
          <a:p>
            <a:pPr marL="285750" indent="-285750">
              <a:buFontTx/>
              <a:buChar char="-"/>
            </a:pPr>
            <a:r>
              <a:rPr lang="es-ES" dirty="0"/>
              <a:t>Rafael Ortega Romero, 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</a:rPr>
              <a:t>Scrum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</a:rPr>
              <a:t> Master</a:t>
            </a:r>
          </a:p>
          <a:p>
            <a:pPr marL="285750" indent="-285750">
              <a:buFontTx/>
              <a:buChar char="-"/>
            </a:pPr>
            <a:r>
              <a:rPr lang="es-ES" dirty="0"/>
              <a:t>Edward Miel,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Tester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dirty="0"/>
              <a:t>Francisco Javier </a:t>
            </a:r>
            <a:r>
              <a:rPr lang="es-ES" dirty="0" err="1"/>
              <a:t>Fernandez</a:t>
            </a:r>
            <a:r>
              <a:rPr lang="es-ES" dirty="0"/>
              <a:t> Martin,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Tester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dirty="0"/>
              <a:t>Laura </a:t>
            </a:r>
            <a:r>
              <a:rPr lang="es-ES" dirty="0" err="1"/>
              <a:t>Cespedes</a:t>
            </a:r>
            <a:r>
              <a:rPr lang="es-ES" dirty="0"/>
              <a:t> Raimundo ,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Tester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dirty="0" err="1"/>
              <a:t>Elizaveta</a:t>
            </a:r>
            <a:r>
              <a:rPr lang="es-ES" dirty="0"/>
              <a:t> </a:t>
            </a:r>
            <a:r>
              <a:rPr lang="es-ES" dirty="0" err="1"/>
              <a:t>Yusupova</a:t>
            </a:r>
            <a:r>
              <a:rPr lang="es-ES" dirty="0"/>
              <a:t>,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Modelado</a:t>
            </a:r>
          </a:p>
          <a:p>
            <a:pPr marL="285750" indent="-285750">
              <a:buFontTx/>
              <a:buChar char="-"/>
            </a:pPr>
            <a:r>
              <a:rPr lang="es-ES" dirty="0"/>
              <a:t>Pedro Sánchez Machuca, 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Programador</a:t>
            </a:r>
          </a:p>
          <a:p>
            <a:pPr marL="285750" indent="-285750">
              <a:buFontTx/>
              <a:buChar char="-"/>
            </a:pPr>
            <a:r>
              <a:rPr lang="es-ES" dirty="0"/>
              <a:t>Miguel Ángel Cano Hidalgo, 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Programador</a:t>
            </a:r>
          </a:p>
          <a:p>
            <a:pPr marL="285750" indent="-285750">
              <a:buFontTx/>
              <a:buChar char="-"/>
            </a:pPr>
            <a:r>
              <a:rPr lang="es-ES" dirty="0"/>
              <a:t>Rodrigo </a:t>
            </a:r>
            <a:r>
              <a:rPr lang="es-ES" dirty="0" err="1"/>
              <a:t>Diaz</a:t>
            </a:r>
            <a:r>
              <a:rPr lang="es-ES" dirty="0"/>
              <a:t> </a:t>
            </a:r>
            <a:r>
              <a:rPr lang="es-ES" dirty="0" err="1"/>
              <a:t>Rodriguez</a:t>
            </a:r>
            <a:r>
              <a:rPr lang="es-ES" dirty="0"/>
              <a:t>,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Modelado</a:t>
            </a:r>
          </a:p>
          <a:p>
            <a:pPr marL="285750" indent="-285750">
              <a:buFontTx/>
              <a:buChar char="-"/>
            </a:pPr>
            <a:endParaRPr lang="es-ES_tradnl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1789621"/>
      </p:ext>
    </p:extLst>
  </p:cSld>
  <p:clrMapOvr>
    <a:masterClrMapping/>
  </p:clrMapOvr>
  <p:transition advTm="20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Modelos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Diagrama de secuencias(</a:t>
            </a:r>
            <a:r>
              <a:rPr lang="es-ES" dirty="0" err="1"/>
              <a:t>BorrarGeneral</a:t>
            </a:r>
            <a:r>
              <a:rPr lang="es-ES" dirty="0"/>
              <a:t>):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61274B-F6B7-4A1D-9090-8C43A6A740E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1954848"/>
            <a:ext cx="8364664" cy="371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97579"/>
      </p:ext>
    </p:extLst>
  </p:cSld>
  <p:clrMapOvr>
    <a:masterClrMapping/>
  </p:clrMapOvr>
  <p:transition advTm="2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Modelos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Diagrama de secuencias(</a:t>
            </a:r>
            <a:r>
              <a:rPr lang="es-ES" dirty="0" err="1"/>
              <a:t>VerEvento</a:t>
            </a:r>
            <a:r>
              <a:rPr lang="es-ES" dirty="0"/>
              <a:t>):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761C3F8-4C02-4A92-AB55-C7031565E13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2014538"/>
            <a:ext cx="8534400" cy="429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52514"/>
      </p:ext>
    </p:extLst>
  </p:cSld>
  <p:clrMapOvr>
    <a:masterClrMapping/>
  </p:clrMapOvr>
  <p:transition advTm="2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Modelos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Diagrama de secuencias(</a:t>
            </a:r>
            <a:r>
              <a:rPr lang="es-ES" dirty="0" err="1"/>
              <a:t>ValorarEvento</a:t>
            </a:r>
            <a:r>
              <a:rPr lang="es-ES" dirty="0"/>
              <a:t>):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C1E6C9-4215-4309-86D5-F91195AF5E8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" y="2015863"/>
            <a:ext cx="8467344" cy="408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84544"/>
      </p:ext>
    </p:extLst>
  </p:cSld>
  <p:clrMapOvr>
    <a:masterClrMapping/>
  </p:clrMapOvr>
  <p:transition advTm="2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Patron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r>
              <a:rPr lang="es-ES" dirty="0"/>
              <a:t>El modelo que hemos escogido es el de la factoría.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Este modelo simplifica el trabajo en casos en los que se tenga que crear variaciones de una clase gracias a la implementación de interfaces.</a:t>
            </a:r>
            <a:br>
              <a:rPr lang="es-ES" dirty="0"/>
            </a:br>
            <a:r>
              <a:rPr lang="es-ES" dirty="0"/>
              <a:t>Con la implementación de interfaces conseguimos acelerar la creación de distintas categorías de eventos ya que solo tendríamos que ajustar el campo</a:t>
            </a:r>
            <a:br>
              <a:rPr lang="es-ES" dirty="0"/>
            </a:br>
            <a:r>
              <a:rPr lang="es-ES" dirty="0"/>
              <a:t>de la categoría.</a:t>
            </a:r>
          </a:p>
        </p:txBody>
      </p:sp>
    </p:spTree>
    <p:extLst>
      <p:ext uri="{BB962C8B-B14F-4D97-AF65-F5344CB8AC3E}">
        <p14:creationId xmlns:p14="http://schemas.microsoft.com/office/powerpoint/2010/main" val="883702286"/>
      </p:ext>
    </p:extLst>
  </p:cSld>
  <p:clrMapOvr>
    <a:masterClrMapping/>
  </p:clrMapOvr>
  <p:transition advTm="2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noProof="0" dirty="0" err="1"/>
              <a:t>erramientas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Herramientas:</a:t>
            </a:r>
          </a:p>
          <a:p>
            <a:pPr lvl="1"/>
            <a:r>
              <a:rPr lang="es-ES" dirty="0" err="1"/>
              <a:t>Magic</a:t>
            </a:r>
            <a:r>
              <a:rPr lang="es-ES" dirty="0"/>
              <a:t> </a:t>
            </a:r>
            <a:r>
              <a:rPr lang="es-ES" dirty="0" err="1"/>
              <a:t>Draw</a:t>
            </a:r>
            <a:endParaRPr lang="es-ES" dirty="0"/>
          </a:p>
          <a:p>
            <a:pPr lvl="1"/>
            <a:r>
              <a:rPr lang="es-ES" dirty="0"/>
              <a:t>Eclipse</a:t>
            </a:r>
          </a:p>
          <a:p>
            <a:pPr lvl="1"/>
            <a:r>
              <a:rPr lang="es-ES" dirty="0"/>
              <a:t>Spring </a:t>
            </a:r>
            <a:r>
              <a:rPr lang="es-ES" dirty="0" err="1"/>
              <a:t>boot</a:t>
            </a:r>
            <a:endParaRPr lang="es-ES" dirty="0"/>
          </a:p>
          <a:p>
            <a:pPr lvl="1"/>
            <a:r>
              <a:rPr lang="es-ES" dirty="0"/>
              <a:t>GIT</a:t>
            </a:r>
          </a:p>
          <a:p>
            <a:pPr lvl="1"/>
            <a:r>
              <a:rPr lang="es-ES" dirty="0" err="1"/>
              <a:t>Sinapse</a:t>
            </a:r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0751234"/>
      </p:ext>
    </p:extLst>
  </p:cSld>
  <p:clrMapOvr>
    <a:masterClrMapping/>
  </p:clrMapOvr>
  <p:transition advTm="2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Modelo</a:t>
            </a:r>
            <a:r>
              <a:rPr lang="en-US" noProof="0" dirty="0"/>
              <a:t> de implementation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Hemos utilizado el método de cascada.</a:t>
            </a:r>
          </a:p>
          <a:p>
            <a:endParaRPr lang="es-ES" dirty="0"/>
          </a:p>
          <a:p>
            <a:pPr lvl="1"/>
            <a:r>
              <a:rPr lang="es-ES" dirty="0"/>
              <a:t>Es un modelo secuencial , no depende de prototipos y es bastante lento en comparación con el resto.</a:t>
            </a:r>
          </a:p>
          <a:p>
            <a:pPr lvl="1"/>
            <a:r>
              <a:rPr lang="es-ES" dirty="0"/>
              <a:t>Las desventajas de este modelo son claras:</a:t>
            </a:r>
          </a:p>
          <a:p>
            <a:pPr lvl="2"/>
            <a:r>
              <a:rPr lang="es-ES" dirty="0"/>
              <a:t>No se puede avanzar hasta que la anterior tarea concluya.</a:t>
            </a:r>
          </a:p>
          <a:p>
            <a:pPr lvl="2"/>
            <a:r>
              <a:rPr lang="es-ES" dirty="0"/>
              <a:t>Se depende mucho de que los requisitos estén totalmente decididos, pues un cambio supondría volver al inicio.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5600727"/>
      </p:ext>
    </p:extLst>
  </p:cSld>
  <p:clrMapOvr>
    <a:masterClrMapping/>
  </p:clrMapOvr>
  <p:transition advTm="20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Despliegue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Comenzamos investigando a fondo los requisitos.</a:t>
            </a:r>
          </a:p>
          <a:p>
            <a:r>
              <a:rPr lang="es-ES" dirty="0"/>
              <a:t>Seguidamente realizamos los diagramas de clases, casos de uso y de secuencia.</a:t>
            </a:r>
          </a:p>
          <a:p>
            <a:r>
              <a:rPr lang="es-ES" dirty="0"/>
              <a:t>Una vez acabamos con la documentación, pasamos a la implementación que nos llevo gran parte del tiempo de desarrollo del proyecto. En esta parte encontramos una serie de dificultades e impedimentos que ralentizaron el trabajo.</a:t>
            </a:r>
          </a:p>
          <a:p>
            <a:r>
              <a:rPr lang="es-ES" dirty="0"/>
              <a:t>Finalmente realizamos las pruebas de </a:t>
            </a:r>
            <a:r>
              <a:rPr lang="es-ES" dirty="0" err="1"/>
              <a:t>Junit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1367934"/>
      </p:ext>
    </p:extLst>
  </p:cSld>
  <p:clrMapOvr>
    <a:masterClrMapping/>
  </p:clrMapOvr>
  <p:transition advTm="20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Junit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3FDE237-52DC-4D90-B0E5-D87E8174052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01751" y="1641475"/>
            <a:ext cx="835647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74018"/>
      </p:ext>
    </p:extLst>
  </p:cSld>
  <p:clrMapOvr>
    <a:masterClrMapping/>
  </p:clrMapOvr>
  <p:transition advTm="20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Hemos acabado con la parte de la documentación bien organizada y clara. Esto ha facilitado bastante el trabajo que restaba del proyecto.</a:t>
            </a:r>
          </a:p>
          <a:p>
            <a:r>
              <a:rPr lang="es-ES" dirty="0"/>
              <a:t>Por otra parte en la implementación es muy básica pero funcional a su manera.</a:t>
            </a:r>
          </a:p>
        </p:txBody>
      </p:sp>
    </p:spTree>
    <p:extLst>
      <p:ext uri="{BB962C8B-B14F-4D97-AF65-F5344CB8AC3E}">
        <p14:creationId xmlns:p14="http://schemas.microsoft.com/office/powerpoint/2010/main" val="2593276849"/>
      </p:ext>
    </p:extLst>
  </p:cSld>
  <p:clrMapOvr>
    <a:masterClrMapping/>
  </p:clrMapOvr>
  <p:transition advTm="2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Contenido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Introducción </a:t>
            </a:r>
          </a:p>
          <a:p>
            <a:r>
              <a:rPr lang="es-ES" dirty="0"/>
              <a:t>Actividades de Ing. </a:t>
            </a:r>
            <a:r>
              <a:rPr lang="es-ES" dirty="0" err="1"/>
              <a:t>Sw</a:t>
            </a:r>
            <a:endParaRPr lang="es-ES" dirty="0"/>
          </a:p>
          <a:p>
            <a:pPr lvl="1"/>
            <a:r>
              <a:rPr lang="es-ES" dirty="0"/>
              <a:t>Requisitos</a:t>
            </a:r>
          </a:p>
          <a:p>
            <a:pPr lvl="1"/>
            <a:r>
              <a:rPr lang="es-ES" dirty="0"/>
              <a:t>Arquitectura</a:t>
            </a:r>
          </a:p>
          <a:p>
            <a:pPr lvl="1"/>
            <a:r>
              <a:rPr lang="es-ES" dirty="0"/>
              <a:t>Modelos </a:t>
            </a:r>
          </a:p>
          <a:p>
            <a:pPr lvl="1"/>
            <a:r>
              <a:rPr lang="es-ES" dirty="0"/>
              <a:t>Patrones/Principios</a:t>
            </a:r>
          </a:p>
          <a:p>
            <a:pPr lvl="1"/>
            <a:r>
              <a:rPr lang="es-ES" dirty="0"/>
              <a:t>Pruebas</a:t>
            </a:r>
          </a:p>
          <a:p>
            <a:r>
              <a:rPr lang="es-ES" dirty="0"/>
              <a:t>Desarrollo/Despliegue</a:t>
            </a:r>
          </a:p>
          <a:p>
            <a:pPr lvl="1"/>
            <a:r>
              <a:rPr lang="es-ES" dirty="0"/>
              <a:t>Estrategias y herramientas</a:t>
            </a:r>
          </a:p>
          <a:p>
            <a:pPr lvl="1"/>
            <a:r>
              <a:rPr lang="es-ES" dirty="0"/>
              <a:t>Modelo de Implementación (qué es y qué no es real)</a:t>
            </a:r>
          </a:p>
          <a:p>
            <a:pPr lvl="1"/>
            <a:r>
              <a:rPr lang="es-ES" dirty="0"/>
              <a:t>Despliegue</a:t>
            </a:r>
          </a:p>
          <a:p>
            <a:r>
              <a:rPr lang="es-ES" dirty="0"/>
              <a:t>Resultados</a:t>
            </a:r>
          </a:p>
          <a:p>
            <a:r>
              <a:rPr lang="es-ES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22955061"/>
      </p:ext>
    </p:extLst>
  </p:cSld>
  <p:clrMapOvr>
    <a:masterClrMapping/>
  </p:clrMapOvr>
  <p:transition advTm="2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Introducción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-Problema: </a:t>
            </a:r>
            <a:r>
              <a:rPr lang="es-ES" sz="2000" dirty="0"/>
              <a:t>La falta de orientación de la juventud de hoy día y la necesidad de buscar congregaciones y vivir informados dieron pie a el nacimiento de nuestra aplicación de eventos.</a:t>
            </a:r>
          </a:p>
          <a:p>
            <a:r>
              <a:rPr lang="es-ES" sz="2000" dirty="0"/>
              <a:t>-</a:t>
            </a:r>
            <a:r>
              <a:rPr lang="es-ES" sz="2800" dirty="0"/>
              <a:t>Equipo:</a:t>
            </a:r>
            <a:r>
              <a:rPr lang="es-ES" sz="2000" dirty="0"/>
              <a:t> Inicialmente nuestro equipo se componía de nueve personas. Por algunos problemas que han ido apareciendo por el camino, hemos acabado el proyecto 6 y casi no hemos podido abordar la cantidad de trabajo.</a:t>
            </a:r>
          </a:p>
          <a:p>
            <a:r>
              <a:rPr lang="es-ES" sz="2800" dirty="0"/>
              <a:t>Solución:</a:t>
            </a:r>
            <a:r>
              <a:rPr lang="es-ES" sz="2000" dirty="0"/>
              <a:t> Hemos desarrollado una aplicación llamada (</a:t>
            </a:r>
            <a:r>
              <a:rPr lang="es-ES" sz="2000" dirty="0" err="1"/>
              <a:t>KibiMaps</a:t>
            </a:r>
            <a:r>
              <a:rPr lang="es-ES" sz="2000" dirty="0"/>
              <a:t>) por la cual se pueden instanciar eventos de todo tipo, de tal manera que cuando el usuario vaya transitando por la calle, pueda ver lo que pasa a su alrededor.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05623449"/>
      </p:ext>
    </p:extLst>
  </p:cSld>
  <p:clrMapOvr>
    <a:masterClrMapping/>
  </p:clrMapOvr>
  <p:transition advTm="2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Requisitos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endParaRPr lang="es-ES" sz="33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ES" sz="3300" dirty="0">
                <a:solidFill>
                  <a:schemeClr val="accent5">
                    <a:lumMod val="75000"/>
                  </a:schemeClr>
                </a:solidFill>
              </a:rPr>
              <a:t>Requisitos funcionales:</a:t>
            </a:r>
          </a:p>
          <a:p>
            <a:r>
              <a:rPr lang="es-ES" dirty="0"/>
              <a:t>Puntuación de 1-5 con estrellas  en el evento.</a:t>
            </a:r>
          </a:p>
          <a:p>
            <a:r>
              <a:rPr lang="es-ES" dirty="0"/>
              <a:t>El usuario puede eliminar sus propios eventos.</a:t>
            </a:r>
          </a:p>
          <a:p>
            <a:r>
              <a:rPr lang="es-ES" dirty="0"/>
              <a:t>Penalizar a usuarios que ponen eventos falsos.</a:t>
            </a:r>
          </a:p>
          <a:p>
            <a:r>
              <a:rPr lang="es-ES" dirty="0"/>
              <a:t>Un Usuario debería poder: Poner un evento, valorar un evento, y borrar sus propios eventos.</a:t>
            </a:r>
          </a:p>
          <a:p>
            <a:r>
              <a:rPr lang="es-ES" dirty="0"/>
              <a:t>En el mapa debería mostrarse: Los distintos eventos de la zona, posición del usuario.</a:t>
            </a:r>
          </a:p>
          <a:p>
            <a:pPr marL="0" indent="0">
              <a:buNone/>
            </a:pPr>
            <a:endParaRPr lang="es-ES" sz="3300" dirty="0"/>
          </a:p>
          <a:p>
            <a:r>
              <a:rPr lang="es-ES" sz="3300" dirty="0">
                <a:solidFill>
                  <a:schemeClr val="accent5">
                    <a:lumMod val="75000"/>
                  </a:schemeClr>
                </a:solidFill>
              </a:rPr>
              <a:t>Requisitos no funcionales:</a:t>
            </a:r>
            <a:endParaRPr lang="es-E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ES" dirty="0"/>
              <a:t>Interfaz fácil de usar.</a:t>
            </a:r>
          </a:p>
          <a:p>
            <a:r>
              <a:rPr lang="es-ES" dirty="0"/>
              <a:t>Como mínimo en cada evento debería de haber una foto, descripción y nombre del evento.</a:t>
            </a:r>
          </a:p>
          <a:p>
            <a:r>
              <a:rPr lang="es-ES" dirty="0"/>
              <a:t>Preferencias en la búsqueda de eventos.</a:t>
            </a:r>
          </a:p>
          <a:p>
            <a:r>
              <a:rPr lang="es-ES" dirty="0" smtClean="0"/>
              <a:t>Borrado </a:t>
            </a:r>
            <a:r>
              <a:rPr lang="es-ES" dirty="0"/>
              <a:t>automático de los eventos después de la fecha de caducidad.</a:t>
            </a:r>
          </a:p>
          <a:p>
            <a:r>
              <a:rPr lang="es-ES" dirty="0"/>
              <a:t>Opción de compartir un evento en redes sociales varias para mayor difusión.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5026979"/>
      </p:ext>
    </p:extLst>
  </p:cSld>
  <p:clrMapOvr>
    <a:masterClrMapping/>
  </p:clrMapOvr>
  <p:transition advTm="2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Arquitectura</a:t>
            </a:r>
            <a:r>
              <a:rPr lang="en-US" noProof="0" dirty="0"/>
              <a:t> 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r>
              <a:rPr lang="es-ES" dirty="0"/>
              <a:t>Hemos utilizado </a:t>
            </a:r>
            <a:r>
              <a:rPr lang="es-ES" dirty="0" smtClean="0"/>
              <a:t>un modelo vista controlador</a:t>
            </a:r>
            <a:endParaRPr lang="es-ES" dirty="0"/>
          </a:p>
          <a:p>
            <a:pPr algn="ctr"/>
            <a:endParaRPr lang="es-ES" dirty="0"/>
          </a:p>
          <a:p>
            <a:pPr marL="0" indent="0" algn="ctr">
              <a:buNone/>
            </a:pPr>
            <a:r>
              <a:rPr lang="es-ES" sz="2000" dirty="0"/>
              <a:t>Debida a la metodología del programa </a:t>
            </a:r>
            <a:r>
              <a:rPr lang="es-ES" sz="2000" dirty="0" err="1"/>
              <a:t>spring</a:t>
            </a:r>
            <a:r>
              <a:rPr lang="es-ES" sz="2000" dirty="0"/>
              <a:t> </a:t>
            </a:r>
            <a:r>
              <a:rPr lang="es-ES" sz="2000" dirty="0" err="1"/>
              <a:t>boot</a:t>
            </a:r>
            <a:r>
              <a:rPr lang="es-ES" sz="2000" dirty="0"/>
              <a:t> </a:t>
            </a:r>
          </a:p>
          <a:p>
            <a:pPr marL="0" indent="0" algn="ctr">
              <a:buNone/>
            </a:pPr>
            <a:r>
              <a:rPr lang="es-ES" sz="2000" dirty="0"/>
              <a:t>Que aparte de lanzar el servidor, hace las veces de base de datos.</a:t>
            </a:r>
          </a:p>
          <a:p>
            <a:pPr marL="0" indent="0" algn="ctr">
              <a:buNone/>
            </a:pPr>
            <a:endParaRPr lang="es-ES" sz="2000" dirty="0"/>
          </a:p>
          <a:p>
            <a:pPr marL="0" indent="0" algn="ctr">
              <a:buNone/>
            </a:pPr>
            <a:r>
              <a:rPr lang="es-ES" sz="2000" dirty="0"/>
              <a:t>El resultado ha sido una simplificación bastante grande del</a:t>
            </a:r>
          </a:p>
          <a:p>
            <a:pPr marL="0" indent="0" algn="ctr">
              <a:buNone/>
            </a:pPr>
            <a:r>
              <a:rPr lang="es-ES" sz="2000" dirty="0"/>
              <a:t>Trabajo a realizar, mas anula por completo el trabajo de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3853720266"/>
      </p:ext>
    </p:extLst>
  </p:cSld>
  <p:clrMapOvr>
    <a:masterClrMapping/>
  </p:clrMapOvr>
  <p:transition advTm="2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Modelos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Caso de uso 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B59C25-5A73-4610-BE53-0CFCCCC1A30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9" y="1943100"/>
            <a:ext cx="8467344" cy="446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16836"/>
      </p:ext>
    </p:extLst>
  </p:cSld>
  <p:clrMapOvr>
    <a:masterClrMapping/>
  </p:clrMapOvr>
  <p:transition advTm="2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Diagramas de clase: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94CDF8-DF44-4B1A-879B-F20E5B606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03" y="2000250"/>
            <a:ext cx="8319897" cy="440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96020"/>
      </p:ext>
    </p:extLst>
  </p:cSld>
  <p:clrMapOvr>
    <a:masterClrMapping/>
  </p:clrMapOvr>
  <p:transition advTm="2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Modelos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Diagrama de secuencias(Usuario):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09AA786-0B6D-49CC-886C-0CAF35A7A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2" y="1900237"/>
            <a:ext cx="4457699" cy="495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17765"/>
      </p:ext>
    </p:extLst>
  </p:cSld>
  <p:clrMapOvr>
    <a:masterClrMapping/>
  </p:clrMapOvr>
  <p:transition advTm="2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Modelos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Diagrama de secuencias(</a:t>
            </a:r>
            <a:r>
              <a:rPr lang="es-ES" dirty="0" err="1"/>
              <a:t>CrearEvento</a:t>
            </a:r>
            <a:r>
              <a:rPr lang="es-ES" dirty="0"/>
              <a:t>):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F0FD940-866E-4F33-BE53-D68AD05C31D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2028825"/>
            <a:ext cx="8642223" cy="433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84954"/>
      </p:ext>
    </p:extLst>
  </p:cSld>
  <p:clrMapOvr>
    <a:masterClrMapping/>
  </p:clrMapOvr>
  <p:transition advTm="20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10947</TotalTime>
  <Words>613</Words>
  <Application>Microsoft Office PowerPoint</Application>
  <PresentationFormat>Presentación en pantalla (4:3)</PresentationFormat>
  <Paragraphs>125</Paragraphs>
  <Slides>18</Slides>
  <Notes>18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Calibri</vt:lpstr>
      <vt:lpstr>Georgia</vt:lpstr>
      <vt:lpstr>Wingdings</vt:lpstr>
      <vt:lpstr>Wingdings 2</vt:lpstr>
      <vt:lpstr>Cívico</vt:lpstr>
      <vt:lpstr>KIBIMAPS</vt:lpstr>
      <vt:lpstr>Contenido</vt:lpstr>
      <vt:lpstr>Introducción</vt:lpstr>
      <vt:lpstr>Requisitos</vt:lpstr>
      <vt:lpstr>Arquitectura </vt:lpstr>
      <vt:lpstr>Modelos</vt:lpstr>
      <vt:lpstr>Modelos</vt:lpstr>
      <vt:lpstr>Modelos</vt:lpstr>
      <vt:lpstr>Modelos</vt:lpstr>
      <vt:lpstr>Modelos</vt:lpstr>
      <vt:lpstr>Modelos</vt:lpstr>
      <vt:lpstr>Modelos</vt:lpstr>
      <vt:lpstr>Patron</vt:lpstr>
      <vt:lpstr>Herramientas</vt:lpstr>
      <vt:lpstr>Modelo de implementation</vt:lpstr>
      <vt:lpstr>Despliegue</vt:lpstr>
      <vt:lpstr>Junit</vt:lpstr>
      <vt:lpstr>Resultados</vt:lpstr>
    </vt:vector>
  </TitlesOfParts>
  <Company>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Ealis</cp:lastModifiedBy>
  <cp:revision>236</cp:revision>
  <cp:lastPrinted>2018-03-05T07:33:08Z</cp:lastPrinted>
  <dcterms:created xsi:type="dcterms:W3CDTF">2013-02-21T17:50:16Z</dcterms:created>
  <dcterms:modified xsi:type="dcterms:W3CDTF">2019-06-04T08:55:06Z</dcterms:modified>
</cp:coreProperties>
</file>