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</p:sldMasterIdLst>
  <p:notesMasterIdLst>
    <p:notesMasterId r:id="rId19"/>
  </p:notesMasterIdLst>
  <p:sldIdLst>
    <p:sldId id="256" r:id="rId8"/>
    <p:sldId id="270" r:id="rId9"/>
    <p:sldId id="257" r:id="rId10"/>
    <p:sldId id="272" r:id="rId11"/>
    <p:sldId id="273" r:id="rId12"/>
    <p:sldId id="261" r:id="rId13"/>
    <p:sldId id="271" r:id="rId14"/>
    <p:sldId id="267" r:id="rId15"/>
    <p:sldId id="263" r:id="rId16"/>
    <p:sldId id="258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6"/>
    <p:restoredTop sz="74923"/>
  </p:normalViewPr>
  <p:slideViewPr>
    <p:cSldViewPr>
      <p:cViewPr varScale="1">
        <p:scale>
          <a:sx n="82" d="100"/>
          <a:sy n="82" d="100"/>
        </p:scale>
        <p:origin x="10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09268-B043-384C-8F96-20929009446B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354B-D6CC-3E46-9EB0-7AE8352C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5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Gazler</a:t>
            </a:r>
            <a:r>
              <a:rPr lang="en-US" dirty="0" smtClean="0"/>
              <a:t>/</a:t>
            </a:r>
            <a:r>
              <a:rPr lang="en-US" dirty="0" err="1" smtClean="0"/>
              <a:t>githug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baseline="0" dirty="0" smtClean="0"/>
              <a:t>s to </a:t>
            </a:r>
            <a:r>
              <a:rPr lang="en-US" baseline="0" dirty="0" err="1" smtClean="0"/>
              <a:t>githug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www.tobscore.com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githug</a:t>
            </a:r>
            <a:r>
              <a:rPr lang="en-US" baseline="0" dirty="0" smtClean="0"/>
              <a:t>-what-is-it/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8354B-D6CC-3E46-9EB0-7AE8352CC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smtClean="0"/>
              <a:t> is a distributed VCS. It is closely resembling file system.</a:t>
            </a:r>
          </a:p>
          <a:p>
            <a:r>
              <a:rPr lang="en-US" baseline="0" dirty="0" smtClean="0"/>
              <a:t>It is more a protocol, a toolkit providing access to manipulate files.</a:t>
            </a:r>
          </a:p>
          <a:p>
            <a:r>
              <a:rPr lang="en-US" baseline="0" dirty="0" smtClean="0"/>
              <a:t>Implementation: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Gitlabs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8354B-D6CC-3E46-9EB0-7AE8352CC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Centralised</a:t>
            </a:r>
            <a:r>
              <a:rPr lang="en-US" baseline="0" dirty="0" smtClean="0"/>
              <a:t> VCS (SVN, CVS) use file-based deltas to track history.</a:t>
            </a:r>
          </a:p>
          <a:p>
            <a:r>
              <a:rPr lang="en-US" baseline="0" dirty="0" smtClean="0"/>
              <a:t>Branching is expensive and complicated.</a:t>
            </a:r>
          </a:p>
          <a:p>
            <a:r>
              <a:rPr lang="en-US" baseline="0" dirty="0" smtClean="0"/>
              <a:t>Difficult to merge different branches.</a:t>
            </a:r>
          </a:p>
          <a:p>
            <a:r>
              <a:rPr lang="en-US" baseline="0" dirty="0" smtClean="0"/>
              <a:t>If file is renamed, the history can get lost.</a:t>
            </a:r>
          </a:p>
          <a:p>
            <a:r>
              <a:rPr lang="en-US" baseline="0" dirty="0" smtClean="0"/>
              <a:t>Difficult to work together on build-breaking code</a:t>
            </a:r>
          </a:p>
          <a:p>
            <a:r>
              <a:rPr lang="en-US" baseline="0" dirty="0" smtClean="0"/>
              <a:t>Impossible to work with central node being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8354B-D6CC-3E46-9EB0-7AE8352CCD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DVCS (</a:t>
            </a:r>
            <a:r>
              <a:rPr lang="en-US" dirty="0" err="1" smtClean="0"/>
              <a:t>Git</a:t>
            </a:r>
            <a:r>
              <a:rPr lang="en-US" dirty="0" smtClean="0"/>
              <a:t>, Mercurial)</a:t>
            </a:r>
            <a:r>
              <a:rPr lang="en-US" baseline="0" dirty="0" smtClean="0"/>
              <a:t> uses snapshot based tracking</a:t>
            </a:r>
          </a:p>
          <a:p>
            <a:r>
              <a:rPr lang="en-US" baseline="0" dirty="0" smtClean="0"/>
              <a:t>Branching is non-event</a:t>
            </a:r>
          </a:p>
          <a:p>
            <a:r>
              <a:rPr lang="en-US" baseline="0" dirty="0" smtClean="0"/>
              <a:t>History is preserved on file renaming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8354B-D6CC-3E46-9EB0-7AE8352CC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Each checked-out repo can serve as a new trunk</a:t>
            </a:r>
          </a:p>
          <a:p>
            <a:r>
              <a:rPr lang="en-US" baseline="0" dirty="0" smtClean="0"/>
              <a:t>Easy to collaborate on build-breaking experimental code.</a:t>
            </a:r>
          </a:p>
          <a:p>
            <a:r>
              <a:rPr lang="en-US" baseline="0" dirty="0" smtClean="0"/>
              <a:t>Can work independently of central server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8354B-D6CC-3E46-9EB0-7AE8352CC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directory – your locally modified files</a:t>
            </a:r>
          </a:p>
          <a:p>
            <a:r>
              <a:rPr lang="en-US" dirty="0" smtClean="0"/>
              <a:t>Staging</a:t>
            </a:r>
            <a:r>
              <a:rPr lang="en-US" baseline="0" dirty="0" smtClean="0"/>
              <a:t> – files prepared to be committed to local repository</a:t>
            </a:r>
          </a:p>
          <a:p>
            <a:r>
              <a:rPr lang="en-US" baseline="0" dirty="0" smtClean="0"/>
              <a:t>Local repo – repository clone stored on a local machine, can be synced with any other repo or serve as the source of truth</a:t>
            </a:r>
          </a:p>
          <a:p>
            <a:r>
              <a:rPr lang="en-US" baseline="0" dirty="0" smtClean="0"/>
              <a:t>Remote repo – usually a central server, that keeps an authoritative version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8354B-D6CC-3E46-9EB0-7AE8352CCD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ignore - https://</a:t>
            </a:r>
            <a:r>
              <a:rPr lang="en-US" dirty="0" err="1" smtClean="0"/>
              <a:t>www.gitignore.io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www.tobscore.com</a:t>
            </a:r>
            <a:r>
              <a:rPr lang="en-US" dirty="0" smtClean="0"/>
              <a:t>/</a:t>
            </a:r>
            <a:r>
              <a:rPr lang="en-US" dirty="0" err="1" smtClean="0"/>
              <a:t>githug</a:t>
            </a:r>
            <a:r>
              <a:rPr lang="en-US" dirty="0" smtClean="0"/>
              <a:t>-what-is-it/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8354B-D6CC-3E46-9EB0-7AE8352CCD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7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1DFDB3-4087-4273-A7E7-E92178BFB3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571500" algn="l" defTabSz="914400" rtl="0" eaLnBrk="1" latinLnBrk="0" hangingPunct="1">
        <a:spcBef>
          <a:spcPct val="20000"/>
        </a:spcBef>
        <a:buClrTx/>
        <a:buFont typeface="+mj-lt"/>
        <a:buAutoNum type="romanL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© Copyright </a:t>
            </a:r>
            <a:r>
              <a:rPr lang="sv-SE" dirty="0" err="1" smtClean="0"/>
              <a:t>Omegapoint</a:t>
            </a:r>
            <a:r>
              <a:rPr lang="sv-SE" dirty="0" smtClean="0"/>
              <a:t>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kummer.github.io/git-flow-cheatsheet/" TargetMode="External"/><Relationship Id="rId4" Type="http://schemas.openxmlformats.org/officeDocument/2006/relationships/hyperlink" Target="https://www.atlassian.com/git/tutorials" TargetMode="External"/><Relationship Id="rId5" Type="http://schemas.openxmlformats.org/officeDocument/2006/relationships/hyperlink" Target="https://github.com/Gazler/githu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&amp; GIT Flow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JKP </a:t>
            </a:r>
            <a:r>
              <a:rPr lang="en-US" smtClean="0"/>
              <a:t>tutorials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Good</a:t>
            </a:r>
            <a:r>
              <a:rPr lang="sv-SE" dirty="0" smtClean="0"/>
              <a:t> </a:t>
            </a:r>
            <a:r>
              <a:rPr lang="sv-SE" dirty="0" err="1" smtClean="0"/>
              <a:t>practices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32856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line commit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371703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Pull requests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314096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Short-lived branches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4797152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downstream and resolve conflicts before push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299695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Issue ID in commit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7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420888"/>
            <a:ext cx="74888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Resources</a:t>
            </a:r>
            <a:endParaRPr lang="en-US" sz="2400" dirty="0" smtClean="0">
              <a:hlinkClick r:id="rId3"/>
            </a:endParaRPr>
          </a:p>
          <a:p>
            <a:pPr algn="ctr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://danielkummer.github.io/git-flow-cheatsheet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www.atlassian.com/git/tutorials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github.com/Gazler/githug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7638"/>
            <a:ext cx="2405112" cy="240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8616"/>
            <a:ext cx="2959100" cy="67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6672" y="3003967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Githug</a:t>
            </a:r>
            <a:endParaRPr lang="en-US" sz="4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74217"/>
            <a:ext cx="2333104" cy="15554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7391" y="552343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</a:t>
            </a:r>
            <a:r>
              <a:rPr lang="en-US" smtClean="0"/>
              <a:t>, but optional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0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Course plan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468000">
              <a:spcBef>
                <a:spcPts val="1272"/>
              </a:spcBef>
              <a:buFont typeface="Wingdings" charset="2"/>
              <a:buChar char="v"/>
            </a:pPr>
            <a:r>
              <a:rPr lang="sv-SE" spc="300" dirty="0" smtClean="0"/>
              <a:t>Basic Git</a:t>
            </a:r>
          </a:p>
          <a:p>
            <a:pPr lvl="1" indent="-468000">
              <a:spcBef>
                <a:spcPts val="1272"/>
              </a:spcBef>
              <a:buFont typeface="Wingdings" charset="2"/>
              <a:buChar char="v"/>
            </a:pPr>
            <a:r>
              <a:rPr lang="sv-SE" spc="300" dirty="0" smtClean="0"/>
              <a:t>Git </a:t>
            </a:r>
            <a:r>
              <a:rPr lang="sv-SE" spc="300" dirty="0" err="1" smtClean="0"/>
              <a:t>flow</a:t>
            </a:r>
            <a:r>
              <a:rPr lang="sv-SE" spc="300" dirty="0" smtClean="0"/>
              <a:t> </a:t>
            </a:r>
            <a:r>
              <a:rPr lang="sv-SE" spc="300" dirty="0" err="1" smtClean="0"/>
              <a:t>branching</a:t>
            </a:r>
            <a:r>
              <a:rPr lang="sv-SE" spc="300" dirty="0" smtClean="0"/>
              <a:t> </a:t>
            </a:r>
            <a:r>
              <a:rPr lang="sv-SE" spc="300" dirty="0" err="1" smtClean="0"/>
              <a:t>model</a:t>
            </a:r>
            <a:endParaRPr lang="sv-SE" spc="300" dirty="0" smtClean="0"/>
          </a:p>
          <a:p>
            <a:pPr lvl="1" indent="-468000">
              <a:spcBef>
                <a:spcPts val="1272"/>
              </a:spcBef>
              <a:buFont typeface="Wingdings" charset="2"/>
              <a:buChar char="v"/>
            </a:pPr>
            <a:r>
              <a:rPr lang="sv-SE" spc="300" dirty="0" smtClean="0"/>
              <a:t>Source </a:t>
            </a:r>
            <a:r>
              <a:rPr lang="sv-SE" spc="300" dirty="0" err="1" smtClean="0"/>
              <a:t>tree</a:t>
            </a:r>
            <a:r>
              <a:rPr lang="sv-SE" spc="300" dirty="0" smtClean="0"/>
              <a:t> demo</a:t>
            </a:r>
          </a:p>
          <a:p>
            <a:pPr lvl="1" indent="-468000">
              <a:spcBef>
                <a:spcPts val="1272"/>
              </a:spcBef>
              <a:buFont typeface="Wingdings" charset="2"/>
              <a:buChar char="v"/>
            </a:pPr>
            <a:r>
              <a:rPr lang="sv-SE" spc="300" dirty="0" smtClean="0"/>
              <a:t>Lab </a:t>
            </a:r>
            <a:r>
              <a:rPr lang="sv-SE" spc="300" dirty="0" err="1" smtClean="0"/>
              <a:t>time</a:t>
            </a:r>
            <a:r>
              <a:rPr lang="sv-SE" spc="300" dirty="0" smtClean="0"/>
              <a:t>!</a:t>
            </a:r>
            <a:endParaRPr lang="sv-SE" spc="300" dirty="0" smtClean="0"/>
          </a:p>
        </p:txBody>
      </p:sp>
    </p:spTree>
    <p:extLst>
      <p:ext uri="{BB962C8B-B14F-4D97-AF65-F5344CB8AC3E}">
        <p14:creationId xmlns:p14="http://schemas.microsoft.com/office/powerpoint/2010/main" val="86876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Centralised</a:t>
            </a:r>
            <a:r>
              <a:rPr lang="en-US" dirty="0" smtClean="0"/>
              <a:t> VCS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435280" cy="4038369"/>
          </a:xfrm>
        </p:spPr>
      </p:pic>
    </p:spTree>
    <p:extLst>
      <p:ext uri="{BB962C8B-B14F-4D97-AF65-F5344CB8AC3E}">
        <p14:creationId xmlns:p14="http://schemas.microsoft.com/office/powerpoint/2010/main" val="154253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016246"/>
          </a:xfrm>
        </p:spPr>
      </p:pic>
    </p:spTree>
    <p:extLst>
      <p:ext uri="{BB962C8B-B14F-4D97-AF65-F5344CB8AC3E}">
        <p14:creationId xmlns:p14="http://schemas.microsoft.com/office/powerpoint/2010/main" val="629419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69" y="1600200"/>
            <a:ext cx="6105661" cy="4525963"/>
          </a:xfrm>
        </p:spPr>
      </p:pic>
    </p:spTree>
    <p:extLst>
      <p:ext uri="{BB962C8B-B14F-4D97-AF65-F5344CB8AC3E}">
        <p14:creationId xmlns:p14="http://schemas.microsoft.com/office/powerpoint/2010/main" val="163290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7108935" cy="5827786"/>
          </a:xfrm>
        </p:spPr>
      </p:pic>
      <p:sp>
        <p:nvSpPr>
          <p:cNvPr id="7" name="TextBox 6"/>
          <p:cNvSpPr txBox="1"/>
          <p:nvPr/>
        </p:nvSpPr>
        <p:spPr>
          <a:xfrm>
            <a:off x="2699792" y="608843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Git</a:t>
            </a:r>
            <a:r>
              <a:rPr lang="en-US" sz="2800" b="1" dirty="0"/>
              <a:t> </a:t>
            </a:r>
            <a:r>
              <a:rPr lang="en-US" sz="2800" b="1" dirty="0" smtClean="0"/>
              <a:t>process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611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536504" cy="6011855"/>
          </a:xfrm>
        </p:spPr>
      </p:pic>
      <p:sp>
        <p:nvSpPr>
          <p:cNvPr id="5" name="TextBox 4"/>
          <p:cNvSpPr txBox="1"/>
          <p:nvPr/>
        </p:nvSpPr>
        <p:spPr>
          <a:xfrm>
            <a:off x="3591921" y="6128487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Git</a:t>
            </a:r>
            <a:r>
              <a:rPr lang="en-US" sz="2800" b="1" dirty="0" smtClean="0"/>
              <a:t> 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3422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 &amp; 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7272808" cy="47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2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jusblå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å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vartvit">
  <a:themeElements>
    <a:clrScheme name="Omegapoint Svartvit">
      <a:dk1>
        <a:srgbClr val="1D1B10"/>
      </a:dk1>
      <a:lt1>
        <a:srgbClr val="FFFFFF"/>
      </a:lt1>
      <a:dk2>
        <a:srgbClr val="1D1B10"/>
      </a:dk2>
      <a:lt2>
        <a:srgbClr val="FFFFFF"/>
      </a:lt2>
      <a:accent1>
        <a:srgbClr val="7F7F7F"/>
      </a:accent1>
      <a:accent2>
        <a:srgbClr val="A5A5A5"/>
      </a:accent2>
      <a:accent3>
        <a:srgbClr val="BFBFBF"/>
      </a:accent3>
      <a:accent4>
        <a:srgbClr val="D8D8D8"/>
      </a:accent4>
      <a:accent5>
        <a:srgbClr val="F2F2F2"/>
      </a:accent5>
      <a:accent6>
        <a:srgbClr val="FFFFFF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öd">
  <a:themeElements>
    <a:clrScheme name="Omegapoint Röd">
      <a:dk1>
        <a:srgbClr val="000000"/>
      </a:dk1>
      <a:lt1>
        <a:srgbClr val="FFFFFF"/>
      </a:lt1>
      <a:dk2>
        <a:srgbClr val="A51140"/>
      </a:dk2>
      <a:lt2>
        <a:srgbClr val="FFFFFF"/>
      </a:lt2>
      <a:accent1>
        <a:srgbClr val="52081F"/>
      </a:accent1>
      <a:accent2>
        <a:srgbClr val="7B0C2F"/>
      </a:accent2>
      <a:accent3>
        <a:srgbClr val="EC4C7F"/>
      </a:accent3>
      <a:accent4>
        <a:srgbClr val="F288A9"/>
      </a:accent4>
      <a:accent5>
        <a:srgbClr val="F8C3D4"/>
      </a:accent5>
      <a:accent6>
        <a:srgbClr val="FFFFFF"/>
      </a:accent6>
      <a:hlink>
        <a:srgbClr val="0000FF"/>
      </a:hlink>
      <a:folHlink>
        <a:srgbClr val="9999FF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0CB3AB992324D9C8DE6118002A7E2" ma:contentTypeVersion="2" ma:contentTypeDescription="Create a new document." ma:contentTypeScope="" ma:versionID="cac2598e4c50625df62718dc21f84647">
  <xsd:schema xmlns:xsd="http://www.w3.org/2001/XMLSchema" xmlns:xs="http://www.w3.org/2001/XMLSchema" xmlns:p="http://schemas.microsoft.com/office/2006/metadata/properties" xmlns:ns2="220c00b3-ffae-450b-8d52-16b9c5db6376" targetNamespace="http://schemas.microsoft.com/office/2006/metadata/properties" ma:root="true" ma:fieldsID="584caa4ca753b55ae7ac83d88e38865b" ns2:_="">
    <xsd:import namespace="220c00b3-ffae-450b-8d52-16b9c5db637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c00b3-ffae-450b-8d52-16b9c5db63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28361-5681-4723-8B83-E8D08E5DDF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461610-2CE6-47F2-90B1-B5612944E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c00b3-ffae-450b-8d52-16b9c5db6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156A35-A5CE-4EF8-B29E-52D11ABAB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Omegapoint%20PPT%20P3.0-3</Template>
  <TotalTime>13433</TotalTime>
  <Words>297</Words>
  <Application>Microsoft Macintosh PowerPoint</Application>
  <PresentationFormat>On-screen Show (4:3)</PresentationFormat>
  <Paragraphs>60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Rounded MT Bold</vt:lpstr>
      <vt:lpstr>Calibri</vt:lpstr>
      <vt:lpstr>Wingdings</vt:lpstr>
      <vt:lpstr>Arial</vt:lpstr>
      <vt:lpstr>Ljusblå</vt:lpstr>
      <vt:lpstr>Blå</vt:lpstr>
      <vt:lpstr>Svartvit</vt:lpstr>
      <vt:lpstr>Röd</vt:lpstr>
      <vt:lpstr>GIT &amp; GIT Flow intro</vt:lpstr>
      <vt:lpstr>Prerequisites</vt:lpstr>
      <vt:lpstr>Course plan</vt:lpstr>
      <vt:lpstr>Centralised VCS</vt:lpstr>
      <vt:lpstr>Distributed VCS</vt:lpstr>
      <vt:lpstr>Distributed work</vt:lpstr>
      <vt:lpstr>PowerPoint Presentation</vt:lpstr>
      <vt:lpstr>PowerPoint Presentation</vt:lpstr>
      <vt:lpstr>Git Merge &amp; Git Rebase</vt:lpstr>
      <vt:lpstr>Good practices</vt:lpstr>
      <vt:lpstr>Lab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Strålfors Smart Card Personalization</dc:title>
  <dc:creator>Vasilij Savin</dc:creator>
  <cp:lastModifiedBy>Vasilij Savin</cp:lastModifiedBy>
  <cp:revision>34</cp:revision>
  <dcterms:created xsi:type="dcterms:W3CDTF">2016-01-26T10:49:54Z</dcterms:created>
  <dcterms:modified xsi:type="dcterms:W3CDTF">2016-02-05T14:05:38Z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0x010100F080CB3AB992324D9C8DE6118002A7E2</vt:lpwstr>
  </property>
</Properties>
</file>