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Presentation</a:t>
            </a:r>
            <a:endParaRPr/>
          </a:p>
          <a:p>
            <a:pPr indent="-298450" lvl="0" marL="457200" rtl="0" algn="l">
              <a:spcBef>
                <a:spcPts val="0"/>
              </a:spcBef>
              <a:spcAft>
                <a:spcPts val="0"/>
              </a:spcAft>
              <a:buSzPts val="1100"/>
              <a:buChar char="-"/>
            </a:pPr>
            <a:r>
              <a:rPr lang="sv"/>
              <a:t>Vart vi jobbar</a:t>
            </a:r>
            <a:endParaRPr/>
          </a:p>
          <a:p>
            <a:pPr indent="-298450" lvl="0" marL="457200" rtl="0" algn="l">
              <a:spcBef>
                <a:spcPts val="0"/>
              </a:spcBef>
              <a:spcAft>
                <a:spcPts val="0"/>
              </a:spcAft>
              <a:buSzPts val="1100"/>
              <a:buChar char="-"/>
            </a:pPr>
            <a:r>
              <a:rPr lang="sv"/>
              <a:t>Vad vi jobbar med</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Som tur är så har vi kursen i början och vi kan därför gå laget runt och säga vad ni heter, och något era nya vänner inte vet om er.</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 Intro</a:t>
            </a:r>
            <a:endParaRPr/>
          </a:p>
          <a:p>
            <a:pPr indent="-298450" lvl="0" marL="457200" rtl="0" algn="l">
              <a:spcBef>
                <a:spcPts val="0"/>
              </a:spcBef>
              <a:spcAft>
                <a:spcPts val="0"/>
              </a:spcAft>
              <a:buSzPts val="1100"/>
              <a:buChar char="●"/>
            </a:pPr>
            <a:r>
              <a:rPr lang="sv"/>
              <a:t>Det är första gången jag och Niklas håller i den här kursen efter att vi rört om i den lite</a:t>
            </a:r>
            <a:endParaRPr/>
          </a:p>
          <a:p>
            <a:pPr indent="-298450" lvl="0" marL="457200" rtl="0" algn="l">
              <a:spcBef>
                <a:spcPts val="0"/>
              </a:spcBef>
              <a:spcAft>
                <a:spcPts val="0"/>
              </a:spcAft>
              <a:buSzPts val="1100"/>
              <a:buChar char="●"/>
            </a:pPr>
            <a:r>
              <a:rPr lang="sv"/>
              <a:t>Så vi skulle vilja få veta lite vad ni har för förväntningar på att lära er efter dom här sessionen. </a:t>
            </a:r>
            <a:endParaRPr/>
          </a:p>
          <a:p>
            <a:pPr indent="-298450" lvl="0" marL="457200" rtl="0" algn="l">
              <a:spcBef>
                <a:spcPts val="0"/>
              </a:spcBef>
              <a:spcAft>
                <a:spcPts val="0"/>
              </a:spcAft>
              <a:buSzPts val="1100"/>
              <a:buChar char="●"/>
            </a:pPr>
            <a:r>
              <a:rPr lang="sv"/>
              <a:t>Förhoppningsvis så går det bra men det är kul för oss att veta hur vi kan göra kursen bättre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1b07e81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1b07e81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Går man in i en tom mapp och kör en git clone då kommer att automatiskt dra ner hela projektet med all historik sedan start i sin dator lokalt och det är ju på grund av att git är ett distribuerad versionshanteringsystem.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Det man får ner är alltså</a:t>
            </a:r>
            <a:endParaRPr/>
          </a:p>
          <a:p>
            <a:pPr indent="-298450" lvl="0" marL="457200" rtl="0" algn="l">
              <a:spcBef>
                <a:spcPts val="0"/>
              </a:spcBef>
              <a:spcAft>
                <a:spcPts val="0"/>
              </a:spcAft>
              <a:buSzPts val="1100"/>
              <a:buAutoNum type="arabicPeriod"/>
            </a:pPr>
            <a:r>
              <a:rPr lang="sv"/>
              <a:t>Working directory - dvs alla filer som finns i projektet</a:t>
            </a:r>
            <a:endParaRPr/>
          </a:p>
          <a:p>
            <a:pPr indent="-298450" lvl="0" marL="457200" rtl="0" algn="l">
              <a:spcBef>
                <a:spcPts val="0"/>
              </a:spcBef>
              <a:spcAft>
                <a:spcPts val="0"/>
              </a:spcAft>
              <a:buSzPts val="1100"/>
              <a:buAutoNum type="arabicPeriod"/>
            </a:pPr>
            <a:r>
              <a:rPr lang="sv"/>
              <a:t>Git har också ett så kallat “staging” area som möjliggör att man ändra hur man ska få in sina ändringar i det lokala repositoryn</a:t>
            </a:r>
            <a:endParaRPr/>
          </a:p>
          <a:p>
            <a:pPr indent="-298450" lvl="1" marL="914400" rtl="0" algn="l">
              <a:spcBef>
                <a:spcPts val="0"/>
              </a:spcBef>
              <a:spcAft>
                <a:spcPts val="0"/>
              </a:spcAft>
              <a:buSzPts val="1100"/>
              <a:buAutoNum type="alphaLcPeriod"/>
            </a:pPr>
            <a:r>
              <a:rPr lang="sv"/>
              <a:t>Med det menar vi, att man kan dela upp sitt arbete i mindre delar och lägga in en beskrivning för varje del</a:t>
            </a:r>
            <a:endParaRPr/>
          </a:p>
          <a:p>
            <a:pPr indent="-298450" lvl="0" marL="457200" rtl="0" algn="l">
              <a:spcBef>
                <a:spcPts val="0"/>
              </a:spcBef>
              <a:spcAft>
                <a:spcPts val="0"/>
              </a:spcAft>
              <a:buSzPts val="1100"/>
              <a:buAutoNum type="arabicPeriod"/>
            </a:pPr>
            <a:r>
              <a:rPr lang="sv"/>
              <a:t>Lokala repositoryn - här har vi all historik och även lokal historik sedan man fetchade ändringar från remote. Alla commits, alla rebase, alla merges, allting sparar här tills att man väljer att pusha upp det till remoten. </a:t>
            </a:r>
            <a:endParaRPr/>
          </a:p>
          <a:p>
            <a:pPr indent="-298450" lvl="0" marL="457200" rtl="0" algn="l">
              <a:spcBef>
                <a:spcPts val="0"/>
              </a:spcBef>
              <a:spcAft>
                <a:spcPts val="0"/>
              </a:spcAft>
              <a:buSzPts val="1100"/>
              <a:buAutoNum type="arabicPeriod"/>
            </a:pPr>
            <a:r>
              <a:rPr lang="sv"/>
              <a:t>Det är också därför viktigt att kontinuerligt fetcha/pulla ner från remoten för att hålla sin lokala repository up to date med alla ändringar som sker av kollegor.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1b07e818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1b07e818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Går man in i en tom mapp och kör en git clone då kommer att automatiskt dra ner hela projektet med all historik sedan start i sin dator lokalt och det är ju på grund av att git är ett distribuerad versionshanteringsystem.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Det man får ner är alltså</a:t>
            </a:r>
            <a:endParaRPr/>
          </a:p>
          <a:p>
            <a:pPr indent="-298450" lvl="0" marL="457200" rtl="0" algn="l">
              <a:spcBef>
                <a:spcPts val="0"/>
              </a:spcBef>
              <a:spcAft>
                <a:spcPts val="0"/>
              </a:spcAft>
              <a:buSzPts val="1100"/>
              <a:buAutoNum type="arabicPeriod"/>
            </a:pPr>
            <a:r>
              <a:rPr lang="sv"/>
              <a:t>Working directory - dvs alla filer som finns i projektet</a:t>
            </a:r>
            <a:endParaRPr/>
          </a:p>
          <a:p>
            <a:pPr indent="-298450" lvl="0" marL="457200" rtl="0" algn="l">
              <a:spcBef>
                <a:spcPts val="0"/>
              </a:spcBef>
              <a:spcAft>
                <a:spcPts val="0"/>
              </a:spcAft>
              <a:buSzPts val="1100"/>
              <a:buAutoNum type="arabicPeriod"/>
            </a:pPr>
            <a:r>
              <a:rPr lang="sv"/>
              <a:t>Git har också ett så kallat “staging” area som möjliggör att man ändra hur man ska få in sina ändringar i det lokala repositoryn</a:t>
            </a:r>
            <a:endParaRPr/>
          </a:p>
          <a:p>
            <a:pPr indent="-298450" lvl="1" marL="914400" rtl="0" algn="l">
              <a:spcBef>
                <a:spcPts val="0"/>
              </a:spcBef>
              <a:spcAft>
                <a:spcPts val="0"/>
              </a:spcAft>
              <a:buSzPts val="1100"/>
              <a:buAutoNum type="alphaLcPeriod"/>
            </a:pPr>
            <a:r>
              <a:rPr lang="sv"/>
              <a:t>Med det menar vi, att man kan dela upp sitt arbete i mindre delar och lägga in en beskrivning för varje del</a:t>
            </a:r>
            <a:endParaRPr/>
          </a:p>
          <a:p>
            <a:pPr indent="-298450" lvl="0" marL="457200" rtl="0" algn="l">
              <a:spcBef>
                <a:spcPts val="0"/>
              </a:spcBef>
              <a:spcAft>
                <a:spcPts val="0"/>
              </a:spcAft>
              <a:buSzPts val="1100"/>
              <a:buAutoNum type="arabicPeriod"/>
            </a:pPr>
            <a:r>
              <a:rPr lang="sv"/>
              <a:t>Lokala repositoryn - här har vi all historik och även lokal historik sedan man fetchade ändringar från remote. Alla commits, alla rebase, alla merges, allting sparar här tills att man väljer att pusha upp det till remoten. </a:t>
            </a:r>
            <a:endParaRPr/>
          </a:p>
          <a:p>
            <a:pPr indent="-298450" lvl="0" marL="457200" rtl="0" algn="l">
              <a:spcBef>
                <a:spcPts val="0"/>
              </a:spcBef>
              <a:spcAft>
                <a:spcPts val="0"/>
              </a:spcAft>
              <a:buSzPts val="1100"/>
              <a:buAutoNum type="arabicPeriod"/>
            </a:pPr>
            <a:r>
              <a:rPr lang="sv"/>
              <a:t>Det är också därför viktigt att kontinuerligt fetcha/pulla ner från remoten för att hålla sin lokala repository up to date med alla ändringar som sker av kollegor.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1b07e818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1b07e818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Ziad hit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1b07e818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1b07e818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f219f2e33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f219f2e33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f219f2e33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f219f2e33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Niklas &amp; ziad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sv"/>
              <a:t>När det kommer till hur man arbetar med git så finns det inget rätt svar.</a:t>
            </a:r>
            <a:endParaRPr/>
          </a:p>
          <a:p>
            <a:pPr indent="-298450" lvl="0" marL="457200" rtl="0" algn="l">
              <a:spcBef>
                <a:spcPts val="0"/>
              </a:spcBef>
              <a:spcAft>
                <a:spcPts val="0"/>
              </a:spcAft>
              <a:buSzPts val="1100"/>
              <a:buChar char="●"/>
            </a:pPr>
            <a:r>
              <a:rPr lang="sv"/>
              <a:t>Det beror helt på hur man gillar att jobba själv samt vad arbetsplatsen tillåter</a:t>
            </a:r>
            <a:endParaRPr/>
          </a:p>
          <a:p>
            <a:pPr indent="-298450" lvl="1" marL="914400" rtl="0" algn="l">
              <a:spcBef>
                <a:spcPts val="0"/>
              </a:spcBef>
              <a:spcAft>
                <a:spcPts val="0"/>
              </a:spcAft>
              <a:buSzPts val="1100"/>
              <a:buChar char="○"/>
            </a:pPr>
            <a:r>
              <a:rPr lang="sv"/>
              <a:t>Ibland kan det vara svårt att göra som man vill pga legacy</a:t>
            </a:r>
            <a:endParaRPr/>
          </a:p>
          <a:p>
            <a:pPr indent="-298450" lvl="1" marL="914400" rtl="0" algn="l">
              <a:spcBef>
                <a:spcPts val="0"/>
              </a:spcBef>
              <a:spcAft>
                <a:spcPts val="0"/>
              </a:spcAft>
              <a:buSzPts val="1100"/>
              <a:buChar char="○"/>
            </a:pPr>
            <a:r>
              <a:rPr lang="sv"/>
              <a:t>underliggande system har planerade releases</a:t>
            </a:r>
            <a:endParaRPr/>
          </a:p>
          <a:p>
            <a:pPr indent="-298450" lvl="0" marL="457200" rtl="0" algn="l">
              <a:spcBef>
                <a:spcPts val="0"/>
              </a:spcBef>
              <a:spcAft>
                <a:spcPts val="0"/>
              </a:spcAft>
              <a:buSzPts val="1100"/>
              <a:buChar char="●"/>
            </a:pPr>
            <a:r>
              <a:rPr lang="sv"/>
              <a:t>Så när ni kommer ut till en arbetsplats som kanske inte har den bästa gitflowen så bör man tänka lite efter innan man börjar kritisera den.</a:t>
            </a:r>
            <a:endParaRPr/>
          </a:p>
          <a:p>
            <a:pPr indent="-298450" lvl="1" marL="914400" rtl="0" algn="l">
              <a:spcBef>
                <a:spcPts val="0"/>
              </a:spcBef>
              <a:spcAft>
                <a:spcPts val="0"/>
              </a:spcAft>
              <a:buSzPts val="1100"/>
              <a:buChar char="○"/>
            </a:pPr>
            <a:r>
              <a:rPr lang="sv"/>
              <a:t>Sedan när man har förstått varför det ser ut som det gör så kan man börja att implementera små ändringar för att förbättra</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sv"/>
              <a:t>Det vi har upplevt med folk vi pratat, kollegor och andra på uppdraget är att det vanligaste arbetsättet är egentligen feature branches. Sedan så implementerar teams det på olika sätt</a:t>
            </a:r>
            <a:endParaRPr/>
          </a:p>
          <a:p>
            <a:pPr indent="-298450" lvl="0" marL="457200" rtl="0" algn="l">
              <a:spcBef>
                <a:spcPts val="0"/>
              </a:spcBef>
              <a:spcAft>
                <a:spcPts val="0"/>
              </a:spcAft>
              <a:buSzPts val="1100"/>
              <a:buChar char="●"/>
            </a:pPr>
            <a:r>
              <a:rPr lang="sv"/>
              <a:t>Vi har exempelvis feature branches som är långlivade och kortlivade</a:t>
            </a:r>
            <a:endParaRPr/>
          </a:p>
          <a:p>
            <a:pPr indent="-298450" lvl="1" marL="914400" rtl="0" algn="l">
              <a:spcBef>
                <a:spcPts val="0"/>
              </a:spcBef>
              <a:spcAft>
                <a:spcPts val="0"/>
              </a:spcAft>
              <a:buSzPts val="1100"/>
              <a:buChar char="○"/>
            </a:pPr>
            <a:r>
              <a:rPr lang="sv"/>
              <a:t>Vi tycker och vi har sett att långlivade brancher inte är så bra, då det är svårt att inte diverga från projektet</a:t>
            </a:r>
            <a:endParaRPr/>
          </a:p>
          <a:p>
            <a:pPr indent="-298450" lvl="1" marL="914400" rtl="0" algn="l">
              <a:spcBef>
                <a:spcPts val="0"/>
              </a:spcBef>
              <a:spcAft>
                <a:spcPts val="0"/>
              </a:spcAft>
              <a:buSzPts val="1100"/>
              <a:buChar char="○"/>
            </a:pPr>
            <a:r>
              <a:rPr lang="sv"/>
              <a:t>Så försök att köra på så kortlivade som möjligt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06c1ea8b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06c1ea8b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Vi tänkte gå igenom lite hur vi arbetar på vår arbetsplats</a:t>
            </a:r>
            <a:endParaRPr/>
          </a:p>
          <a:p>
            <a:pPr indent="-298450" lvl="0" marL="457200" rtl="0" algn="l">
              <a:spcBef>
                <a:spcPts val="0"/>
              </a:spcBef>
              <a:spcAft>
                <a:spcPts val="0"/>
              </a:spcAft>
              <a:buSzPts val="1100"/>
              <a:buChar char="●"/>
            </a:pPr>
            <a:r>
              <a:rPr lang="sv"/>
              <a:t>Som många andra ställen så har vi två main brancher</a:t>
            </a:r>
            <a:endParaRPr/>
          </a:p>
          <a:p>
            <a:pPr indent="-298450" lvl="1" marL="914400" rtl="0" algn="l">
              <a:spcBef>
                <a:spcPts val="0"/>
              </a:spcBef>
              <a:spcAft>
                <a:spcPts val="0"/>
              </a:spcAft>
              <a:buSzPts val="1100"/>
              <a:buChar char="○"/>
            </a:pPr>
            <a:r>
              <a:rPr lang="sv"/>
              <a:t>En master branch  - den innehåller kod som körs i produktion just nu, eller kod som ska releases in kort tid</a:t>
            </a:r>
            <a:endParaRPr/>
          </a:p>
          <a:p>
            <a:pPr indent="-298450" lvl="1" marL="914400" rtl="0" algn="l">
              <a:spcBef>
                <a:spcPts val="0"/>
              </a:spcBef>
              <a:spcAft>
                <a:spcPts val="0"/>
              </a:spcAft>
              <a:buSzPts val="1100"/>
              <a:buChar char="○"/>
            </a:pPr>
            <a:r>
              <a:rPr lang="sv"/>
              <a:t>En dev branch- den innehåller all kod som utvecklas mellan releases, till develop brancher mergar vi kod regelbundet med hjälp av featur branches</a:t>
            </a:r>
            <a:endParaRPr/>
          </a:p>
          <a:p>
            <a:pPr indent="-298450" lvl="0" marL="457200" rtl="0" algn="l">
              <a:spcBef>
                <a:spcPts val="0"/>
              </a:spcBef>
              <a:spcAft>
                <a:spcPts val="0"/>
              </a:spcAft>
              <a:buSzPts val="1100"/>
              <a:buChar char="●"/>
            </a:pPr>
            <a:r>
              <a:rPr lang="sv"/>
              <a:t>Vi kopplar varje feature branch till en story som bestäms av oss eller av stakeholder</a:t>
            </a:r>
            <a:endParaRPr/>
          </a:p>
          <a:p>
            <a:pPr indent="-298450" lvl="1" marL="914400" rtl="0" algn="l">
              <a:spcBef>
                <a:spcPts val="0"/>
              </a:spcBef>
              <a:spcAft>
                <a:spcPts val="0"/>
              </a:spcAft>
              <a:buSzPts val="1100"/>
              <a:buChar char="○"/>
            </a:pPr>
            <a:r>
              <a:rPr lang="sv"/>
              <a:t>Det är här vi försöker att hålla dom så kortlivade som möjligt även om storyn är stor</a:t>
            </a:r>
            <a:endParaRPr/>
          </a:p>
          <a:p>
            <a:pPr indent="-298450" lvl="1" marL="914400" rtl="0" algn="l">
              <a:spcBef>
                <a:spcPts val="0"/>
              </a:spcBef>
              <a:spcAft>
                <a:spcPts val="0"/>
              </a:spcAft>
              <a:buSzPts val="1100"/>
              <a:buChar char="○"/>
            </a:pPr>
            <a:r>
              <a:rPr lang="sv"/>
              <a:t>Vi delar upp den i minde features som vi kan få in i koden i develop</a:t>
            </a:r>
            <a:endParaRPr/>
          </a:p>
          <a:p>
            <a:pPr indent="-298450" lvl="0" marL="457200" rtl="0" algn="l">
              <a:spcBef>
                <a:spcPts val="0"/>
              </a:spcBef>
              <a:spcAft>
                <a:spcPts val="0"/>
              </a:spcAft>
              <a:buSzPts val="1100"/>
              <a:buChar char="●"/>
            </a:pPr>
            <a:r>
              <a:rPr lang="sv"/>
              <a:t>Våra feature branches mergar vi till develop med hjälp av pull requets. DEt här görs annorlunda från team till team, vissa litar på integrations-tester och kör kanske programmering i par eller mob för att öka kvaliteten i koden. Vi har mycket individuellt arbete och därför är det bra att gå igenom varandras kod på det här sättet</a:t>
            </a:r>
            <a:endParaRPr/>
          </a:p>
          <a:p>
            <a:pPr indent="-298450" lvl="0" marL="457200" rtl="0" algn="l">
              <a:spcBef>
                <a:spcPts val="0"/>
              </a:spcBef>
              <a:spcAft>
                <a:spcPts val="0"/>
              </a:spcAft>
              <a:buSzPts val="1100"/>
              <a:buChar char="●"/>
            </a:pPr>
            <a:r>
              <a:rPr lang="sv"/>
              <a:t>Varje release branch taggas.</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Vi har inte så långlivade release brancher som det är i bilden utan vi flyttar hela develop till master vid varje release.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f219f2e33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f219f2e33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1 - git checkout -b feature/remove-buf</a:t>
            </a:r>
            <a:endParaRPr/>
          </a:p>
          <a:p>
            <a:pPr indent="0" lvl="0" marL="0" rtl="0" algn="l">
              <a:spcBef>
                <a:spcPts val="0"/>
              </a:spcBef>
              <a:spcAft>
                <a:spcPts val="0"/>
              </a:spcAft>
              <a:buNone/>
            </a:pPr>
            <a:r>
              <a:rPr lang="sv"/>
              <a:t>2- stavat fel reane: git rename -m feature/remove-bug</a:t>
            </a:r>
            <a:endParaRPr/>
          </a:p>
          <a:p>
            <a:pPr indent="0" lvl="0" marL="0" rtl="0" algn="l">
              <a:spcBef>
                <a:spcPts val="0"/>
              </a:spcBef>
              <a:spcAft>
                <a:spcPts val="0"/>
              </a:spcAft>
              <a:buNone/>
            </a:pPr>
            <a:r>
              <a:rPr lang="sv"/>
              <a:t>3. git push origin feature/remove-bug</a:t>
            </a:r>
            <a:endParaRPr/>
          </a:p>
          <a:p>
            <a:pPr indent="0" lvl="0" marL="0" rtl="0" algn="l">
              <a:spcBef>
                <a:spcPts val="0"/>
              </a:spcBef>
              <a:spcAft>
                <a:spcPts val="0"/>
              </a:spcAft>
              <a:buNone/>
            </a:pPr>
            <a:r>
              <a:rPr lang="sv"/>
              <a:t>4. git remove -D feature/remove-bug</a:t>
            </a:r>
            <a:endParaRPr/>
          </a:p>
          <a:p>
            <a:pPr indent="0" lvl="0" marL="0" rtl="0" algn="l">
              <a:spcBef>
                <a:spcPts val="0"/>
              </a:spcBef>
              <a:spcAft>
                <a:spcPts val="0"/>
              </a:spcAft>
              <a:buNone/>
            </a:pPr>
            <a:r>
              <a:rPr lang="sv"/>
              <a:t>5. git checkout master</a:t>
            </a:r>
            <a:endParaRPr/>
          </a:p>
          <a:p>
            <a:pPr indent="0" lvl="0" marL="0" rtl="0" algn="l">
              <a:spcBef>
                <a:spcPts val="0"/>
              </a:spcBef>
              <a:spcAft>
                <a:spcPts val="0"/>
              </a:spcAft>
              <a:buNone/>
            </a:pPr>
            <a:r>
              <a:rPr lang="sv"/>
              <a:t>6 git remove -D feature/remove-bug</a:t>
            </a:r>
            <a:endParaRPr/>
          </a:p>
          <a:p>
            <a:pPr indent="0" lvl="0" marL="0" rtl="0" algn="l">
              <a:spcBef>
                <a:spcPts val="0"/>
              </a:spcBef>
              <a:spcAft>
                <a:spcPts val="0"/>
              </a:spcAft>
              <a:buNone/>
            </a:pPr>
            <a:r>
              <a:rPr lang="sv"/>
              <a:t>7 git branch</a:t>
            </a:r>
            <a:endParaRPr/>
          </a:p>
          <a:p>
            <a:pPr indent="0" lvl="0" marL="0" rtl="0" algn="l">
              <a:spcBef>
                <a:spcPts val="0"/>
              </a:spcBef>
              <a:spcAft>
                <a:spcPts val="0"/>
              </a:spcAft>
              <a:buNone/>
            </a:pPr>
            <a:r>
              <a:rPr lang="sv"/>
              <a:t>8 git push origin --delete feature/remove-bug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f219f2e33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f219f2e33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f219f2e33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f219f2e33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Nunito"/>
              <a:buChar char="●"/>
            </a:pPr>
            <a:r>
              <a:rPr lang="sv" sz="1300">
                <a:solidFill>
                  <a:schemeClr val="dk2"/>
                </a:solidFill>
                <a:latin typeface="Nunito"/>
                <a:ea typeface="Nunito"/>
                <a:cs typeface="Nunito"/>
                <a:sym typeface="Nunito"/>
              </a:rPr>
              <a:t>show a lot of fix1 fix2 fix3</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sv" sz="1300">
                <a:solidFill>
                  <a:schemeClr val="dk2"/>
                </a:solidFill>
                <a:latin typeface="Nunito"/>
                <a:ea typeface="Nunito"/>
                <a:cs typeface="Nunito"/>
                <a:sym typeface="Nunito"/>
              </a:rPr>
              <a:t>rebase -i remove commits/squash</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sv" sz="1300">
                <a:solidFill>
                  <a:schemeClr val="dk2"/>
                </a:solidFill>
                <a:latin typeface="Nunito"/>
                <a:ea typeface="Nunito"/>
                <a:cs typeface="Nunito"/>
                <a:sym typeface="Nunito"/>
              </a:rPr>
              <a:t>how to avoid a lot commits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219f2e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f219f2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Ja, vi tänkte ta upp målet med vår kurs</a:t>
            </a:r>
            <a:endParaRPr/>
          </a:p>
          <a:p>
            <a:pPr indent="-298450" lvl="0" marL="457200" rtl="0" algn="l">
              <a:spcBef>
                <a:spcPts val="0"/>
              </a:spcBef>
              <a:spcAft>
                <a:spcPts val="0"/>
              </a:spcAft>
              <a:buSzPts val="1100"/>
              <a:buChar char="●"/>
            </a:pPr>
            <a:r>
              <a:rPr lang="sv"/>
              <a:t>Så vi vill helt enkelt att ni ska “familiarize yourself with basic key concepts of git and be able to use it as a tool in your future assignment”</a:t>
            </a:r>
            <a:endParaRPr/>
          </a:p>
          <a:p>
            <a:pPr indent="-298450" lvl="0" marL="457200" rtl="0" algn="l">
              <a:spcBef>
                <a:spcPts val="0"/>
              </a:spcBef>
              <a:spcAft>
                <a:spcPts val="0"/>
              </a:spcAft>
              <a:buSzPts val="1100"/>
              <a:buChar char="●"/>
            </a:pPr>
            <a:r>
              <a:rPr lang="sv"/>
              <a:t>Alltså, lära er </a:t>
            </a:r>
            <a:r>
              <a:rPr lang="sv"/>
              <a:t>grunderna för git, lite hur det fungerar bakom kulisserna och sedan även kunna använda det ute på uppdrag</a:t>
            </a:r>
            <a:endParaRPr/>
          </a:p>
          <a:p>
            <a:pPr indent="-298450" lvl="0" marL="457200" rtl="0" algn="l">
              <a:spcBef>
                <a:spcPts val="0"/>
              </a:spcBef>
              <a:spcAft>
                <a:spcPts val="0"/>
              </a:spcAft>
              <a:buSzPts val="1100"/>
              <a:buChar char="●"/>
            </a:pPr>
            <a:r>
              <a:rPr lang="sv"/>
              <a:t>lite googling kommer nog ändå krävas. Det kommer man alltid göra</a:t>
            </a:r>
            <a:endParaRPr/>
          </a:p>
          <a:p>
            <a:pPr indent="-298450" lvl="0" marL="457200" rtl="0" algn="l">
              <a:spcBef>
                <a:spcPts val="0"/>
              </a:spcBef>
              <a:spcAft>
                <a:spcPts val="0"/>
              </a:spcAft>
              <a:buSzPts val="1100"/>
              <a:buChar char="●"/>
            </a:pPr>
            <a:r>
              <a:rPr lang="sv"/>
              <a:t> vi vill att git ska vara ett verktyg och inte ett hinder</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1b07e818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1b07e818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f219f2e33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f219f2e33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Branch out from master</a:t>
            </a:r>
            <a:endParaRPr/>
          </a:p>
          <a:p>
            <a:pPr indent="0" lvl="0" marL="0" rtl="0" algn="l">
              <a:spcBef>
                <a:spcPts val="0"/>
              </a:spcBef>
              <a:spcAft>
                <a:spcPts val="0"/>
              </a:spcAft>
              <a:buNone/>
            </a:pPr>
            <a:r>
              <a:rPr lang="sv"/>
              <a:t>Do changes on feature-branch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f219f2e33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f219f2e33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f219f2e33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f219f2e33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06c1ea8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06c1ea8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1, När man clonear ner repot så får man allt som git behöver för att fungera ii en .git mapp som är gömd.</a:t>
            </a:r>
            <a:endParaRPr/>
          </a:p>
          <a:p>
            <a:pPr indent="-298450" lvl="0" marL="457200" rtl="0" algn="l">
              <a:spcBef>
                <a:spcPts val="0"/>
              </a:spcBef>
              <a:spcAft>
                <a:spcPts val="0"/>
              </a:spcAft>
              <a:buSzPts val="1100"/>
              <a:buChar char="●"/>
            </a:pPr>
            <a:r>
              <a:rPr lang="sv"/>
              <a:t>Git mappen går allttså att ta bort utan att filerna försvinner</a:t>
            </a:r>
            <a:endParaRPr/>
          </a:p>
          <a:p>
            <a:pPr indent="0" lvl="0" marL="0" rtl="0" algn="l">
              <a:spcBef>
                <a:spcPts val="0"/>
              </a:spcBef>
              <a:spcAft>
                <a:spcPts val="0"/>
              </a:spcAft>
              <a:buNone/>
            </a:pPr>
            <a:r>
              <a:rPr lang="sv"/>
              <a:t>2. Så här ser .git mappen ut</a:t>
            </a:r>
            <a:endParaRPr/>
          </a:p>
          <a:p>
            <a:pPr indent="0" lvl="0" marL="0" rtl="0" algn="l">
              <a:spcBef>
                <a:spcPts val="0"/>
              </a:spcBef>
              <a:spcAft>
                <a:spcPts val="0"/>
              </a:spcAft>
              <a:buNone/>
            </a:pPr>
            <a:r>
              <a:rPr lang="sv"/>
              <a:t>i den finns exempelvis--- CONFIG MAPPEN ----</a:t>
            </a:r>
            <a:endParaRPr/>
          </a:p>
          <a:p>
            <a:pPr indent="-298450" lvl="0" marL="457200" rtl="0" algn="l">
              <a:spcBef>
                <a:spcPts val="0"/>
              </a:spcBef>
              <a:spcAft>
                <a:spcPts val="0"/>
              </a:spcAft>
              <a:buSzPts val="1100"/>
              <a:buChar char="●"/>
            </a:pPr>
            <a:r>
              <a:rPr lang="sv"/>
              <a:t>I exempelvis config sparar vi alla settings för repositoryn, exempelvis remoten</a:t>
            </a:r>
            <a:endParaRPr/>
          </a:p>
          <a:p>
            <a:pPr indent="-298450" lvl="0" marL="457200" rtl="0" algn="l">
              <a:spcBef>
                <a:spcPts val="0"/>
              </a:spcBef>
              <a:spcAft>
                <a:spcPts val="0"/>
              </a:spcAft>
              <a:buSzPts val="1100"/>
              <a:buChar char="●"/>
            </a:pPr>
            <a:r>
              <a:rPr lang="sv"/>
              <a:t>Man får ofta om origin exempelvis när man skriver “git push origin master”</a:t>
            </a:r>
            <a:endParaRPr/>
          </a:p>
          <a:p>
            <a:pPr indent="-298450" lvl="1" marL="914400" rtl="0" algn="l">
              <a:spcBef>
                <a:spcPts val="0"/>
              </a:spcBef>
              <a:spcAft>
                <a:spcPts val="0"/>
              </a:spcAft>
              <a:buSzPts val="1100"/>
              <a:buChar char="○"/>
            </a:pPr>
            <a:r>
              <a:rPr lang="sv"/>
              <a:t>Origin är alltså egentligen ett namn på en remote, och en remote är egentligen länken till där git finns på remoten :P </a:t>
            </a:r>
            <a:endParaRPr/>
          </a:p>
          <a:p>
            <a:pPr indent="-298450" lvl="1" marL="914400" rtl="0" algn="l">
              <a:spcBef>
                <a:spcPts val="0"/>
              </a:spcBef>
              <a:spcAft>
                <a:spcPts val="0"/>
              </a:spcAft>
              <a:buSzPts val="1100"/>
              <a:buChar char="○"/>
            </a:pPr>
            <a:r>
              <a:rPr lang="sv"/>
              <a:t>Det är möjligt att ha flera remotes, exempelvis fork (vilket är en sorts kopia av en repository)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sv"/>
              <a:t>Innan vi går vidare så måste vi ta upp en central del i git vilket är commits</a:t>
            </a:r>
            <a:endParaRPr/>
          </a:p>
          <a:p>
            <a:pPr indent="-298450" lvl="0" marL="457200" rtl="0" algn="l">
              <a:spcBef>
                <a:spcPts val="0"/>
              </a:spcBef>
              <a:spcAft>
                <a:spcPts val="0"/>
              </a:spcAft>
              <a:buSzPts val="1100"/>
              <a:buChar char="●"/>
            </a:pPr>
            <a:r>
              <a:rPr lang="sv"/>
              <a:t>Det vi behöver veta är, vad är en commit och vad finns det inuti en commit?</a:t>
            </a:r>
            <a:endParaRPr/>
          </a:p>
          <a:p>
            <a:pPr indent="-298450" lvl="0" marL="457200" rtl="0" algn="l">
              <a:spcBef>
                <a:spcPts val="0"/>
              </a:spcBef>
              <a:spcAft>
                <a:spcPts val="0"/>
              </a:spcAft>
              <a:buSzPts val="1100"/>
              <a:buChar char="●"/>
            </a:pPr>
            <a:r>
              <a:rPr lang="sv"/>
              <a:t>Vad är en commit?</a:t>
            </a:r>
            <a:endParaRPr/>
          </a:p>
          <a:p>
            <a:pPr indent="-298450" lvl="1" marL="914400" rtl="0" algn="l">
              <a:spcBef>
                <a:spcPts val="0"/>
              </a:spcBef>
              <a:spcAft>
                <a:spcPts val="0"/>
              </a:spcAft>
              <a:buSzPts val="1100"/>
              <a:buChar char="○"/>
            </a:pPr>
            <a:r>
              <a:rPr lang="sv"/>
              <a:t>En commit är ungefär som en snapshot av dina filer</a:t>
            </a:r>
            <a:endParaRPr/>
          </a:p>
          <a:p>
            <a:pPr indent="-298450" lvl="1" marL="914400" rtl="0" algn="l">
              <a:spcBef>
                <a:spcPts val="0"/>
              </a:spcBef>
              <a:spcAft>
                <a:spcPts val="0"/>
              </a:spcAft>
              <a:buSzPts val="1100"/>
              <a:buChar char="○"/>
            </a:pPr>
            <a:r>
              <a:rPr lang="sv"/>
              <a:t>För att kunna representera den här snapshotten så använder man sig av en unik hash, och det är den hashen man ser när man kollar i git loggen</a:t>
            </a:r>
            <a:endParaRPr/>
          </a:p>
          <a:p>
            <a:pPr indent="-298450" lvl="0" marL="457200" rtl="0" algn="l">
              <a:spcBef>
                <a:spcPts val="0"/>
              </a:spcBef>
              <a:spcAft>
                <a:spcPts val="0"/>
              </a:spcAft>
              <a:buSzPts val="1100"/>
              <a:buChar char="●"/>
            </a:pPr>
            <a:r>
              <a:rPr lang="sv"/>
              <a:t>Vad finns i en commit?</a:t>
            </a:r>
            <a:endParaRPr/>
          </a:p>
          <a:p>
            <a:pPr indent="-298450" lvl="1" marL="914400" rtl="0" algn="l">
              <a:spcBef>
                <a:spcPts val="0"/>
              </a:spcBef>
              <a:spcAft>
                <a:spcPts val="0"/>
              </a:spcAft>
              <a:buSzPts val="1100"/>
              <a:buChar char="○"/>
            </a:pPr>
            <a:r>
              <a:rPr lang="sv"/>
              <a:t>En commit består av egentligen 3 stora delar, dels</a:t>
            </a:r>
            <a:endParaRPr/>
          </a:p>
          <a:p>
            <a:pPr indent="-298450" lvl="1" marL="914400" rtl="0" algn="l">
              <a:spcBef>
                <a:spcPts val="0"/>
              </a:spcBef>
              <a:spcAft>
                <a:spcPts val="0"/>
              </a:spcAft>
              <a:buSzPts val="1100"/>
              <a:buChar char="○"/>
            </a:pPr>
            <a:r>
              <a:rPr lang="sv"/>
              <a:t>information om commiten, dvs vem som commita, datum och commit message</a:t>
            </a:r>
            <a:endParaRPr/>
          </a:p>
          <a:p>
            <a:pPr indent="-298450" lvl="1" marL="914400" rtl="0" algn="l">
              <a:spcBef>
                <a:spcPts val="0"/>
              </a:spcBef>
              <a:spcAft>
                <a:spcPts val="0"/>
              </a:spcAft>
              <a:buSzPts val="1100"/>
              <a:buChar char="○"/>
            </a:pPr>
            <a:r>
              <a:rPr lang="sv"/>
              <a:t>den innehåller alla filer (snapshotten)</a:t>
            </a:r>
            <a:endParaRPr/>
          </a:p>
          <a:p>
            <a:pPr indent="-298450" lvl="1" marL="914400" rtl="0" algn="l">
              <a:spcBef>
                <a:spcPts val="0"/>
              </a:spcBef>
              <a:spcAft>
                <a:spcPts val="0"/>
              </a:spcAft>
              <a:buSzPts val="1100"/>
              <a:buChar char="○"/>
            </a:pPr>
            <a:r>
              <a:rPr lang="sv"/>
              <a:t>sist en pekare till föregående commiten</a:t>
            </a:r>
            <a:endParaRPr/>
          </a:p>
          <a:p>
            <a:pPr indent="-298450" lvl="0" marL="457200" rtl="0" algn="l">
              <a:spcBef>
                <a:spcPts val="0"/>
              </a:spcBef>
              <a:spcAft>
                <a:spcPts val="0"/>
              </a:spcAft>
              <a:buSzPts val="1100"/>
              <a:buChar char="●"/>
            </a:pPr>
            <a:r>
              <a:rPr lang="sv"/>
              <a:t>Dom delarna sparas som objects i object mappen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sv"/>
              <a:t>Så vad har vi lärt oss nu?</a:t>
            </a:r>
            <a:endParaRPr/>
          </a:p>
          <a:p>
            <a:pPr indent="-298450" lvl="1" marL="914400" rtl="0" algn="l">
              <a:spcBef>
                <a:spcPts val="0"/>
              </a:spcBef>
              <a:spcAft>
                <a:spcPts val="0"/>
              </a:spcAft>
              <a:buSzPts val="1100"/>
              <a:buChar char="○"/>
            </a:pPr>
            <a:r>
              <a:rPr lang="sv"/>
              <a:t>git sparar historiken i form av commits, i en datastruktur som finns i object mappen. </a:t>
            </a:r>
            <a:endParaRPr/>
          </a:p>
          <a:p>
            <a:pPr indent="-298450" lvl="1" marL="914400" rtl="0" algn="l">
              <a:spcBef>
                <a:spcPts val="0"/>
              </a:spcBef>
              <a:spcAft>
                <a:spcPts val="0"/>
              </a:spcAft>
              <a:buSzPts val="1100"/>
              <a:buChar char="○"/>
            </a:pPr>
            <a:r>
              <a:rPr lang="sv"/>
              <a:t>det innebär att branches, taggar, HEAD osv är alla samma sak, alltså pekare på en viss commit</a:t>
            </a:r>
            <a:endParaRPr/>
          </a:p>
          <a:p>
            <a:pPr indent="-298450" lvl="1" marL="914400" rtl="0" algn="l">
              <a:spcBef>
                <a:spcPts val="0"/>
              </a:spcBef>
              <a:spcAft>
                <a:spcPts val="0"/>
              </a:spcAft>
              <a:buSzPts val="1100"/>
              <a:buChar char="○"/>
            </a:pPr>
            <a:r>
              <a:rPr lang="sv"/>
              <a:t>så vi kan egentligen ta borg alla brancher osv men commiten kommer ändå finnas kvar fast mycket svårare att komma åt</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f219f2e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f219f2e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Så planen för idag är alltså att vi kommer dela upp det i 5 delar</a:t>
            </a:r>
            <a:endParaRPr/>
          </a:p>
          <a:p>
            <a:pPr indent="-298450" lvl="0" marL="457200" rtl="0" algn="l">
              <a:spcBef>
                <a:spcPts val="0"/>
              </a:spcBef>
              <a:spcAft>
                <a:spcPts val="0"/>
              </a:spcAft>
              <a:buSzPts val="1100"/>
              <a:buChar char="●"/>
            </a:pPr>
            <a:r>
              <a:rPr lang="sv"/>
              <a:t>Beroende på hur snabbt vi blir klara så kan man fortsätta med labben, diskutera eller liknande i del 5</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sv"/>
              <a:t>Niklas hit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3e8c8c15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e8c8c15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Vi börjar med del 1, vad är </a:t>
            </a:r>
            <a:r>
              <a:rPr lang="sv"/>
              <a:t>egentligen</a:t>
            </a:r>
            <a:r>
              <a:rPr lang="sv"/>
              <a:t> git?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3e8c8c1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e8c8c1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Först och främst är Git ett versionshanteringssystem som skapades av Linus Torvalds för att han ville ha något bättre än det som fanns ute.</a:t>
            </a:r>
            <a:endParaRPr/>
          </a:p>
          <a:p>
            <a:pPr indent="-298450" lvl="0" marL="457200" rtl="0" algn="l">
              <a:spcBef>
                <a:spcPts val="0"/>
              </a:spcBef>
              <a:spcAft>
                <a:spcPts val="0"/>
              </a:spcAft>
              <a:buSzPts val="1100"/>
              <a:buChar char="●"/>
            </a:pPr>
            <a:r>
              <a:rPr lang="sv"/>
              <a:t>Som många kanske vet så är git gratis och det är grunden för många tjänster så som Github, Bitbucket och GitLab.</a:t>
            </a:r>
            <a:endParaRPr/>
          </a:p>
          <a:p>
            <a:pPr indent="-298450" lvl="0" marL="457200" rtl="0" algn="l">
              <a:spcBef>
                <a:spcPts val="0"/>
              </a:spcBef>
              <a:spcAft>
                <a:spcPts val="0"/>
              </a:spcAft>
              <a:buSzPts val="1100"/>
              <a:buChar char="●"/>
            </a:pPr>
            <a:r>
              <a:rPr lang="sv"/>
              <a:t>Vi använder git för att:</a:t>
            </a:r>
            <a:endParaRPr/>
          </a:p>
          <a:p>
            <a:pPr indent="-298450" lvl="1" marL="1371600" rtl="0" algn="l">
              <a:spcBef>
                <a:spcPts val="0"/>
              </a:spcBef>
              <a:spcAft>
                <a:spcPts val="0"/>
              </a:spcAft>
              <a:buSzPts val="1100"/>
              <a:buChar char="○"/>
            </a:pPr>
            <a:r>
              <a:rPr lang="sv"/>
              <a:t>det hjälper oss att hantera ändringar i kod över tid.</a:t>
            </a:r>
            <a:endParaRPr/>
          </a:p>
          <a:p>
            <a:pPr indent="-298450" lvl="1" marL="1371600" rtl="0" algn="l">
              <a:spcBef>
                <a:spcPts val="0"/>
              </a:spcBef>
              <a:spcAft>
                <a:spcPts val="0"/>
              </a:spcAft>
              <a:buSzPts val="1100"/>
              <a:buChar char="○"/>
            </a:pPr>
            <a:r>
              <a:rPr lang="sv"/>
              <a:t>för att spara all historik, alla ändringar som gjorts, så att vi på ett enkelt sätt identifiera misstag och lätt kunna hantera det</a:t>
            </a:r>
            <a:endParaRPr/>
          </a:p>
          <a:p>
            <a:pPr indent="-298450" lvl="1" marL="1371600" rtl="0" algn="l">
              <a:spcBef>
                <a:spcPts val="0"/>
              </a:spcBef>
              <a:spcAft>
                <a:spcPts val="0"/>
              </a:spcAft>
              <a:buSzPts val="1100"/>
              <a:buChar char="○"/>
            </a:pPr>
            <a:r>
              <a:rPr lang="sv"/>
              <a:t>och det hjälper oss också att samarbeta med andra utvecklare mycket enklare</a:t>
            </a:r>
            <a:endParaRPr/>
          </a:p>
          <a:p>
            <a:pPr indent="0" lvl="0" marL="9144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3e8c8c1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3e8c8c1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Git släpptes någon gång under 2005. På den tiden använde man mycket SVN som står för subversion</a:t>
            </a:r>
            <a:endParaRPr/>
          </a:p>
          <a:p>
            <a:pPr indent="-298450" lvl="0" marL="457200" rtl="0" algn="l">
              <a:spcBef>
                <a:spcPts val="0"/>
              </a:spcBef>
              <a:spcAft>
                <a:spcPts val="0"/>
              </a:spcAft>
              <a:buSzPts val="1100"/>
              <a:buChar char="●"/>
            </a:pPr>
            <a:r>
              <a:rPr lang="sv"/>
              <a:t>Git gick till att bli den största </a:t>
            </a:r>
            <a:r>
              <a:rPr lang="sv"/>
              <a:t>versionshanteringssystemet, och är än idag. Det var</a:t>
            </a:r>
            <a:r>
              <a:rPr lang="sv"/>
              <a:t> i största del på grund av att git var ett distribuerad vcs</a:t>
            </a:r>
            <a:endParaRPr/>
          </a:p>
          <a:p>
            <a:pPr indent="-298450" lvl="0" marL="457200" rtl="0" algn="l">
              <a:spcBef>
                <a:spcPts val="0"/>
              </a:spcBef>
              <a:spcAft>
                <a:spcPts val="0"/>
              </a:spcAft>
              <a:buSzPts val="1100"/>
              <a:buChar char="●"/>
            </a:pPr>
            <a:r>
              <a:rPr lang="sv"/>
              <a:t>Och det tar oss till nästa punkt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Niklas hit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3e8c8c1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e8c8c1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Git är ett distribuerad versionshanteringssystem</a:t>
            </a:r>
            <a:endParaRPr/>
          </a:p>
          <a:p>
            <a:pPr indent="-298450" lvl="0" marL="457200" rtl="0" algn="l">
              <a:spcBef>
                <a:spcPts val="0"/>
              </a:spcBef>
              <a:spcAft>
                <a:spcPts val="0"/>
              </a:spcAft>
              <a:buSzPts val="1100"/>
              <a:buChar char="●"/>
            </a:pPr>
            <a:r>
              <a:rPr lang="sv"/>
              <a:t>Med att git är distribuerad menas att varje person som drar ner en kopia av projektet får en lokal kopia på all historik i sin dator</a:t>
            </a:r>
            <a:endParaRPr/>
          </a:p>
          <a:p>
            <a:pPr indent="-298450" lvl="0" marL="457200" rtl="0" algn="l">
              <a:spcBef>
                <a:spcPts val="0"/>
              </a:spcBef>
              <a:spcAft>
                <a:spcPts val="0"/>
              </a:spcAft>
              <a:buSzPts val="1100"/>
              <a:buChar char="●"/>
            </a:pPr>
            <a:r>
              <a:rPr lang="sv"/>
              <a:t>Jämfört med subversion där man var beroende av en centraliserad repository som krävde åtkomst till internet och ibland vpn så kan man i git alltså göra allting lokalt</a:t>
            </a:r>
            <a:endParaRPr/>
          </a:p>
          <a:p>
            <a:pPr indent="-298450" lvl="0" marL="457200" rtl="0" algn="l">
              <a:spcBef>
                <a:spcPts val="0"/>
              </a:spcBef>
              <a:spcAft>
                <a:spcPts val="0"/>
              </a:spcAft>
              <a:buSzPts val="1100"/>
              <a:buChar char="●"/>
            </a:pPr>
            <a:r>
              <a:rPr lang="sv"/>
              <a:t>Det har några fördelar</a:t>
            </a:r>
            <a:endParaRPr/>
          </a:p>
          <a:p>
            <a:pPr indent="-298450" lvl="1" marL="1371600" rtl="0" algn="l">
              <a:spcBef>
                <a:spcPts val="0"/>
              </a:spcBef>
              <a:spcAft>
                <a:spcPts val="0"/>
              </a:spcAft>
              <a:buSzPts val="1100"/>
              <a:buChar char="○"/>
            </a:pPr>
            <a:r>
              <a:rPr lang="sv"/>
              <a:t>Det blir enklare att jobba remote</a:t>
            </a:r>
            <a:endParaRPr/>
          </a:p>
          <a:p>
            <a:pPr indent="-298450" lvl="1" marL="1371600" rtl="0" algn="l">
              <a:spcBef>
                <a:spcPts val="0"/>
              </a:spcBef>
              <a:spcAft>
                <a:spcPts val="0"/>
              </a:spcAft>
              <a:buSzPts val="1100"/>
              <a:buChar char="○"/>
            </a:pPr>
            <a:r>
              <a:rPr lang="sv"/>
              <a:t>Alla utvecklare har också en lokal kopia på hela projektet, dvs om något skulle hända med remote repos så räcker det med att någon drar upp sitt lokala projekt igen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sv"/>
              <a:t>I git så har man istället bara “sanningen” på remote och man ändrar den genom att pusha och man hämtar ändringar genom att pulla osv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3e8c8c15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3e8c8c15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Git är det mest använda versionhanteringssystemet som är designat för att hantera såväl små som stora mjukvaruprojekt.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3e8c8c157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3e8c8c15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Oavsett vad, så kommer ni att använda någon </a:t>
            </a:r>
            <a:r>
              <a:rPr lang="sv"/>
              <a:t>form av versionshantering.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Att spara koden på ett usb-minne ni går runt med är också väldigt primitiv form av versionshantering.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Alla andra alternativ leder till komplett kaos, och ni kommer förr eller senare hata ert liv.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18158"/>
            <a:ext cx="4255500" cy="19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sv"/>
              <a:t>GIT 101</a:t>
            </a:r>
            <a:endParaRPr/>
          </a:p>
        </p:txBody>
      </p:sp>
      <p:sp>
        <p:nvSpPr>
          <p:cNvPr id="278" name="Google Shape;278;p13"/>
          <p:cNvSpPr txBox="1"/>
          <p:nvPr>
            <p:ph idx="1" type="subTitle"/>
          </p:nvPr>
        </p:nvSpPr>
        <p:spPr>
          <a:xfrm>
            <a:off x="824011" y="20514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Niklas Hätty</a:t>
            </a:r>
            <a:endParaRPr/>
          </a:p>
          <a:p>
            <a:pPr indent="0" lvl="0" marL="0" rtl="0" algn="l">
              <a:spcBef>
                <a:spcPts val="0"/>
              </a:spcBef>
              <a:spcAft>
                <a:spcPts val="0"/>
              </a:spcAft>
              <a:buNone/>
            </a:pPr>
            <a:r>
              <a:rPr lang="sv"/>
              <a:t>Ziad Patrous</a:t>
            </a:r>
            <a:endParaRPr/>
          </a:p>
        </p:txBody>
      </p:sp>
      <p:pic>
        <p:nvPicPr>
          <p:cNvPr id="279" name="Google Shape;279;p13"/>
          <p:cNvPicPr preferRelativeResize="0"/>
          <p:nvPr/>
        </p:nvPicPr>
        <p:blipFill>
          <a:blip r:embed="rId3">
            <a:alphaModFix/>
          </a:blip>
          <a:stretch>
            <a:fillRect/>
          </a:stretch>
        </p:blipFill>
        <p:spPr>
          <a:xfrm>
            <a:off x="3819800" y="349225"/>
            <a:ext cx="3143250" cy="455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Git building stones</a:t>
            </a:r>
            <a:endParaRPr/>
          </a:p>
          <a:p>
            <a:pPr indent="0" lvl="0" marL="0" rtl="0" algn="l">
              <a:spcBef>
                <a:spcPts val="0"/>
              </a:spcBef>
              <a:spcAft>
                <a:spcPts val="0"/>
              </a:spcAft>
              <a:buNone/>
            </a:pPr>
            <a:r>
              <a:t/>
            </a:r>
            <a:endParaRPr/>
          </a:p>
        </p:txBody>
      </p:sp>
      <p:pic>
        <p:nvPicPr>
          <p:cNvPr id="344" name="Google Shape;344;p22"/>
          <p:cNvPicPr preferRelativeResize="0"/>
          <p:nvPr/>
        </p:nvPicPr>
        <p:blipFill>
          <a:blip r:embed="rId3">
            <a:alphaModFix/>
          </a:blip>
          <a:stretch>
            <a:fillRect/>
          </a:stretch>
        </p:blipFill>
        <p:spPr>
          <a:xfrm>
            <a:off x="1471613" y="1375700"/>
            <a:ext cx="6200775" cy="3638550"/>
          </a:xfrm>
          <a:prstGeom prst="rect">
            <a:avLst/>
          </a:prstGeom>
          <a:noFill/>
          <a:ln>
            <a:noFill/>
          </a:ln>
        </p:spPr>
      </p:pic>
      <p:pic>
        <p:nvPicPr>
          <p:cNvPr id="345" name="Google Shape;345;p22"/>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Git building stones</a:t>
            </a:r>
            <a:endParaRPr/>
          </a:p>
          <a:p>
            <a:pPr indent="0" lvl="0" marL="0" rtl="0" algn="l">
              <a:spcBef>
                <a:spcPts val="0"/>
              </a:spcBef>
              <a:spcAft>
                <a:spcPts val="0"/>
              </a:spcAft>
              <a:buNone/>
            </a:pPr>
            <a:r>
              <a:t/>
            </a:r>
            <a:endParaRPr/>
          </a:p>
        </p:txBody>
      </p:sp>
      <p:pic>
        <p:nvPicPr>
          <p:cNvPr id="351" name="Google Shape;351;p23"/>
          <p:cNvPicPr preferRelativeResize="0"/>
          <p:nvPr/>
        </p:nvPicPr>
        <p:blipFill>
          <a:blip r:embed="rId3">
            <a:alphaModFix/>
          </a:blip>
          <a:stretch>
            <a:fillRect/>
          </a:stretch>
        </p:blipFill>
        <p:spPr>
          <a:xfrm>
            <a:off x="1471613" y="1375700"/>
            <a:ext cx="6200775" cy="3638550"/>
          </a:xfrm>
          <a:prstGeom prst="rect">
            <a:avLst/>
          </a:prstGeom>
          <a:noFill/>
          <a:ln>
            <a:noFill/>
          </a:ln>
        </p:spPr>
      </p:pic>
      <p:pic>
        <p:nvPicPr>
          <p:cNvPr id="352" name="Google Shape;352;p23"/>
          <p:cNvPicPr preferRelativeResize="0"/>
          <p:nvPr/>
        </p:nvPicPr>
        <p:blipFill rotWithShape="1">
          <a:blip r:embed="rId4">
            <a:alphaModFix/>
          </a:blip>
          <a:srcRect b="3750" l="0" r="0" t="-3750"/>
          <a:stretch/>
        </p:blipFill>
        <p:spPr>
          <a:xfrm>
            <a:off x="1471600" y="1241425"/>
            <a:ext cx="6200775" cy="3638550"/>
          </a:xfrm>
          <a:prstGeom prst="rect">
            <a:avLst/>
          </a:prstGeom>
          <a:noFill/>
          <a:ln>
            <a:noFill/>
          </a:ln>
        </p:spPr>
      </p:pic>
      <p:pic>
        <p:nvPicPr>
          <p:cNvPr id="353" name="Google Shape;353;p23"/>
          <p:cNvPicPr preferRelativeResize="0"/>
          <p:nvPr/>
        </p:nvPicPr>
        <p:blipFill>
          <a:blip r:embed="rId5">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Git building stones</a:t>
            </a:r>
            <a:endParaRPr/>
          </a:p>
        </p:txBody>
      </p:sp>
      <p:pic>
        <p:nvPicPr>
          <p:cNvPr id="359" name="Google Shape;359;p24"/>
          <p:cNvPicPr preferRelativeResize="0"/>
          <p:nvPr/>
        </p:nvPicPr>
        <p:blipFill>
          <a:blip r:embed="rId3">
            <a:alphaModFix/>
          </a:blip>
          <a:stretch>
            <a:fillRect/>
          </a:stretch>
        </p:blipFill>
        <p:spPr>
          <a:xfrm>
            <a:off x="1471613" y="1480350"/>
            <a:ext cx="6200775" cy="2867025"/>
          </a:xfrm>
          <a:prstGeom prst="rect">
            <a:avLst/>
          </a:prstGeom>
          <a:noFill/>
          <a:ln>
            <a:noFill/>
          </a:ln>
        </p:spPr>
      </p:pic>
      <p:pic>
        <p:nvPicPr>
          <p:cNvPr id="360" name="Google Shape;360;p24"/>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GUI client vs terminal</a:t>
            </a:r>
            <a:endParaRPr/>
          </a:p>
        </p:txBody>
      </p:sp>
      <p:pic>
        <p:nvPicPr>
          <p:cNvPr id="366" name="Google Shape;366;p25"/>
          <p:cNvPicPr preferRelativeResize="0"/>
          <p:nvPr/>
        </p:nvPicPr>
        <p:blipFill>
          <a:blip r:embed="rId3">
            <a:alphaModFix/>
          </a:blip>
          <a:stretch>
            <a:fillRect/>
          </a:stretch>
        </p:blipFill>
        <p:spPr>
          <a:xfrm>
            <a:off x="127125" y="1711125"/>
            <a:ext cx="5155859" cy="3240825"/>
          </a:xfrm>
          <a:prstGeom prst="rect">
            <a:avLst/>
          </a:prstGeom>
          <a:noFill/>
          <a:ln>
            <a:noFill/>
          </a:ln>
        </p:spPr>
      </p:pic>
      <p:pic>
        <p:nvPicPr>
          <p:cNvPr id="367" name="Google Shape;367;p25"/>
          <p:cNvPicPr preferRelativeResize="0"/>
          <p:nvPr/>
        </p:nvPicPr>
        <p:blipFill>
          <a:blip r:embed="rId4">
            <a:alphaModFix/>
          </a:blip>
          <a:stretch>
            <a:fillRect/>
          </a:stretch>
        </p:blipFill>
        <p:spPr>
          <a:xfrm>
            <a:off x="3517075" y="1936023"/>
            <a:ext cx="5519375" cy="2273275"/>
          </a:xfrm>
          <a:prstGeom prst="rect">
            <a:avLst/>
          </a:prstGeom>
          <a:noFill/>
          <a:ln>
            <a:noFill/>
          </a:ln>
        </p:spPr>
      </p:pic>
      <p:pic>
        <p:nvPicPr>
          <p:cNvPr id="368" name="Google Shape;368;p25"/>
          <p:cNvPicPr preferRelativeResize="0"/>
          <p:nvPr/>
        </p:nvPicPr>
        <p:blipFill>
          <a:blip r:embed="rId5">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3513050" y="207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Lab time</a:t>
            </a:r>
            <a:endParaRPr/>
          </a:p>
        </p:txBody>
      </p:sp>
      <p:sp>
        <p:nvSpPr>
          <p:cNvPr id="374" name="Google Shape;374;p26"/>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2</a:t>
            </a:r>
            <a:endParaRPr sz="1400"/>
          </a:p>
        </p:txBody>
      </p:sp>
      <p:pic>
        <p:nvPicPr>
          <p:cNvPr id="375" name="Google Shape;375;p26"/>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Branching strategies</a:t>
            </a:r>
            <a:endParaRPr/>
          </a:p>
        </p:txBody>
      </p:sp>
      <p:sp>
        <p:nvSpPr>
          <p:cNvPr id="381" name="Google Shape;381;p27"/>
          <p:cNvSpPr txBox="1"/>
          <p:nvPr>
            <p:ph idx="1" type="body"/>
          </p:nvPr>
        </p:nvSpPr>
        <p:spPr>
          <a:xfrm>
            <a:off x="1303800" y="149442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sv"/>
              <a:t>Different strategies in different workplaces</a:t>
            </a:r>
            <a:endParaRPr/>
          </a:p>
          <a:p>
            <a:pPr indent="-298450" lvl="1" marL="914400" rtl="0" algn="l">
              <a:spcBef>
                <a:spcPts val="0"/>
              </a:spcBef>
              <a:spcAft>
                <a:spcPts val="0"/>
              </a:spcAft>
              <a:buSzPts val="1100"/>
              <a:buChar char="○"/>
            </a:pPr>
            <a:r>
              <a:rPr lang="sv"/>
              <a:t>Hard to change how people work</a:t>
            </a:r>
            <a:endParaRPr/>
          </a:p>
          <a:p>
            <a:pPr indent="-298450" lvl="1" marL="914400" rtl="0" algn="l">
              <a:spcBef>
                <a:spcPts val="0"/>
              </a:spcBef>
              <a:spcAft>
                <a:spcPts val="0"/>
              </a:spcAft>
              <a:buSzPts val="1100"/>
              <a:buChar char="○"/>
            </a:pPr>
            <a:r>
              <a:rPr lang="sv"/>
              <a:t>You can influence a bit</a:t>
            </a:r>
            <a:endParaRPr/>
          </a:p>
          <a:p>
            <a:pPr indent="-298450" lvl="1" marL="914400" rtl="0" algn="l">
              <a:spcBef>
                <a:spcPts val="0"/>
              </a:spcBef>
              <a:spcAft>
                <a:spcPts val="0"/>
              </a:spcAft>
              <a:buSzPts val="1100"/>
              <a:buChar char="○"/>
            </a:pPr>
            <a:r>
              <a:rPr lang="sv"/>
              <a:t>d</a:t>
            </a:r>
            <a:r>
              <a:rPr lang="sv"/>
              <a:t>ifferent opinions</a:t>
            </a:r>
            <a:endParaRPr/>
          </a:p>
          <a:p>
            <a:pPr indent="-298450" lvl="1" marL="914400" rtl="0" algn="l">
              <a:spcBef>
                <a:spcPts val="0"/>
              </a:spcBef>
              <a:spcAft>
                <a:spcPts val="0"/>
              </a:spcAft>
              <a:buSzPts val="1100"/>
              <a:buChar char="○"/>
            </a:pPr>
            <a:r>
              <a:rPr lang="sv"/>
              <a:t>there is no best way</a:t>
            </a:r>
            <a:br>
              <a:rPr lang="sv"/>
            </a:br>
            <a:endParaRPr/>
          </a:p>
          <a:p>
            <a:pPr indent="-311150" lvl="0" marL="457200" rtl="0" algn="l">
              <a:spcBef>
                <a:spcPts val="0"/>
              </a:spcBef>
              <a:spcAft>
                <a:spcPts val="0"/>
              </a:spcAft>
              <a:buSzPts val="1300"/>
              <a:buChar char="●"/>
            </a:pPr>
            <a:r>
              <a:rPr lang="sv"/>
              <a:t>feature branch</a:t>
            </a:r>
            <a:endParaRPr/>
          </a:p>
          <a:p>
            <a:pPr indent="-298450" lvl="1" marL="914400" rtl="0" algn="l">
              <a:spcBef>
                <a:spcPts val="0"/>
              </a:spcBef>
              <a:spcAft>
                <a:spcPts val="0"/>
              </a:spcAft>
              <a:buSzPts val="1100"/>
              <a:buChar char="○"/>
            </a:pPr>
            <a:r>
              <a:rPr lang="sv"/>
              <a:t>short lived</a:t>
            </a:r>
            <a:endParaRPr/>
          </a:p>
          <a:p>
            <a:pPr indent="-298450" lvl="1" marL="914400" rtl="0" algn="l">
              <a:spcBef>
                <a:spcPts val="0"/>
              </a:spcBef>
              <a:spcAft>
                <a:spcPts val="0"/>
              </a:spcAft>
              <a:buSzPts val="1100"/>
              <a:buChar char="○"/>
            </a:pPr>
            <a:r>
              <a:rPr lang="sv"/>
              <a:t>long lived</a:t>
            </a:r>
            <a:endParaRPr/>
          </a:p>
        </p:txBody>
      </p:sp>
      <p:sp>
        <p:nvSpPr>
          <p:cNvPr id="382" name="Google Shape;382;p27"/>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3</a:t>
            </a:r>
            <a:endParaRPr sz="1400"/>
          </a:p>
        </p:txBody>
      </p:sp>
      <p:pic>
        <p:nvPicPr>
          <p:cNvPr id="383" name="Google Shape;383;p27"/>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28"/>
          <p:cNvPicPr preferRelativeResize="0"/>
          <p:nvPr/>
        </p:nvPicPr>
        <p:blipFill>
          <a:blip r:embed="rId3">
            <a:alphaModFix/>
          </a:blip>
          <a:stretch>
            <a:fillRect/>
          </a:stretch>
        </p:blipFill>
        <p:spPr>
          <a:xfrm>
            <a:off x="2703025" y="94950"/>
            <a:ext cx="3737951" cy="4953598"/>
          </a:xfrm>
          <a:prstGeom prst="rect">
            <a:avLst/>
          </a:prstGeom>
          <a:noFill/>
          <a:ln>
            <a:noFill/>
          </a:ln>
        </p:spPr>
      </p:pic>
      <p:pic>
        <p:nvPicPr>
          <p:cNvPr id="389" name="Google Shape;389;p28"/>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1 - feature branching</a:t>
            </a:r>
            <a:endParaRPr/>
          </a:p>
        </p:txBody>
      </p:sp>
      <p:sp>
        <p:nvSpPr>
          <p:cNvPr id="395" name="Google Shape;395;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sv"/>
              <a:t>checkout a new branch</a:t>
            </a:r>
            <a:endParaRPr/>
          </a:p>
          <a:p>
            <a:pPr indent="-311150" lvl="0" marL="457200" marR="0" rtl="0" algn="l">
              <a:lnSpc>
                <a:spcPct val="115000"/>
              </a:lnSpc>
              <a:spcBef>
                <a:spcPts val="0"/>
              </a:spcBef>
              <a:spcAft>
                <a:spcPts val="0"/>
              </a:spcAft>
              <a:buSzPts val="1300"/>
              <a:buChar char="●"/>
            </a:pPr>
            <a:r>
              <a:rPr lang="sv"/>
              <a:t>push branch</a:t>
            </a:r>
            <a:endParaRPr/>
          </a:p>
          <a:p>
            <a:pPr indent="-311150" lvl="0" marL="457200" marR="0" rtl="0" algn="l">
              <a:lnSpc>
                <a:spcPct val="115000"/>
              </a:lnSpc>
              <a:spcBef>
                <a:spcPts val="0"/>
              </a:spcBef>
              <a:spcAft>
                <a:spcPts val="0"/>
              </a:spcAft>
              <a:buSzPts val="1300"/>
              <a:buChar char="●"/>
            </a:pPr>
            <a:r>
              <a:rPr lang="sv"/>
              <a:t>change name of branch</a:t>
            </a:r>
            <a:endParaRPr/>
          </a:p>
          <a:p>
            <a:pPr indent="-311150" lvl="0" marL="457200" marR="0" rtl="0" algn="l">
              <a:lnSpc>
                <a:spcPct val="115000"/>
              </a:lnSpc>
              <a:spcBef>
                <a:spcPts val="0"/>
              </a:spcBef>
              <a:spcAft>
                <a:spcPts val="0"/>
              </a:spcAft>
              <a:buSzPts val="1300"/>
              <a:buChar char="●"/>
            </a:pPr>
            <a:r>
              <a:rPr lang="sv"/>
              <a:t>remove branch</a:t>
            </a:r>
            <a:r>
              <a:rPr lang="sv"/>
              <a:t> </a:t>
            </a:r>
            <a:endParaRPr/>
          </a:p>
        </p:txBody>
      </p:sp>
      <p:sp>
        <p:nvSpPr>
          <p:cNvPr id="396" name="Google Shape;396;p29"/>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397" name="Google Shape;397;p29"/>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2 - merge conflict</a:t>
            </a:r>
            <a:endParaRPr/>
          </a:p>
        </p:txBody>
      </p:sp>
      <p:sp>
        <p:nvSpPr>
          <p:cNvPr id="403" name="Google Shape;403;p30"/>
          <p:cNvSpPr txBox="1"/>
          <p:nvPr>
            <p:ph idx="1" type="body"/>
          </p:nvPr>
        </p:nvSpPr>
        <p:spPr>
          <a:xfrm>
            <a:off x="1303800" y="1990050"/>
            <a:ext cx="7030500" cy="945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sv"/>
              <a:t>A merge conflict can occur when two people change the same file and git can’t figure which of the lines to keep. </a:t>
            </a:r>
            <a:endParaRPr/>
          </a:p>
        </p:txBody>
      </p:sp>
      <p:sp>
        <p:nvSpPr>
          <p:cNvPr id="404" name="Google Shape;404;p30"/>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405" name="Google Shape;405;p30"/>
          <p:cNvPicPr preferRelativeResize="0"/>
          <p:nvPr/>
        </p:nvPicPr>
        <p:blipFill>
          <a:blip r:embed="rId3">
            <a:alphaModFix/>
          </a:blip>
          <a:stretch>
            <a:fillRect/>
          </a:stretch>
        </p:blipFill>
        <p:spPr>
          <a:xfrm>
            <a:off x="8016525" y="4299274"/>
            <a:ext cx="910050" cy="438575"/>
          </a:xfrm>
          <a:prstGeom prst="rect">
            <a:avLst/>
          </a:prstGeom>
          <a:noFill/>
          <a:ln>
            <a:noFill/>
          </a:ln>
        </p:spPr>
      </p:pic>
      <p:pic>
        <p:nvPicPr>
          <p:cNvPr id="406" name="Google Shape;406;p30"/>
          <p:cNvPicPr preferRelativeResize="0"/>
          <p:nvPr/>
        </p:nvPicPr>
        <p:blipFill>
          <a:blip r:embed="rId4">
            <a:alphaModFix/>
          </a:blip>
          <a:stretch>
            <a:fillRect/>
          </a:stretch>
        </p:blipFill>
        <p:spPr>
          <a:xfrm>
            <a:off x="1531175" y="2571750"/>
            <a:ext cx="4423894" cy="1903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3 - a lot of local commits</a:t>
            </a:r>
            <a:endParaRPr/>
          </a:p>
        </p:txBody>
      </p:sp>
      <p:sp>
        <p:nvSpPr>
          <p:cNvPr id="412" name="Google Shape;412;p31"/>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413" name="Google Shape;413;p31"/>
          <p:cNvPicPr preferRelativeResize="0"/>
          <p:nvPr/>
        </p:nvPicPr>
        <p:blipFill>
          <a:blip r:embed="rId3">
            <a:alphaModFix/>
          </a:blip>
          <a:stretch>
            <a:fillRect/>
          </a:stretch>
        </p:blipFill>
        <p:spPr>
          <a:xfrm>
            <a:off x="1099850" y="1597873"/>
            <a:ext cx="6944302" cy="2465850"/>
          </a:xfrm>
          <a:prstGeom prst="rect">
            <a:avLst/>
          </a:prstGeom>
          <a:noFill/>
          <a:ln>
            <a:noFill/>
          </a:ln>
        </p:spPr>
      </p:pic>
      <p:pic>
        <p:nvPicPr>
          <p:cNvPr id="414" name="Google Shape;414;p31"/>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311700" y="1241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a:t>Goals</a:t>
            </a:r>
            <a:endParaRPr/>
          </a:p>
        </p:txBody>
      </p:sp>
      <p:sp>
        <p:nvSpPr>
          <p:cNvPr id="285" name="Google Shape;285;p14"/>
          <p:cNvSpPr txBox="1"/>
          <p:nvPr>
            <p:ph idx="1" type="body"/>
          </p:nvPr>
        </p:nvSpPr>
        <p:spPr>
          <a:xfrm>
            <a:off x="311700" y="1814375"/>
            <a:ext cx="8520600" cy="19569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sv"/>
              <a:t>Familiarize yourself with basic key concepts of git and be able to use it as a tool in your future assignment </a:t>
            </a:r>
            <a:endParaRPr/>
          </a:p>
          <a:p>
            <a:pPr indent="0" lvl="0" marL="0" rtl="0" algn="ctr">
              <a:spcBef>
                <a:spcPts val="1600"/>
              </a:spcBef>
              <a:spcAft>
                <a:spcPts val="1600"/>
              </a:spcAft>
              <a:buNone/>
            </a:pPr>
            <a:r>
              <a:t/>
            </a:r>
            <a:endParaRPr/>
          </a:p>
        </p:txBody>
      </p:sp>
      <p:pic>
        <p:nvPicPr>
          <p:cNvPr id="286" name="Google Shape;286;p14"/>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3 - a lot of local commits</a:t>
            </a:r>
            <a:endParaRPr/>
          </a:p>
        </p:txBody>
      </p:sp>
      <p:sp>
        <p:nvSpPr>
          <p:cNvPr id="420" name="Google Shape;420;p32"/>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421" name="Google Shape;421;p32"/>
          <p:cNvPicPr preferRelativeResize="0"/>
          <p:nvPr/>
        </p:nvPicPr>
        <p:blipFill>
          <a:blip r:embed="rId3">
            <a:alphaModFix/>
          </a:blip>
          <a:stretch>
            <a:fillRect/>
          </a:stretch>
        </p:blipFill>
        <p:spPr>
          <a:xfrm>
            <a:off x="1099850" y="1597871"/>
            <a:ext cx="6944299" cy="1200558"/>
          </a:xfrm>
          <a:prstGeom prst="rect">
            <a:avLst/>
          </a:prstGeom>
          <a:noFill/>
          <a:ln>
            <a:noFill/>
          </a:ln>
        </p:spPr>
      </p:pic>
      <p:pic>
        <p:nvPicPr>
          <p:cNvPr id="422" name="Google Shape;422;p32"/>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3"/>
          <p:cNvSpPr txBox="1"/>
          <p:nvPr>
            <p:ph type="title"/>
          </p:nvPr>
        </p:nvSpPr>
        <p:spPr>
          <a:xfrm>
            <a:off x="1303800" y="598575"/>
            <a:ext cx="7605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4 - git pull origin master --rebase</a:t>
            </a:r>
            <a:endParaRPr/>
          </a:p>
        </p:txBody>
      </p:sp>
      <p:sp>
        <p:nvSpPr>
          <p:cNvPr id="428" name="Google Shape;428;p33"/>
          <p:cNvSpPr txBox="1"/>
          <p:nvPr>
            <p:ph idx="1" type="body"/>
          </p:nvPr>
        </p:nvSpPr>
        <p:spPr>
          <a:xfrm>
            <a:off x="1254375" y="2409400"/>
            <a:ext cx="7030500" cy="2541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sv"/>
              <a:t>fixa</a:t>
            </a:r>
            <a:endParaRPr/>
          </a:p>
        </p:txBody>
      </p:sp>
      <p:sp>
        <p:nvSpPr>
          <p:cNvPr id="429" name="Google Shape;429;p33"/>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430" name="Google Shape;430;p33"/>
          <p:cNvPicPr preferRelativeResize="0"/>
          <p:nvPr/>
        </p:nvPicPr>
        <p:blipFill>
          <a:blip r:embed="rId3">
            <a:alphaModFix/>
          </a:blip>
          <a:stretch>
            <a:fillRect/>
          </a:stretch>
        </p:blipFill>
        <p:spPr>
          <a:xfrm>
            <a:off x="617713" y="1799550"/>
            <a:ext cx="8028125" cy="2691625"/>
          </a:xfrm>
          <a:prstGeom prst="rect">
            <a:avLst/>
          </a:prstGeom>
          <a:noFill/>
          <a:ln>
            <a:noFill/>
          </a:ln>
        </p:spPr>
      </p:pic>
      <p:pic>
        <p:nvPicPr>
          <p:cNvPr id="431" name="Google Shape;431;p33"/>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5 - code is broken, find the faulty commit</a:t>
            </a:r>
            <a:endParaRPr/>
          </a:p>
        </p:txBody>
      </p:sp>
      <p:sp>
        <p:nvSpPr>
          <p:cNvPr id="437" name="Google Shape;437;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sv"/>
              <a:t>git bisect</a:t>
            </a:r>
            <a:endParaRPr/>
          </a:p>
        </p:txBody>
      </p:sp>
      <p:sp>
        <p:nvSpPr>
          <p:cNvPr id="438" name="Google Shape;438;p34"/>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439" name="Google Shape;439;p34"/>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Scenario 6 - nuclear reset aka I did bad</a:t>
            </a:r>
            <a:endParaRPr/>
          </a:p>
        </p:txBody>
      </p:sp>
      <p:sp>
        <p:nvSpPr>
          <p:cNvPr id="445" name="Google Shape;445;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sv"/>
              <a:t>When</a:t>
            </a:r>
            <a:endParaRPr/>
          </a:p>
          <a:p>
            <a:pPr indent="-311150" lvl="0" marL="914400" rtl="0" algn="l">
              <a:spcBef>
                <a:spcPts val="0"/>
              </a:spcBef>
              <a:spcAft>
                <a:spcPts val="0"/>
              </a:spcAft>
              <a:buSzPts val="1300"/>
              <a:buChar char="●"/>
            </a:pPr>
            <a:r>
              <a:rPr lang="sv"/>
              <a:t>.. the time it takes to solve you git problems exceeds the time to remake them.</a:t>
            </a:r>
            <a:endParaRPr/>
          </a:p>
          <a:p>
            <a:pPr indent="-311150" lvl="0" marL="914400" rtl="0" algn="l">
              <a:spcBef>
                <a:spcPts val="0"/>
              </a:spcBef>
              <a:spcAft>
                <a:spcPts val="0"/>
              </a:spcAft>
              <a:buSzPts val="1300"/>
              <a:buChar char="●"/>
            </a:pPr>
            <a:r>
              <a:rPr lang="sv"/>
              <a:t>… you just want to start over</a:t>
            </a:r>
            <a:endParaRPr/>
          </a:p>
          <a:p>
            <a:pPr indent="-311150" lvl="0" marL="457200" marR="0" rtl="0" algn="l">
              <a:lnSpc>
                <a:spcPct val="115000"/>
              </a:lnSpc>
              <a:spcBef>
                <a:spcPts val="0"/>
              </a:spcBef>
              <a:spcAft>
                <a:spcPts val="0"/>
              </a:spcAft>
              <a:buSzPts val="1300"/>
              <a:buChar char="●"/>
            </a:pPr>
            <a:r>
              <a:rPr lang="sv"/>
              <a:t>What	</a:t>
            </a:r>
            <a:endParaRPr/>
          </a:p>
          <a:p>
            <a:pPr indent="-311150" lvl="0" marL="914400" marR="0" rtl="0" algn="l">
              <a:lnSpc>
                <a:spcPct val="115000"/>
              </a:lnSpc>
              <a:spcBef>
                <a:spcPts val="0"/>
              </a:spcBef>
              <a:spcAft>
                <a:spcPts val="0"/>
              </a:spcAft>
              <a:buSzPts val="1300"/>
              <a:buChar char="●"/>
            </a:pPr>
            <a:r>
              <a:rPr lang="sv"/>
              <a:t>git reset --hard origin/master	</a:t>
            </a:r>
            <a:endParaRPr/>
          </a:p>
        </p:txBody>
      </p:sp>
      <p:sp>
        <p:nvSpPr>
          <p:cNvPr id="446" name="Google Shape;446;p35"/>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4</a:t>
            </a:r>
            <a:endParaRPr sz="1400"/>
          </a:p>
        </p:txBody>
      </p:sp>
      <p:pic>
        <p:nvPicPr>
          <p:cNvPr id="447" name="Google Shape;447;p35"/>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3064500" y="2238600"/>
            <a:ext cx="3015000" cy="66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a:t>Demo</a:t>
            </a:r>
            <a:endParaRPr/>
          </a:p>
        </p:txBody>
      </p:sp>
      <p:sp>
        <p:nvSpPr>
          <p:cNvPr id="453" name="Google Shape;453;p36"/>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454" name="Google Shape;454;p36"/>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Course Plan</a:t>
            </a:r>
            <a:endParaRPr/>
          </a:p>
        </p:txBody>
      </p:sp>
      <p:sp>
        <p:nvSpPr>
          <p:cNvPr id="292" name="Google Shape;292;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sv"/>
              <a:t>Part 1 - Basic Git</a:t>
            </a:r>
            <a:br>
              <a:rPr lang="sv"/>
            </a:br>
            <a:endParaRPr/>
          </a:p>
          <a:p>
            <a:pPr indent="-311150" lvl="0" marL="457200" rtl="0" algn="l">
              <a:spcBef>
                <a:spcPts val="0"/>
              </a:spcBef>
              <a:spcAft>
                <a:spcPts val="0"/>
              </a:spcAft>
              <a:buSzPts val="1300"/>
              <a:buChar char="●"/>
            </a:pPr>
            <a:r>
              <a:rPr lang="sv"/>
              <a:t>Part 2 - Lab</a:t>
            </a:r>
            <a:br>
              <a:rPr lang="sv"/>
            </a:br>
            <a:endParaRPr/>
          </a:p>
          <a:p>
            <a:pPr indent="-311150" lvl="0" marL="457200" rtl="0" algn="l">
              <a:spcBef>
                <a:spcPts val="0"/>
              </a:spcBef>
              <a:spcAft>
                <a:spcPts val="0"/>
              </a:spcAft>
              <a:buSzPts val="1300"/>
              <a:buChar char="●"/>
            </a:pPr>
            <a:r>
              <a:rPr lang="sv"/>
              <a:t>Part 3 - Branching Strategies</a:t>
            </a:r>
            <a:br>
              <a:rPr lang="sv"/>
            </a:br>
            <a:endParaRPr/>
          </a:p>
          <a:p>
            <a:pPr indent="-311150" lvl="0" marL="457200" rtl="0" algn="l">
              <a:spcBef>
                <a:spcPts val="0"/>
              </a:spcBef>
              <a:spcAft>
                <a:spcPts val="0"/>
              </a:spcAft>
              <a:buSzPts val="1300"/>
              <a:buChar char="●"/>
            </a:pPr>
            <a:r>
              <a:rPr lang="sv"/>
              <a:t>Part 4 - Scenarios &amp; Demo</a:t>
            </a:r>
            <a:br>
              <a:rPr lang="sv"/>
            </a:br>
            <a:endParaRPr/>
          </a:p>
          <a:p>
            <a:pPr indent="-311150" lvl="0" marL="457200" rtl="0" algn="l">
              <a:spcBef>
                <a:spcPts val="0"/>
              </a:spcBef>
              <a:spcAft>
                <a:spcPts val="0"/>
              </a:spcAft>
              <a:buSzPts val="1300"/>
              <a:buChar char="●"/>
            </a:pPr>
            <a:r>
              <a:rPr lang="sv"/>
              <a:t>Part 5 - Lab</a:t>
            </a:r>
            <a:endParaRPr/>
          </a:p>
        </p:txBody>
      </p:sp>
      <p:pic>
        <p:nvPicPr>
          <p:cNvPr id="293" name="Google Shape;293;p15"/>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3380850" y="2072100"/>
            <a:ext cx="2382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What is git?</a:t>
            </a:r>
            <a:endParaRPr/>
          </a:p>
          <a:p>
            <a:pPr indent="0" lvl="0" marL="0" rtl="0" algn="l">
              <a:spcBef>
                <a:spcPts val="0"/>
              </a:spcBef>
              <a:spcAft>
                <a:spcPts val="0"/>
              </a:spcAft>
              <a:buNone/>
            </a:pPr>
            <a:r>
              <a:t/>
            </a:r>
            <a:endParaRPr sz="1800"/>
          </a:p>
        </p:txBody>
      </p:sp>
      <p:sp>
        <p:nvSpPr>
          <p:cNvPr id="299" name="Google Shape;299;p16"/>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300" name="Google Shape;300;p16"/>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What is git?</a:t>
            </a:r>
            <a:endParaRPr/>
          </a:p>
          <a:p>
            <a:pPr indent="-342900" lvl="0" marL="457200" rtl="0" algn="l">
              <a:spcBef>
                <a:spcPts val="0"/>
              </a:spcBef>
              <a:spcAft>
                <a:spcPts val="0"/>
              </a:spcAft>
              <a:buSzPts val="1800"/>
              <a:buChar char="-"/>
            </a:pPr>
            <a:r>
              <a:rPr lang="sv" sz="1800"/>
              <a:t>An open source version control system (VCS)</a:t>
            </a:r>
            <a:endParaRPr sz="1800"/>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sv"/>
              <a:t>A open source version control system (VCS) created by Linus Torvalds</a:t>
            </a:r>
            <a:endParaRPr/>
          </a:p>
          <a:p>
            <a:pPr indent="-311150" lvl="0" marL="457200" rtl="0" algn="l">
              <a:spcBef>
                <a:spcPts val="0"/>
              </a:spcBef>
              <a:spcAft>
                <a:spcPts val="0"/>
              </a:spcAft>
              <a:buSzPts val="1300"/>
              <a:buChar char="●"/>
            </a:pPr>
            <a:r>
              <a:rPr lang="sv"/>
              <a:t>It is free and is the foundation of many services such as Github, Bitbucket and GitLab</a:t>
            </a:r>
            <a:endParaRPr/>
          </a:p>
          <a:p>
            <a:pPr indent="-311150" lvl="0" marL="457200" rtl="0" algn="l">
              <a:spcBef>
                <a:spcPts val="0"/>
              </a:spcBef>
              <a:spcAft>
                <a:spcPts val="0"/>
              </a:spcAft>
              <a:buSzPts val="1300"/>
              <a:buChar char="●"/>
            </a:pPr>
            <a:r>
              <a:rPr lang="sv"/>
              <a:t>We use git to:</a:t>
            </a:r>
            <a:endParaRPr/>
          </a:p>
          <a:p>
            <a:pPr indent="-298450" lvl="1" marL="914400" rtl="0" algn="l">
              <a:spcBef>
                <a:spcPts val="0"/>
              </a:spcBef>
              <a:spcAft>
                <a:spcPts val="0"/>
              </a:spcAft>
              <a:buSzPts val="1100"/>
              <a:buChar char="○"/>
            </a:pPr>
            <a:r>
              <a:rPr lang="sv"/>
              <a:t>manage changes to code over time</a:t>
            </a:r>
            <a:endParaRPr/>
          </a:p>
          <a:p>
            <a:pPr indent="-298450" lvl="1" marL="914400" rtl="0" algn="l">
              <a:spcBef>
                <a:spcPts val="0"/>
              </a:spcBef>
              <a:spcAft>
                <a:spcPts val="0"/>
              </a:spcAft>
              <a:buSzPts val="1100"/>
              <a:buChar char="○"/>
            </a:pPr>
            <a:r>
              <a:rPr lang="sv"/>
              <a:t>keep history of </a:t>
            </a:r>
            <a:r>
              <a:rPr b="1" lang="sv"/>
              <a:t>all</a:t>
            </a:r>
            <a:r>
              <a:rPr lang="sv"/>
              <a:t> modifications so that reverting mistakes is easier</a:t>
            </a:r>
            <a:endParaRPr/>
          </a:p>
          <a:p>
            <a:pPr indent="-298450" lvl="1" marL="914400" rtl="0" algn="l">
              <a:spcBef>
                <a:spcPts val="0"/>
              </a:spcBef>
              <a:spcAft>
                <a:spcPts val="0"/>
              </a:spcAft>
              <a:buSzPts val="1100"/>
              <a:buChar char="○"/>
            </a:pPr>
            <a:r>
              <a:rPr lang="sv"/>
              <a:t>collaboration between developers</a:t>
            </a:r>
            <a:endParaRPr/>
          </a:p>
          <a:p>
            <a:pPr indent="0" lvl="0" marL="0" rtl="0" algn="l">
              <a:spcBef>
                <a:spcPts val="1600"/>
              </a:spcBef>
              <a:spcAft>
                <a:spcPts val="1600"/>
              </a:spcAft>
              <a:buNone/>
            </a:pPr>
            <a:r>
              <a:t/>
            </a:r>
            <a:endParaRPr/>
          </a:p>
        </p:txBody>
      </p:sp>
      <p:sp>
        <p:nvSpPr>
          <p:cNvPr id="307" name="Google Shape;307;p17"/>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308" name="Google Shape;308;p17"/>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What is git?</a:t>
            </a:r>
            <a:endParaRPr/>
          </a:p>
          <a:p>
            <a:pPr indent="-342900" lvl="0" marL="457200" rtl="0" algn="l">
              <a:spcBef>
                <a:spcPts val="0"/>
              </a:spcBef>
              <a:spcAft>
                <a:spcPts val="0"/>
              </a:spcAft>
              <a:buSzPts val="1800"/>
              <a:buChar char="-"/>
            </a:pPr>
            <a:r>
              <a:rPr lang="sv" sz="1800"/>
              <a:t>The most widely used VCS</a:t>
            </a:r>
            <a:endParaRPr sz="1800"/>
          </a:p>
        </p:txBody>
      </p:sp>
      <p:sp>
        <p:nvSpPr>
          <p:cNvPr id="314" name="Google Shape;314;p18"/>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315" name="Google Shape;315;p18"/>
          <p:cNvPicPr preferRelativeResize="0"/>
          <p:nvPr/>
        </p:nvPicPr>
        <p:blipFill>
          <a:blip r:embed="rId3">
            <a:alphaModFix/>
          </a:blip>
          <a:stretch>
            <a:fillRect/>
          </a:stretch>
        </p:blipFill>
        <p:spPr>
          <a:xfrm>
            <a:off x="2381775" y="1597875"/>
            <a:ext cx="4874555" cy="3240824"/>
          </a:xfrm>
          <a:prstGeom prst="rect">
            <a:avLst/>
          </a:prstGeom>
          <a:noFill/>
          <a:ln>
            <a:noFill/>
          </a:ln>
        </p:spPr>
      </p:pic>
      <p:pic>
        <p:nvPicPr>
          <p:cNvPr id="316" name="Google Shape;316;p18"/>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What is git?</a:t>
            </a:r>
            <a:endParaRPr/>
          </a:p>
          <a:p>
            <a:pPr indent="-342900" lvl="0" marL="457200" rtl="0" algn="l">
              <a:spcBef>
                <a:spcPts val="0"/>
              </a:spcBef>
              <a:spcAft>
                <a:spcPts val="0"/>
              </a:spcAft>
              <a:buSzPts val="1800"/>
              <a:buChar char="-"/>
            </a:pPr>
            <a:r>
              <a:rPr lang="sv" sz="1800"/>
              <a:t>A distributed VCS</a:t>
            </a:r>
            <a:endParaRPr sz="1800"/>
          </a:p>
        </p:txBody>
      </p:sp>
      <p:sp>
        <p:nvSpPr>
          <p:cNvPr id="322" name="Google Shape;322;p19"/>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323" name="Google Shape;323;p19"/>
          <p:cNvPicPr preferRelativeResize="0"/>
          <p:nvPr/>
        </p:nvPicPr>
        <p:blipFill>
          <a:blip r:embed="rId3">
            <a:alphaModFix/>
          </a:blip>
          <a:stretch>
            <a:fillRect/>
          </a:stretch>
        </p:blipFill>
        <p:spPr>
          <a:xfrm>
            <a:off x="3205025" y="1597875"/>
            <a:ext cx="3228041" cy="3240825"/>
          </a:xfrm>
          <a:prstGeom prst="rect">
            <a:avLst/>
          </a:prstGeom>
          <a:noFill/>
          <a:ln>
            <a:noFill/>
          </a:ln>
        </p:spPr>
      </p:pic>
      <p:pic>
        <p:nvPicPr>
          <p:cNvPr id="324" name="Google Shape;324;p19"/>
          <p:cNvPicPr preferRelativeResize="0"/>
          <p:nvPr/>
        </p:nvPicPr>
        <p:blipFill>
          <a:blip r:embed="rId4">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807525" y="2072100"/>
            <a:ext cx="5830200" cy="15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a:t>What is git? - in one sentence</a:t>
            </a:r>
            <a:endParaRPr/>
          </a:p>
          <a:p>
            <a:pPr indent="0" lvl="0" marL="0" rtl="0" algn="ctr">
              <a:spcBef>
                <a:spcPts val="0"/>
              </a:spcBef>
              <a:spcAft>
                <a:spcPts val="0"/>
              </a:spcAft>
              <a:buNone/>
            </a:pPr>
            <a:r>
              <a:rPr lang="sv" sz="1800"/>
              <a:t>Git is the most widely used open source distributed VCS designed to handle both small and large software projects</a:t>
            </a:r>
            <a:endParaRPr sz="1800"/>
          </a:p>
          <a:p>
            <a:pPr indent="0" lvl="0" marL="0" rtl="0" algn="l">
              <a:spcBef>
                <a:spcPts val="0"/>
              </a:spcBef>
              <a:spcAft>
                <a:spcPts val="0"/>
              </a:spcAft>
              <a:buNone/>
            </a:pPr>
            <a:r>
              <a:t/>
            </a:r>
            <a:endParaRPr sz="1800"/>
          </a:p>
        </p:txBody>
      </p:sp>
      <p:sp>
        <p:nvSpPr>
          <p:cNvPr id="330" name="Google Shape;330;p20"/>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331" name="Google Shape;331;p20"/>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231950" y="1818000"/>
            <a:ext cx="6680100" cy="15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a:t>Why should we use git?</a:t>
            </a:r>
            <a:endParaRPr/>
          </a:p>
          <a:p>
            <a:pPr indent="0" lvl="0" marL="0" rtl="0" algn="ctr">
              <a:spcBef>
                <a:spcPts val="0"/>
              </a:spcBef>
              <a:spcAft>
                <a:spcPts val="0"/>
              </a:spcAft>
              <a:buNone/>
            </a:pPr>
            <a:r>
              <a:rPr lang="sv" sz="1800"/>
              <a:t>Because every other alternative leads to complete utter chaos and you will hate your life</a:t>
            </a:r>
            <a:endParaRPr sz="1800"/>
          </a:p>
          <a:p>
            <a:pPr indent="0" lvl="0" marL="0" rtl="0" algn="l">
              <a:spcBef>
                <a:spcPts val="0"/>
              </a:spcBef>
              <a:spcAft>
                <a:spcPts val="0"/>
              </a:spcAft>
              <a:buNone/>
            </a:pPr>
            <a:r>
              <a:t/>
            </a:r>
            <a:endParaRPr sz="1800"/>
          </a:p>
        </p:txBody>
      </p:sp>
      <p:sp>
        <p:nvSpPr>
          <p:cNvPr id="337" name="Google Shape;337;p21"/>
          <p:cNvSpPr txBox="1"/>
          <p:nvPr>
            <p:ph type="title"/>
          </p:nvPr>
        </p:nvSpPr>
        <p:spPr>
          <a:xfrm>
            <a:off x="8392200" y="0"/>
            <a:ext cx="7518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400"/>
              <a:t>Part 1</a:t>
            </a:r>
            <a:endParaRPr sz="1400"/>
          </a:p>
        </p:txBody>
      </p:sp>
      <p:pic>
        <p:nvPicPr>
          <p:cNvPr id="338" name="Google Shape;338;p21"/>
          <p:cNvPicPr preferRelativeResize="0"/>
          <p:nvPr/>
        </p:nvPicPr>
        <p:blipFill>
          <a:blip r:embed="rId3">
            <a:alphaModFix/>
          </a:blip>
          <a:stretch>
            <a:fillRect/>
          </a:stretch>
        </p:blipFill>
        <p:spPr>
          <a:xfrm>
            <a:off x="8016525" y="4299274"/>
            <a:ext cx="910050" cy="43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