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B1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DE2"/>
          </a:solidFill>
        </a:fill>
      </a:tcStyle>
    </a:wholeTbl>
    <a:band2H>
      <a:tcTxStyle b="def" i="def"/>
      <a:tcStyle>
        <a:tcBdr/>
        <a:fill>
          <a:solidFill>
            <a:srgbClr val="ECEFF1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A"/>
          </a:solidFill>
        </a:fill>
      </a:tcStyle>
    </a:wholeTbl>
    <a:band2H>
      <a:tcTxStyle b="def" i="def"/>
      <a:tcStyle>
        <a:tcBdr/>
        <a:fill>
          <a:solidFill>
            <a:srgbClr val="E7E7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B1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solidFill>
            <a:srgbClr val="1D1B1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50800" cap="flat">
              <a:solidFill>
                <a:srgbClr val="1D1B10"/>
              </a:solidFill>
              <a:prstDash val="solid"/>
              <a:round/>
            </a:ln>
          </a:top>
          <a:bottom>
            <a:ln w="127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1D1B10"/>
      </a:tcTxStyle>
      <a:tcStyle>
        <a:tcBdr>
          <a:left>
            <a:ln w="12700" cap="flat">
              <a:solidFill>
                <a:srgbClr val="1D1B10"/>
              </a:solidFill>
              <a:prstDash val="solid"/>
              <a:round/>
            </a:ln>
          </a:left>
          <a:right>
            <a:ln w="12700" cap="flat">
              <a:solidFill>
                <a:srgbClr val="1D1B10"/>
              </a:solidFill>
              <a:prstDash val="solid"/>
              <a:round/>
            </a:ln>
          </a:right>
          <a:top>
            <a:ln w="12700" cap="flat">
              <a:solidFill>
                <a:srgbClr val="1D1B10"/>
              </a:solidFill>
              <a:prstDash val="solid"/>
              <a:round/>
            </a:ln>
          </a:top>
          <a:bottom>
            <a:ln w="25400" cap="flat">
              <a:solidFill>
                <a:srgbClr val="1D1B10"/>
              </a:solidFill>
              <a:prstDash val="solid"/>
              <a:round/>
            </a:ln>
          </a:bottom>
          <a:insideH>
            <a:ln w="12700" cap="flat">
              <a:solidFill>
                <a:srgbClr val="1D1B10"/>
              </a:solidFill>
              <a:prstDash val="solid"/>
              <a:round/>
            </a:ln>
          </a:insideH>
          <a:insideV>
            <a:ln w="12700" cap="flat">
              <a:solidFill>
                <a:srgbClr val="1D1B1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1pPr>
    <a:lvl2pPr indent="2286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2pPr>
    <a:lvl3pPr indent="4572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3pPr>
    <a:lvl4pPr indent="6858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4pPr>
    <a:lvl5pPr indent="9144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5pPr>
    <a:lvl6pPr indent="11430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6pPr>
    <a:lvl7pPr indent="13716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7pPr>
    <a:lvl8pPr indent="16002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8pPr>
    <a:lvl9pPr indent="1828800" latinLnBrk="0">
      <a:spcBef>
        <a:spcPts val="400"/>
      </a:spcBef>
      <a:defRPr sz="1200">
        <a:latin typeface="Calibri"/>
        <a:ea typeface="Calibri"/>
        <a:cs typeface="Calibri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hape 93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hape 111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Num" sz="quarter" idx="2"/>
          </p:nvPr>
        </p:nvSpPr>
        <p:spPr>
          <a:xfrm>
            <a:off x="457200" y="6408372"/>
            <a:ext cx="273656" cy="26425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Tx/>
            </a:lvl1pPr>
            <a:lvl2pPr marL="1110342" indent="-653142">
              <a:buClrTx/>
              <a:buAutoNum type="romanLcPeriod" startAt="1"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457200" y="64083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A51140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A51140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A51140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A51140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A51140"/>
              </a:buCl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Shape 154"/>
          <p:cNvSpPr/>
          <p:nvPr>
            <p:ph type="sldNum" sz="quarter" idx="2"/>
          </p:nvPr>
        </p:nvSpPr>
        <p:spPr>
          <a:xfrm>
            <a:off x="457200" y="6408372"/>
            <a:ext cx="273656" cy="26425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Num" sz="quarter" idx="2"/>
          </p:nvPr>
        </p:nvSpPr>
        <p:spPr>
          <a:xfrm>
            <a:off x="457200" y="6408372"/>
            <a:ext cx="273656" cy="26425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>
                  <a:lumOff val="16862"/>
                </a:schemeClr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>
                  <a:lumOff val="16862"/>
                </a:schemeClr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>
                  <a:lumOff val="16862"/>
                </a:schemeClr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>
                  <a:lumOff val="16862"/>
                </a:schemeClr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>
                  <a:lumOff val="16862"/>
                </a:schemeClr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xfrm>
            <a:off x="457200" y="6408372"/>
            <a:ext cx="273656" cy="2642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  <p:sp>
        <p:nvSpPr>
          <p:cNvPr id="29" name="Shape 29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Tx/>
            </a:lvl1pPr>
            <a:lvl2pPr marL="1110342" indent="-653142">
              <a:buClrTx/>
              <a:buAutoNum type="romanLcPeriod" startAt="1"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Num" sz="quarter" idx="2"/>
          </p:nvPr>
        </p:nvSpPr>
        <p:spPr>
          <a:xfrm>
            <a:off x="457200" y="6408372"/>
            <a:ext cx="273656" cy="26425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rgbClr val="A51140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A51140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A51140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A51140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A51140"/>
              </a:buCl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457200" y="6357937"/>
            <a:ext cx="358413" cy="350662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14312" y="6429375"/>
            <a:ext cx="307181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pPr/>
            <a:r>
              <a:t>Confidential – Copyright Omegapoint 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100000"/>
        <a:buFont typeface="Arial"/>
        <a:buChar char=""/>
        <a:tabLst/>
        <a:defRPr b="0" baseline="0" cap="none" i="0" spc="0" strike="noStrike" sz="3200" u="none">
          <a:ln>
            <a:noFill/>
          </a:ln>
          <a:solidFill>
            <a:srgbClr val="1D1B1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Angular 2.0</a:t>
            </a:r>
          </a:p>
        </p:txBody>
      </p:sp>
      <p:sp>
        <p:nvSpPr>
          <p:cNvPr id="164" name="Shape 164"/>
          <p:cNvSpPr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>
                  <a:lumOff val="16862"/>
                </a:schemeClr>
              </a:buClr>
              <a:buChar char="•"/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Välkommen till Angular 2 intro och workshop!</a:t>
            </a:r>
          </a:p>
        </p:txBody>
      </p:sp>
      <p:sp>
        <p:nvSpPr>
          <p:cNvPr id="165" name="Shape 165"/>
          <p:cNvSpPr/>
          <p:nvPr/>
        </p:nvSpPr>
        <p:spPr>
          <a:xfrm>
            <a:off x="1928812" y="6406785"/>
            <a:ext cx="4214813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Olle Thalén, Omegapoint Stockholm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Vad är nytt i Angular 2?</a:t>
            </a:r>
          </a:p>
        </p:txBody>
      </p:sp>
      <p:pic>
        <p:nvPicPr>
          <p:cNvPr id="16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0" y="1600200"/>
            <a:ext cx="4826000" cy="4525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Typescript</a:t>
            </a:r>
          </a:p>
        </p:txBody>
      </p:sp>
      <p:sp>
        <p:nvSpPr>
          <p:cNvPr id="171" name="Shape 171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Angular 2 är skrivet i Typescript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Det går bra att använda ES5/ES6 också</a:t>
            </a:r>
          </a:p>
          <a:p>
            <a:pPr>
              <a:buChar char="•"/>
            </a:pPr>
            <a:r>
              <a:t>Arrow functions, =&gt;</a:t>
            </a:r>
          </a:p>
          <a:p>
            <a:pPr>
              <a:buChar char="•"/>
            </a:pPr>
            <a:r>
              <a:t>Klasser</a:t>
            </a:r>
          </a:p>
          <a:p>
            <a:pPr>
              <a:buChar char="•"/>
            </a:pPr>
            <a:r>
              <a:t>Interface</a:t>
            </a:r>
          </a:p>
          <a:p>
            <a:pPr>
              <a:buChar char="•"/>
            </a:pPr>
            <a:r>
              <a:t>Typechecking</a:t>
            </a:r>
          </a:p>
          <a:p>
            <a:pPr>
              <a:buChar char="•"/>
            </a:pPr>
            <a:r>
              <a:t>ES6 moduler</a:t>
            </a:r>
          </a:p>
          <a:p>
            <a:pPr>
              <a:buChar char="•"/>
            </a:pPr>
            <a:r>
              <a:t>Med mera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Databindningar</a:t>
            </a:r>
          </a:p>
        </p:txBody>
      </p:sp>
      <p:sp>
        <p:nvSpPr>
          <p:cNvPr id="174" name="Shape 174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Input: &lt;my-comp [myModel]=”value”&gt;</a:t>
            </a:r>
          </a:p>
          <a:p>
            <a:pPr>
              <a:buChar char="•"/>
            </a:pPr>
            <a:r>
              <a:t>Output: &lt;my-comp (complete)=”onComplete()”&gt;</a:t>
            </a:r>
          </a:p>
          <a:p>
            <a:pPr>
              <a:buChar char="•"/>
            </a:pPr>
            <a:r>
              <a:t>Tvåvägs: [(ngModel)]="user.name"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Reactive extensions</a:t>
            </a:r>
          </a:p>
        </p:txBody>
      </p:sp>
      <p:sp>
        <p:nvSpPr>
          <p:cNvPr id="177" name="Shape 177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RxJS används för events i Angular 2</a:t>
            </a:r>
          </a:p>
          <a:p>
            <a:pPr>
              <a:buChar char="•"/>
            </a:pPr>
            <a:r>
              <a:t>Observables och operatorer (extensions)</a:t>
            </a:r>
          </a:p>
          <a:p>
            <a:pPr>
              <a:buChar char="•"/>
            </a:pPr>
            <a:r>
              <a:t>let result = http.get(…).map(response =&gt; response.json())</a:t>
            </a:r>
          </a:p>
          <a:p>
            <a:pPr>
              <a:buChar char="•"/>
            </a:pPr>
            <a:r>
              <a:t>result.subscribe(</a:t>
            </a:r>
          </a:p>
          <a:p>
            <a:pPr>
              <a:buSzTx/>
              <a:buNone/>
            </a:pPr>
            <a:r>
              <a:t>       data =&gt; …,</a:t>
            </a:r>
          </a:p>
          <a:p>
            <a:pPr>
              <a:buSzTx/>
              <a:buNone/>
            </a:pPr>
            <a:r>
              <a:t>       error =&gt; …,</a:t>
            </a:r>
          </a:p>
          <a:p>
            <a:pPr>
              <a:buSzTx/>
              <a:buNone/>
            </a:pPr>
            <a:r>
              <a:t>       () =&gt; //complete);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Services</a:t>
            </a:r>
          </a:p>
        </p:txBody>
      </p:sp>
      <p:sp>
        <p:nvSpPr>
          <p:cNvPr id="180" name="Shape 180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Som i Angular 1 kan vi lägga logik i services</a:t>
            </a:r>
          </a:p>
          <a:p>
            <a:pPr>
              <a:buChar char="•"/>
            </a:pPr>
            <a:r>
              <a:t>Klass, dekorerad som Injectable</a:t>
            </a:r>
          </a:p>
          <a:p>
            <a:pPr>
              <a:buChar char="•"/>
            </a:pPr>
            <a:r>
              <a:t>För att använda en service i en komponent måste vi ange servicen som en provider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Routing</a:t>
            </a:r>
          </a:p>
        </p:txBody>
      </p:sp>
      <p:sp>
        <p:nvSpPr>
          <p:cNvPr id="183" name="Shape 183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RouterModule.forRoot([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  { path: 'login', 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    component: LoginComponent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  }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600">
                <a:solidFill>
                  <a:srgbClr val="000000"/>
                </a:solidFill>
              </a:defRPr>
            </a:pPr>
            <a:r>
              <a:t>]);</a:t>
            </a:r>
          </a:p>
          <a:p>
            <a:pPr>
              <a:buChar char="•"/>
            </a:pPr>
            <a:r>
              <a:t>Router.navigate för att byta route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NgModule</a:t>
            </a:r>
          </a:p>
        </p:txBody>
      </p:sp>
      <p:sp>
        <p:nvSpPr>
          <p:cNvPr id="186" name="Shape 186"/>
          <p:cNvSpPr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buClrTx/>
              <a:buFontTx/>
              <a:buChar char="•"/>
            </a:pPr>
            <a:r>
              <a:t>Angular moduler</a:t>
            </a:r>
          </a:p>
          <a:p>
            <a:pPr marL="320842" indent="-320842">
              <a:buClrTx/>
              <a:buFontTx/>
              <a:buChar char="•"/>
            </a:pPr>
            <a:r>
              <a:t>Består av</a:t>
            </a:r>
          </a:p>
          <a:p>
            <a:pPr lvl="1" marL="701842" indent="-320842">
              <a:buClrTx/>
              <a:buFontTx/>
              <a:buChar char="•"/>
            </a:pPr>
            <a:r>
              <a:t>imports</a:t>
            </a:r>
          </a:p>
          <a:p>
            <a:pPr lvl="1" marL="701842" indent="-320842">
              <a:buClrTx/>
              <a:buFontTx/>
              <a:buChar char="•"/>
            </a:pPr>
            <a:r>
              <a:t>declarations</a:t>
            </a:r>
          </a:p>
          <a:p>
            <a:pPr lvl="1" marL="701842" indent="-320842">
              <a:buClrTx/>
              <a:buFontTx/>
              <a:buChar char="•"/>
            </a:pPr>
            <a:r>
              <a:t>exports</a:t>
            </a:r>
          </a:p>
          <a:p>
            <a:pPr lvl="1" marL="701842" indent="-320842">
              <a:buClrTx/>
              <a:buFontTx/>
              <a:buChar char="•"/>
            </a:pPr>
            <a:r>
              <a:t>bootstrap</a:t>
            </a:r>
          </a:p>
          <a:p>
            <a:pPr lvl="1" marL="701842" indent="-320842">
              <a:buClrTx/>
              <a:buFontTx/>
              <a:buChar char="•"/>
            </a:pPr>
            <a:r>
              <a:t>providers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768095">
              <a:defRPr sz="3696"/>
            </a:pPr>
            <a:r>
              <a:t>Men nu till labben!</a:t>
            </a:r>
            <a:br/>
            <a:r>
              <a:t>Rating-app</a:t>
            </a:r>
          </a:p>
        </p:txBody>
      </p:sp>
      <p:sp>
        <p:nvSpPr>
          <p:cNvPr id="189" name="Shape 189"/>
          <p:cNvSpPr/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Steg 1: Inloggning med JSON web token</a:t>
            </a:r>
          </a:p>
          <a:p>
            <a:pPr>
              <a:buChar char="•"/>
            </a:pPr>
            <a:r>
              <a:t>Steg 2: Tester och byggen</a:t>
            </a:r>
          </a:p>
          <a:p>
            <a:pPr>
              <a:buChar char="•"/>
            </a:pPr>
            <a:r>
              <a:t>Steg 3: Skapa listor med ngFor</a:t>
            </a:r>
          </a:p>
          <a:p>
            <a:pPr>
              <a:buChar char="•"/>
            </a:pPr>
            <a:r>
              <a:t>Steg 4: Kommunikation parent-child</a:t>
            </a:r>
          </a:p>
          <a:p>
            <a:pPr>
              <a:buChar char="•"/>
            </a:pPr>
            <a:r>
              <a:t>Steg 5: Initiering av data med OnInit</a:t>
            </a:r>
          </a:p>
          <a:p>
            <a:pPr>
              <a:buChar char="•"/>
            </a:pPr>
            <a:r>
              <a:t>Steg 6: Immutables och change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jusblå">
  <a:themeElements>
    <a:clrScheme name="Ljusblå">
      <a:dk1>
        <a:srgbClr val="1D1B10"/>
      </a:dk1>
      <a:lt1>
        <a:srgbClr val="0D0F1D"/>
      </a:lt1>
      <a:dk2>
        <a:srgbClr val="A7A7A7"/>
      </a:dk2>
      <a:lt2>
        <a:srgbClr val="535353"/>
      </a:lt2>
      <a:accent1>
        <a:srgbClr val="7D9AAA"/>
      </a:accent1>
      <a:accent2>
        <a:srgbClr val="97AEB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jusblå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Ljusbl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jusblå">
  <a:themeElements>
    <a:clrScheme name="Ljusbl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9AAA"/>
      </a:accent1>
      <a:accent2>
        <a:srgbClr val="97AEB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jusblå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Ljusbl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B1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