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82" r:id="rId4"/>
    <p:sldId id="281" r:id="rId5"/>
    <p:sldId id="283" r:id="rId6"/>
    <p:sldId id="260" r:id="rId7"/>
    <p:sldId id="262" r:id="rId8"/>
    <p:sldId id="277" r:id="rId9"/>
    <p:sldId id="271" r:id="rId10"/>
    <p:sldId id="272" r:id="rId11"/>
    <p:sldId id="273" r:id="rId12"/>
    <p:sldId id="275" r:id="rId13"/>
    <p:sldId id="276" r:id="rId14"/>
    <p:sldId id="263" r:id="rId15"/>
    <p:sldId id="278" r:id="rId16"/>
    <p:sldId id="265" r:id="rId17"/>
    <p:sldId id="279" r:id="rId18"/>
    <p:sldId id="267" r:id="rId19"/>
    <p:sldId id="270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2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71E47-741F-934F-88A1-DA3AE35A3186}" type="doc">
      <dgm:prSet loTypeId="urn:microsoft.com/office/officeart/2005/8/layout/pyramid1" loCatId="" qsTypeId="urn:microsoft.com/office/officeart/2005/8/quickstyle/simple1" qsCatId="simple" csTypeId="urn:microsoft.com/office/officeart/2005/8/colors/accent3_5" csCatId="accent3" phldr="1"/>
      <dgm:spPr/>
    </dgm:pt>
    <dgm:pt modelId="{912D8B81-DED7-934B-950B-18C8F90C1CE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800" dirty="0"/>
            <a:t>UI</a:t>
          </a:r>
        </a:p>
      </dgm:t>
    </dgm:pt>
    <dgm:pt modelId="{704D6668-9F26-7646-9277-FBE6A09CA0CD}" type="parTrans" cxnId="{5D5D568C-89A2-644D-954C-0D1D01657EBB}">
      <dgm:prSet/>
      <dgm:spPr/>
      <dgm:t>
        <a:bodyPr/>
        <a:lstStyle/>
        <a:p>
          <a:endParaRPr lang="en-GB"/>
        </a:p>
      </dgm:t>
    </dgm:pt>
    <dgm:pt modelId="{68C0A7A1-B285-7547-8E16-190ECEB7D691}" type="sibTrans" cxnId="{5D5D568C-89A2-644D-954C-0D1D01657EBB}">
      <dgm:prSet/>
      <dgm:spPr/>
      <dgm:t>
        <a:bodyPr/>
        <a:lstStyle/>
        <a:p>
          <a:endParaRPr lang="en-GB"/>
        </a:p>
      </dgm:t>
    </dgm:pt>
    <dgm:pt modelId="{9A9BC8E3-19CD-E14D-BE9F-43E941DC581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800" dirty="0"/>
            <a:t>Service</a:t>
          </a:r>
        </a:p>
      </dgm:t>
    </dgm:pt>
    <dgm:pt modelId="{177276FB-F3AB-5D4D-8AFD-B367AD8642FC}" type="parTrans" cxnId="{94C1ADCF-20FA-2746-B239-B245C836B7EF}">
      <dgm:prSet/>
      <dgm:spPr/>
      <dgm:t>
        <a:bodyPr/>
        <a:lstStyle/>
        <a:p>
          <a:endParaRPr lang="en-GB"/>
        </a:p>
      </dgm:t>
    </dgm:pt>
    <dgm:pt modelId="{CB80AE3B-2F2B-9142-B181-CD0C672FDE0D}" type="sibTrans" cxnId="{94C1ADCF-20FA-2746-B239-B245C836B7EF}">
      <dgm:prSet/>
      <dgm:spPr/>
      <dgm:t>
        <a:bodyPr/>
        <a:lstStyle/>
        <a:p>
          <a:endParaRPr lang="en-GB"/>
        </a:p>
      </dgm:t>
    </dgm:pt>
    <dgm:pt modelId="{6496B46B-A121-4F4C-8A37-60F4060FAD8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800" dirty="0" err="1"/>
            <a:t>Enhet</a:t>
          </a:r>
          <a:endParaRPr lang="en-GB" sz="2800" dirty="0"/>
        </a:p>
      </dgm:t>
    </dgm:pt>
    <dgm:pt modelId="{7AAFBFF5-8D06-D04E-9254-2483B541FFB0}" type="parTrans" cxnId="{9CA29238-F1ED-9348-88DE-FA68D45C268B}">
      <dgm:prSet/>
      <dgm:spPr/>
      <dgm:t>
        <a:bodyPr/>
        <a:lstStyle/>
        <a:p>
          <a:endParaRPr lang="en-GB"/>
        </a:p>
      </dgm:t>
    </dgm:pt>
    <dgm:pt modelId="{982309B0-59C5-0D41-8163-283737B0CEE7}" type="sibTrans" cxnId="{9CA29238-F1ED-9348-88DE-FA68D45C268B}">
      <dgm:prSet/>
      <dgm:spPr/>
      <dgm:t>
        <a:bodyPr/>
        <a:lstStyle/>
        <a:p>
          <a:endParaRPr lang="en-GB"/>
        </a:p>
      </dgm:t>
    </dgm:pt>
    <dgm:pt modelId="{21FDE3E3-5FBE-9B47-8B34-853AE81BA41F}" type="pres">
      <dgm:prSet presAssocID="{8A171E47-741F-934F-88A1-DA3AE35A3186}" presName="Name0" presStyleCnt="0">
        <dgm:presLayoutVars>
          <dgm:dir/>
          <dgm:animLvl val="lvl"/>
          <dgm:resizeHandles val="exact"/>
        </dgm:presLayoutVars>
      </dgm:prSet>
      <dgm:spPr/>
    </dgm:pt>
    <dgm:pt modelId="{D61D4E00-1692-0C48-97C3-D1265629FAD1}" type="pres">
      <dgm:prSet presAssocID="{912D8B81-DED7-934B-950B-18C8F90C1CE5}" presName="Name8" presStyleCnt="0"/>
      <dgm:spPr/>
    </dgm:pt>
    <dgm:pt modelId="{A66B7632-BFF2-9C4F-972D-DD2B6E2A5109}" type="pres">
      <dgm:prSet presAssocID="{912D8B81-DED7-934B-950B-18C8F90C1CE5}" presName="level" presStyleLbl="node1" presStyleIdx="0" presStyleCnt="3">
        <dgm:presLayoutVars>
          <dgm:chMax val="1"/>
          <dgm:bulletEnabled val="1"/>
        </dgm:presLayoutVars>
      </dgm:prSet>
      <dgm:spPr/>
    </dgm:pt>
    <dgm:pt modelId="{8D0F8891-6A12-F94F-9841-F8574B9B99A2}" type="pres">
      <dgm:prSet presAssocID="{912D8B81-DED7-934B-950B-18C8F90C1CE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6DB06F6-7B77-004E-8D96-2B8C44BCEB10}" type="pres">
      <dgm:prSet presAssocID="{9A9BC8E3-19CD-E14D-BE9F-43E941DC581D}" presName="Name8" presStyleCnt="0"/>
      <dgm:spPr/>
    </dgm:pt>
    <dgm:pt modelId="{F52E8C35-6269-FF46-88E0-AC4A42EF8244}" type="pres">
      <dgm:prSet presAssocID="{9A9BC8E3-19CD-E14D-BE9F-43E941DC581D}" presName="level" presStyleLbl="node1" presStyleIdx="1" presStyleCnt="3">
        <dgm:presLayoutVars>
          <dgm:chMax val="1"/>
          <dgm:bulletEnabled val="1"/>
        </dgm:presLayoutVars>
      </dgm:prSet>
      <dgm:spPr/>
    </dgm:pt>
    <dgm:pt modelId="{702AF150-6C15-2541-9DA5-19FFE46E7602}" type="pres">
      <dgm:prSet presAssocID="{9A9BC8E3-19CD-E14D-BE9F-43E941DC581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84591FA-F9D7-CC4D-9294-EC76C6F9FAFB}" type="pres">
      <dgm:prSet presAssocID="{6496B46B-A121-4F4C-8A37-60F4060FAD8A}" presName="Name8" presStyleCnt="0"/>
      <dgm:spPr/>
    </dgm:pt>
    <dgm:pt modelId="{233F223F-3E26-5842-A93F-235A94128F82}" type="pres">
      <dgm:prSet presAssocID="{6496B46B-A121-4F4C-8A37-60F4060FAD8A}" presName="level" presStyleLbl="node1" presStyleIdx="2" presStyleCnt="3">
        <dgm:presLayoutVars>
          <dgm:chMax val="1"/>
          <dgm:bulletEnabled val="1"/>
        </dgm:presLayoutVars>
      </dgm:prSet>
      <dgm:spPr/>
    </dgm:pt>
    <dgm:pt modelId="{5FC7BDAB-F891-DD4F-A7BA-4AE11A665379}" type="pres">
      <dgm:prSet presAssocID="{6496B46B-A121-4F4C-8A37-60F4060FAD8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998EE0F-B81A-804C-989A-7D27CDD184BC}" type="presOf" srcId="{912D8B81-DED7-934B-950B-18C8F90C1CE5}" destId="{8D0F8891-6A12-F94F-9841-F8574B9B99A2}" srcOrd="1" destOrd="0" presId="urn:microsoft.com/office/officeart/2005/8/layout/pyramid1"/>
    <dgm:cxn modelId="{23060D2D-382D-E140-9AA2-EC89DC4DF29F}" type="presOf" srcId="{8A171E47-741F-934F-88A1-DA3AE35A3186}" destId="{21FDE3E3-5FBE-9B47-8B34-853AE81BA41F}" srcOrd="0" destOrd="0" presId="urn:microsoft.com/office/officeart/2005/8/layout/pyramid1"/>
    <dgm:cxn modelId="{9CA29238-F1ED-9348-88DE-FA68D45C268B}" srcId="{8A171E47-741F-934F-88A1-DA3AE35A3186}" destId="{6496B46B-A121-4F4C-8A37-60F4060FAD8A}" srcOrd="2" destOrd="0" parTransId="{7AAFBFF5-8D06-D04E-9254-2483B541FFB0}" sibTransId="{982309B0-59C5-0D41-8163-283737B0CEE7}"/>
    <dgm:cxn modelId="{B589254D-A195-C247-A439-26995E7B014E}" type="presOf" srcId="{912D8B81-DED7-934B-950B-18C8F90C1CE5}" destId="{A66B7632-BFF2-9C4F-972D-DD2B6E2A5109}" srcOrd="0" destOrd="0" presId="urn:microsoft.com/office/officeart/2005/8/layout/pyramid1"/>
    <dgm:cxn modelId="{5F5EC450-E403-E44F-8746-1B521763F815}" type="presOf" srcId="{9A9BC8E3-19CD-E14D-BE9F-43E941DC581D}" destId="{702AF150-6C15-2541-9DA5-19FFE46E7602}" srcOrd="1" destOrd="0" presId="urn:microsoft.com/office/officeart/2005/8/layout/pyramid1"/>
    <dgm:cxn modelId="{5D5D568C-89A2-644D-954C-0D1D01657EBB}" srcId="{8A171E47-741F-934F-88A1-DA3AE35A3186}" destId="{912D8B81-DED7-934B-950B-18C8F90C1CE5}" srcOrd="0" destOrd="0" parTransId="{704D6668-9F26-7646-9277-FBE6A09CA0CD}" sibTransId="{68C0A7A1-B285-7547-8E16-190ECEB7D691}"/>
    <dgm:cxn modelId="{2DDE90B8-0BEE-D14F-99B1-781ADD96A760}" type="presOf" srcId="{6496B46B-A121-4F4C-8A37-60F4060FAD8A}" destId="{5FC7BDAB-F891-DD4F-A7BA-4AE11A665379}" srcOrd="1" destOrd="0" presId="urn:microsoft.com/office/officeart/2005/8/layout/pyramid1"/>
    <dgm:cxn modelId="{A8F6B4BB-E9E4-9348-881E-342773E56241}" type="presOf" srcId="{9A9BC8E3-19CD-E14D-BE9F-43E941DC581D}" destId="{F52E8C35-6269-FF46-88E0-AC4A42EF8244}" srcOrd="0" destOrd="0" presId="urn:microsoft.com/office/officeart/2005/8/layout/pyramid1"/>
    <dgm:cxn modelId="{94C1ADCF-20FA-2746-B239-B245C836B7EF}" srcId="{8A171E47-741F-934F-88A1-DA3AE35A3186}" destId="{9A9BC8E3-19CD-E14D-BE9F-43E941DC581D}" srcOrd="1" destOrd="0" parTransId="{177276FB-F3AB-5D4D-8AFD-B367AD8642FC}" sibTransId="{CB80AE3B-2F2B-9142-B181-CD0C672FDE0D}"/>
    <dgm:cxn modelId="{F39E40E3-8878-A547-9BFD-2B218C522951}" type="presOf" srcId="{6496B46B-A121-4F4C-8A37-60F4060FAD8A}" destId="{233F223F-3E26-5842-A93F-235A94128F82}" srcOrd="0" destOrd="0" presId="urn:microsoft.com/office/officeart/2005/8/layout/pyramid1"/>
    <dgm:cxn modelId="{2194C3FF-D801-AE42-BEA7-213336EACB61}" type="presParOf" srcId="{21FDE3E3-5FBE-9B47-8B34-853AE81BA41F}" destId="{D61D4E00-1692-0C48-97C3-D1265629FAD1}" srcOrd="0" destOrd="0" presId="urn:microsoft.com/office/officeart/2005/8/layout/pyramid1"/>
    <dgm:cxn modelId="{76CDA19F-05FC-8145-A51D-93C2720BEBD3}" type="presParOf" srcId="{D61D4E00-1692-0C48-97C3-D1265629FAD1}" destId="{A66B7632-BFF2-9C4F-972D-DD2B6E2A5109}" srcOrd="0" destOrd="0" presId="urn:microsoft.com/office/officeart/2005/8/layout/pyramid1"/>
    <dgm:cxn modelId="{733333DB-D0E5-DF43-9E56-A46650D2420C}" type="presParOf" srcId="{D61D4E00-1692-0C48-97C3-D1265629FAD1}" destId="{8D0F8891-6A12-F94F-9841-F8574B9B99A2}" srcOrd="1" destOrd="0" presId="urn:microsoft.com/office/officeart/2005/8/layout/pyramid1"/>
    <dgm:cxn modelId="{2D266930-113A-B04C-87EE-1011B6595E5F}" type="presParOf" srcId="{21FDE3E3-5FBE-9B47-8B34-853AE81BA41F}" destId="{56DB06F6-7B77-004E-8D96-2B8C44BCEB10}" srcOrd="1" destOrd="0" presId="urn:microsoft.com/office/officeart/2005/8/layout/pyramid1"/>
    <dgm:cxn modelId="{B2E93270-5676-7D45-9586-C7EF7A99B018}" type="presParOf" srcId="{56DB06F6-7B77-004E-8D96-2B8C44BCEB10}" destId="{F52E8C35-6269-FF46-88E0-AC4A42EF8244}" srcOrd="0" destOrd="0" presId="urn:microsoft.com/office/officeart/2005/8/layout/pyramid1"/>
    <dgm:cxn modelId="{CAC69359-D491-8E4F-81B1-BAE9668DA16F}" type="presParOf" srcId="{56DB06F6-7B77-004E-8D96-2B8C44BCEB10}" destId="{702AF150-6C15-2541-9DA5-19FFE46E7602}" srcOrd="1" destOrd="0" presId="urn:microsoft.com/office/officeart/2005/8/layout/pyramid1"/>
    <dgm:cxn modelId="{7AD81800-50B2-0541-8CA1-0758E8ECC0BF}" type="presParOf" srcId="{21FDE3E3-5FBE-9B47-8B34-853AE81BA41F}" destId="{884591FA-F9D7-CC4D-9294-EC76C6F9FAFB}" srcOrd="2" destOrd="0" presId="urn:microsoft.com/office/officeart/2005/8/layout/pyramid1"/>
    <dgm:cxn modelId="{AE4557AB-3AE3-F241-BB28-C45186AAD42F}" type="presParOf" srcId="{884591FA-F9D7-CC4D-9294-EC76C6F9FAFB}" destId="{233F223F-3E26-5842-A93F-235A94128F82}" srcOrd="0" destOrd="0" presId="urn:microsoft.com/office/officeart/2005/8/layout/pyramid1"/>
    <dgm:cxn modelId="{0FE375E7-1D22-A548-93D9-A41BD50C49E9}" type="presParOf" srcId="{884591FA-F9D7-CC4D-9294-EC76C6F9FAFB}" destId="{5FC7BDAB-F891-DD4F-A7BA-4AE11A66537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B7632-BFF2-9C4F-972D-DD2B6E2A5109}">
      <dsp:nvSpPr>
        <dsp:cNvPr id="0" name=""/>
        <dsp:cNvSpPr/>
      </dsp:nvSpPr>
      <dsp:spPr>
        <a:xfrm>
          <a:off x="961995" y="0"/>
          <a:ext cx="961996" cy="728149"/>
        </a:xfrm>
        <a:prstGeom prst="trapezoid">
          <a:avLst>
            <a:gd name="adj" fmla="val 66058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UI</a:t>
          </a:r>
        </a:p>
      </dsp:txBody>
      <dsp:txXfrm>
        <a:off x="961995" y="0"/>
        <a:ext cx="961996" cy="728149"/>
      </dsp:txXfrm>
    </dsp:sp>
    <dsp:sp modelId="{F52E8C35-6269-FF46-88E0-AC4A42EF8244}">
      <dsp:nvSpPr>
        <dsp:cNvPr id="0" name=""/>
        <dsp:cNvSpPr/>
      </dsp:nvSpPr>
      <dsp:spPr>
        <a:xfrm>
          <a:off x="480997" y="728149"/>
          <a:ext cx="1923992" cy="728149"/>
        </a:xfrm>
        <a:prstGeom prst="trapezoid">
          <a:avLst>
            <a:gd name="adj" fmla="val 66058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Service</a:t>
          </a:r>
        </a:p>
      </dsp:txBody>
      <dsp:txXfrm>
        <a:off x="817696" y="728149"/>
        <a:ext cx="1250594" cy="728149"/>
      </dsp:txXfrm>
    </dsp:sp>
    <dsp:sp modelId="{233F223F-3E26-5842-A93F-235A94128F82}">
      <dsp:nvSpPr>
        <dsp:cNvPr id="0" name=""/>
        <dsp:cNvSpPr/>
      </dsp:nvSpPr>
      <dsp:spPr>
        <a:xfrm>
          <a:off x="0" y="1456298"/>
          <a:ext cx="2885987" cy="728149"/>
        </a:xfrm>
        <a:prstGeom prst="trapezoid">
          <a:avLst>
            <a:gd name="adj" fmla="val 66058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/>
            <a:t>Enhet</a:t>
          </a:r>
          <a:endParaRPr lang="en-GB" sz="2800" kern="1200" dirty="0"/>
        </a:p>
      </dsp:txBody>
      <dsp:txXfrm>
        <a:off x="505047" y="1456298"/>
        <a:ext cx="1875892" cy="728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1E12-9A84-654A-9FC1-907FE8753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20A9-748D-064A-93E1-1E462845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18CF-6919-644E-9435-1F456FF5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9BBC7-3A59-5249-BD0D-C56A3FB2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FD70-6EE6-9746-8DF6-86304913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656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B8A5-EC32-6A4C-BEF9-026157F0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D0E66-F771-E74B-A75E-62AEFEF18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1829-C5D5-124D-BE49-EFC96D0B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503-8422-BC43-962D-E1E2CC38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BC70-510F-A84F-AA67-955239C4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80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72560-43EE-4148-B448-7001CD332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E7036-D9EF-5343-93EE-ACAD1FD6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62E7-9F31-3D46-95EC-C3CB065E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9D33-E79D-CE4D-9CEF-A1A51589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29F8-14C4-FE48-A84B-089B3EDF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4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9A7F-AA37-7B42-AA5A-554F658E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72BF-9B8D-7B46-AB57-3AFCB95D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87D14-B21D-F84E-8BD4-BDC6196C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C59D-F01C-D244-9765-CC871641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2F33-1139-354F-BE2A-ABDAC53F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79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7455-CC7E-0442-8308-8D601A55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8BBC7-621F-C44D-802A-4C791AC4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1AF3-379A-D34A-8E71-A15EF4E2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4105-9A32-9D41-B526-D7283AF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CF2B-6790-5A42-A906-21DBFCC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2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770-C51E-0442-8D26-10D49B6B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4A39-D91A-D94E-A1DD-03F0B741D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A1FCF-45D6-0349-AC29-B1A10BB35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FC1C-BF61-1546-B145-ED216485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AECD5-1D2C-1742-A994-DC050167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DB6CD-CED6-274F-A887-CE48FBA8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533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114A-F9CB-0F46-915E-77E2A483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B0D74-417B-8B43-BDE7-5FABC3B0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243DF-9B68-E84D-AC1D-8AB94649E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C1928-B474-4640-BB99-342568F62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67655-1617-F04B-8408-B77AE7F09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68B9D-E4C9-7943-BC8F-44A6C5B7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2020-09-09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18D49-96D7-314C-B545-D397AC7E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BA938-0695-1F40-8F14-91E6D6D2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27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EB96-ADAA-984E-A2E2-09596935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48DE5-C0AC-0542-B6AB-D0013D37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2020-09-09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7F5ED-72DB-7048-87B4-E3814AAF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68E0A-58E2-CF45-A5CD-F35DC08D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420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4737-B5DF-A544-872C-00A4EB5E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2020-09-09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2DC6C-6245-4E4D-A74A-66912E43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31BE-CE67-1246-9A7C-367602D9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596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90D1-AC1A-B448-8795-8A26F39F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BBA3-F2F2-1D4B-B3BD-083B2917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60869-3665-A84E-90D7-8C733A7F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CD6C1-21C1-AD41-B2D8-7B80D914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76EA3-7145-7649-837B-DC75A69A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8BDCB-9851-6845-9462-E5214CA8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73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42C5-6D8D-7040-B645-6CE6C521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9B76C-D01E-0743-BBE1-4D96E13A3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79C60-9545-7B4D-9FB6-8EDFC1781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874EF-06B3-4240-972A-E0C637F5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9E8DC-DF62-BC47-98F7-36A79354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6F053-F88A-2140-9A43-DB1688A1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51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C0F3B-0AA4-5C45-9C03-35698085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2DBE-D13C-3941-B1DE-5063F235A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6198D-D033-6448-AAD3-B4EDAF1FD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C207-1B24-E341-B490-8E9928603720}" type="datetimeFigureOut">
              <a:rPr lang="sv-SE" smtClean="0"/>
              <a:t>2020-09-09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F9DE-3DDB-A447-8E72-48DF29737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55C8-9155-0D4C-90D7-3B8743E5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752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TestPyramid.html" TargetMode="External"/><Relationship Id="rId2" Type="http://schemas.openxmlformats.org/officeDocument/2006/relationships/hyperlink" Target="https://www.youtube.com/watch?v=8bUrjHWlDM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heregister.com/2007/03/09/test_driven_development/" TargetMode="External"/><Relationship Id="rId5" Type="http://schemas.openxmlformats.org/officeDocument/2006/relationships/hyperlink" Target="http://www.adlibris.com/se/bok/growing-object-oriented-software-guided-by-tests-9780321503626" TargetMode="External"/><Relationship Id="rId4" Type="http://schemas.openxmlformats.org/officeDocument/2006/relationships/hyperlink" Target="http://blog.thecodewhisperer.com/permalink/integrated-tests-are-a-sc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10424557" cy="5651242"/>
          </a:xfrm>
        </p:spPr>
        <p:txBody>
          <a:bodyPr anchor="ctr">
            <a:normAutofit/>
          </a:bodyPr>
          <a:lstStyle/>
          <a:p>
            <a:r>
              <a:rPr lang="sv-SE" sz="3600" dirty="0"/>
              <a:t>TDD 101</a:t>
            </a:r>
            <a:br>
              <a:rPr lang="sv-SE" sz="3600" dirty="0"/>
            </a:br>
            <a:r>
              <a:rPr lang="sv-SE" sz="2800" dirty="0"/>
              <a:t>Testdriven utveckling</a:t>
            </a:r>
            <a:br>
              <a:rPr lang="sv-SE" sz="3600" dirty="0"/>
            </a:br>
            <a:endParaRPr lang="sv-S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062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419459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TestNG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Spek</a:t>
            </a:r>
            <a:r>
              <a:rPr lang="sv-SE" dirty="0"/>
              <a:t> (</a:t>
            </a:r>
            <a:r>
              <a:rPr lang="sv-SE" dirty="0" err="1"/>
              <a:t>Kotlin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Spock (</a:t>
            </a:r>
            <a:r>
              <a:rPr lang="sv-SE" dirty="0" err="1"/>
              <a:t>Groovy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Cucumber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Scalatest (Scala)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Assertions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AssertJ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Hamcrest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Mockito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Easymock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Powermock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32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</a:t>
            </a:r>
            <a:r>
              <a:rPr lang="sv-SE" sz="3600" b="1" dirty="0" err="1"/>
              <a:t>Javascript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MochaJS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JEST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Jasmine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732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1" y="603379"/>
            <a:ext cx="6731753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/>
              <a:t>Test beroende av externa resurser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Trolla bort besvärliga beroenden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r>
              <a:rPr lang="sv-SE" dirty="0"/>
              <a:t> – </a:t>
            </a:r>
            <a:r>
              <a:rPr lang="sv-SE" dirty="0" err="1"/>
              <a:t>Attrap</a:t>
            </a:r>
            <a:r>
              <a:rPr lang="sv-SE" dirty="0"/>
              <a:t>. Egengjorda eller med befintliga verktyg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 – Bestämma beroenden utifrån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Dependency</a:t>
            </a:r>
            <a:r>
              <a:rPr lang="sv-SE" dirty="0"/>
              <a:t> Inversion </a:t>
            </a:r>
            <a:r>
              <a:rPr lang="sv-SE" dirty="0" err="1"/>
              <a:t>Principle</a:t>
            </a:r>
            <a:r>
              <a:rPr lang="sv-SE" dirty="0"/>
              <a:t> – Separera ansvar och gör implementation utbytbar.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Demo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396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6163582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 err="1"/>
              <a:t>Mockito</a:t>
            </a:r>
            <a:r>
              <a:rPr lang="sv-SE" sz="3600" b="1" dirty="0"/>
              <a:t> exempel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sz="1600" dirty="0"/>
              <a:t>:</a:t>
            </a:r>
            <a:br>
              <a:rPr lang="sv-SE" sz="1600" dirty="0"/>
            </a:b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= </a:t>
            </a:r>
            <a:r>
              <a:rPr lang="sv-SE" sz="1600" dirty="0" err="1">
                <a:latin typeface="Consolas" panose="020B0609020204030204" pitchFamily="49" charset="0"/>
              </a:rPr>
              <a:t>Mockito.mock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HttpClient.class</a:t>
            </a:r>
            <a:r>
              <a:rPr lang="sv-SE" sz="1600" dirty="0">
                <a:latin typeface="Consolas" panose="020B0609020204030204" pitchFamily="49" charset="0"/>
              </a:rPr>
              <a:t>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Sätta upp beteende: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Mockito.when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httpClient.get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Mockito.any</a:t>
            </a:r>
            <a:r>
              <a:rPr lang="sv-SE" sz="1600" dirty="0">
                <a:latin typeface="Consolas" panose="020B0609020204030204" pitchFamily="49" charset="0"/>
              </a:rPr>
              <a:t>())).</a:t>
            </a:r>
            <a:r>
              <a:rPr lang="sv-SE" sz="1600" dirty="0" err="1">
                <a:latin typeface="Consolas" panose="020B0609020204030204" pitchFamily="49" charset="0"/>
              </a:rPr>
              <a:t>thenReturn</a:t>
            </a:r>
            <a:r>
              <a:rPr lang="sv-SE" sz="1600" dirty="0">
                <a:latin typeface="Consolas" panose="020B0609020204030204" pitchFamily="49" charset="0"/>
              </a:rPr>
              <a:t>("OK");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Verifiera </a:t>
            </a:r>
            <a:r>
              <a:rPr lang="sv-SE" dirty="0" err="1"/>
              <a:t>mock</a:t>
            </a:r>
            <a:r>
              <a:rPr lang="sv-SE" dirty="0"/>
              <a:t>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Mockito.verify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).get(</a:t>
            </a:r>
            <a:r>
              <a:rPr lang="sv-SE" sz="1600" dirty="0" err="1">
                <a:latin typeface="Consolas" panose="020B0609020204030204" pitchFamily="49" charset="0"/>
              </a:rPr>
              <a:t>URI.create</a:t>
            </a:r>
            <a:r>
              <a:rPr lang="sv-SE" sz="1600" dirty="0">
                <a:latin typeface="Consolas" panose="020B0609020204030204" pitchFamily="49" charset="0"/>
              </a:rPr>
              <a:t>("/</a:t>
            </a:r>
            <a:r>
              <a:rPr lang="sv-SE" sz="1600" dirty="0" err="1">
                <a:latin typeface="Consolas" panose="020B0609020204030204" pitchFamily="49" charset="0"/>
              </a:rPr>
              <a:t>healthcheck</a:t>
            </a:r>
            <a:r>
              <a:rPr lang="sv-SE" sz="1600" dirty="0">
                <a:latin typeface="Consolas" panose="020B0609020204030204" pitchFamily="49" charset="0"/>
              </a:rPr>
              <a:t>"));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556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Ändrade krav: Vi vill slå upp priserna från </a:t>
            </a:r>
            <a:r>
              <a:rPr lang="sv-SE" dirty="0" err="1"/>
              <a:t>pristjänst</a:t>
            </a:r>
            <a:r>
              <a:rPr lang="sv-SE" dirty="0"/>
              <a:t> då totala priset beräknas.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Se till att det finns ett tjänstegränssnitt.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Definiera tjänsten som skall användas (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dirty="0"/>
              <a:t>: Jobba med </a:t>
            </a:r>
            <a:r>
              <a:rPr lang="sv-SE" dirty="0" err="1"/>
              <a:t>Mockito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351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Generellt om testning och testmetoder</a:t>
            </a:r>
          </a:p>
        </p:txBody>
      </p:sp>
    </p:spTree>
    <p:extLst>
      <p:ext uri="{BB962C8B-B14F-4D97-AF65-F5344CB8AC3E}">
        <p14:creationId xmlns:p14="http://schemas.microsoft.com/office/powerpoint/2010/main" val="75869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817" y="376872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Kategorier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algn="l"/>
            <a:r>
              <a:rPr lang="sv-SE" dirty="0"/>
              <a:t>Testpyramiden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Enhet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Integration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Funktion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End to end (E2E)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Acceptans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Prestanda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9BB7AF-4A0A-4A43-9CEA-6C7FCB799D1A}"/>
              </a:ext>
            </a:extLst>
          </p:cNvPr>
          <p:cNvCxnSpPr/>
          <p:nvPr/>
        </p:nvCxnSpPr>
        <p:spPr>
          <a:xfrm>
            <a:off x="11082637" y="3429000"/>
            <a:ext cx="0" cy="1921476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97F79B3-E09D-EF42-9603-A90BB748F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755064"/>
              </p:ext>
            </p:extLst>
          </p:nvPr>
        </p:nvGraphicFramePr>
        <p:xfrm>
          <a:off x="7525196" y="3252525"/>
          <a:ext cx="2885988" cy="218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7F75BB9-A705-DC42-84E0-318D65D277BE}"/>
              </a:ext>
            </a:extLst>
          </p:cNvPr>
          <p:cNvSpPr txBox="1"/>
          <p:nvPr/>
        </p:nvSpPr>
        <p:spPr>
          <a:xfrm>
            <a:off x="10152384" y="2732691"/>
            <a:ext cx="177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More</a:t>
            </a:r>
            <a:r>
              <a:rPr lang="sv-SE" dirty="0"/>
              <a:t> integration</a:t>
            </a:r>
          </a:p>
          <a:p>
            <a:pPr algn="ctr"/>
            <a:r>
              <a:rPr lang="sv-SE" dirty="0"/>
              <a:t>(</a:t>
            </a:r>
            <a:r>
              <a:rPr lang="sv-SE" dirty="0" err="1"/>
              <a:t>Slower</a:t>
            </a:r>
            <a:r>
              <a:rPr lang="sv-S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6754D-C95A-8F49-B71F-1DB458A15C90}"/>
              </a:ext>
            </a:extLst>
          </p:cNvPr>
          <p:cNvSpPr txBox="1"/>
          <p:nvPr/>
        </p:nvSpPr>
        <p:spPr>
          <a:xfrm>
            <a:off x="10692623" y="5508334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Isolation</a:t>
            </a:r>
          </a:p>
          <a:p>
            <a:r>
              <a:rPr lang="sv-SE" dirty="0"/>
              <a:t>(Faster)</a:t>
            </a:r>
          </a:p>
        </p:txBody>
      </p:sp>
    </p:spTree>
    <p:extLst>
      <p:ext uri="{BB962C8B-B14F-4D97-AF65-F5344CB8AC3E}">
        <p14:creationId xmlns:p14="http://schemas.microsoft.com/office/powerpoint/2010/main" val="126728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Egenskaper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Exekveringstid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Målgrupp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Stabilitet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Beroenden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315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Andra metoder och sätt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BDD: </a:t>
            </a:r>
            <a:r>
              <a:rPr lang="sv-SE" dirty="0" err="1"/>
              <a:t>Behaviour</a:t>
            </a:r>
            <a:r>
              <a:rPr lang="sv-SE" dirty="0"/>
              <a:t>-Driven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ATDD: </a:t>
            </a:r>
            <a:r>
              <a:rPr lang="sv-SE" dirty="0" err="1"/>
              <a:t>Acceptance</a:t>
            </a:r>
            <a:r>
              <a:rPr lang="sv-SE" dirty="0"/>
              <a:t> Test 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Property 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testing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Mutation </a:t>
            </a:r>
            <a:r>
              <a:rPr lang="sv-SE" dirty="0" err="1"/>
              <a:t>testing</a:t>
            </a: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3249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Länkar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Video: utifrån och in - TDD för bättre design och tidigare feedback – Thomas </a:t>
            </a:r>
            <a:r>
              <a:rPr lang="sv-SE" dirty="0" err="1"/>
              <a:t>Nilefalk</a:t>
            </a:r>
            <a:r>
              <a:rPr lang="sv-SE" dirty="0"/>
              <a:t>  </a:t>
            </a:r>
            <a:r>
              <a:rPr lang="sv-SE" dirty="0">
                <a:hlinkClick r:id="rId2"/>
              </a:rPr>
              <a:t>https://www.youtube.com/watch?v=8bUrjHWlDMY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TestPyramid</a:t>
            </a:r>
            <a:r>
              <a:rPr lang="sv-SE" dirty="0"/>
              <a:t> - Martin Fowler </a:t>
            </a:r>
            <a:r>
              <a:rPr lang="sv-SE" dirty="0">
                <a:hlinkClick r:id="rId3"/>
              </a:rPr>
              <a:t>https://martinfowler.com/bliki/TestPyramid.html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Integrated</a:t>
            </a:r>
            <a:r>
              <a:rPr lang="sv-SE" dirty="0"/>
              <a:t> tests </a:t>
            </a:r>
            <a:r>
              <a:rPr lang="sv-SE" dirty="0" err="1"/>
              <a:t>are</a:t>
            </a:r>
            <a:r>
              <a:rPr lang="sv-SE" dirty="0"/>
              <a:t> a </a:t>
            </a:r>
            <a:r>
              <a:rPr lang="sv-SE" dirty="0" err="1"/>
              <a:t>scam</a:t>
            </a:r>
            <a:r>
              <a:rPr lang="sv-SE" dirty="0"/>
              <a:t> - J.B. </a:t>
            </a:r>
            <a:r>
              <a:rPr lang="sv-SE" dirty="0" err="1"/>
              <a:t>Rainsberger</a:t>
            </a:r>
            <a:r>
              <a:rPr lang="sv-SE" dirty="0"/>
              <a:t> </a:t>
            </a:r>
            <a:r>
              <a:rPr lang="sv-SE" dirty="0">
                <a:hlinkClick r:id="rId4"/>
              </a:rPr>
              <a:t>http://blog.thecodewhisperer.com/permalink/integrated-tests-are-a-scam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Bok: </a:t>
            </a:r>
            <a:r>
              <a:rPr lang="sv-SE" dirty="0" err="1"/>
              <a:t>Growing</a:t>
            </a:r>
            <a:r>
              <a:rPr lang="sv-SE" dirty="0"/>
              <a:t> </a:t>
            </a:r>
            <a:r>
              <a:rPr lang="sv-SE" dirty="0" err="1"/>
              <a:t>object-oriented</a:t>
            </a:r>
            <a:r>
              <a:rPr lang="sv-SE" dirty="0"/>
              <a:t> software </a:t>
            </a:r>
            <a:r>
              <a:rPr lang="sv-SE" dirty="0" err="1"/>
              <a:t>guided</a:t>
            </a:r>
            <a:r>
              <a:rPr lang="sv-SE" dirty="0"/>
              <a:t> by tests </a:t>
            </a:r>
            <a:r>
              <a:rPr lang="sv-SE" dirty="0">
                <a:hlinkClick r:id="rId5"/>
              </a:rPr>
              <a:t>http://www.adlibris.com/se/bok/growing-object-oriented-software-guided-by-tests-9780321503626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Driving on the right </a:t>
            </a:r>
            <a:r>
              <a:rPr lang="sv-SE" dirty="0" err="1"/>
              <a:t>side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– </a:t>
            </a:r>
            <a:r>
              <a:rPr lang="sv-SE" dirty="0" err="1"/>
              <a:t>Kevlin</a:t>
            </a:r>
            <a:r>
              <a:rPr lang="sv-SE" dirty="0"/>
              <a:t> </a:t>
            </a:r>
            <a:r>
              <a:rPr lang="sv-SE" dirty="0" err="1"/>
              <a:t>Henney</a:t>
            </a:r>
            <a:r>
              <a:rPr lang="sv-SE" dirty="0"/>
              <a:t> </a:t>
            </a:r>
            <a:r>
              <a:rPr lang="sv-SE" dirty="0">
                <a:hlinkClick r:id="rId6"/>
              </a:rPr>
              <a:t>https://www.theregister.com/2007/03/09/test_driven_development/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lvl="1" algn="l"/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39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1" y="603379"/>
            <a:ext cx="2469601" cy="1614304"/>
          </a:xfrm>
        </p:spPr>
        <p:txBody>
          <a:bodyPr>
            <a:normAutofit fontScale="90000"/>
          </a:bodyPr>
          <a:lstStyle/>
          <a:p>
            <a:pPr algn="l"/>
            <a:r>
              <a:rPr lang="sv-SE" sz="3600" b="1" dirty="0"/>
              <a:t>Test</a:t>
            </a:r>
            <a:br>
              <a:rPr lang="sv-SE" sz="3600" b="1" dirty="0"/>
            </a:br>
            <a:r>
              <a:rPr lang="sv-SE" sz="3600" b="1" dirty="0"/>
              <a:t>Driven </a:t>
            </a:r>
            <a:r>
              <a:rPr lang="sv-SE" sz="3600" b="1" dirty="0" err="1"/>
              <a:t>Development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1623" y="1599911"/>
            <a:ext cx="7492312" cy="465442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sv-SE" dirty="0"/>
              <a:t>Skriv ett test som beskriver en önskad egenskap</a:t>
            </a:r>
          </a:p>
          <a:p>
            <a:pPr marL="457200" indent="-457200" algn="l">
              <a:buAutoNum type="arabicPeriod"/>
            </a:pPr>
            <a:r>
              <a:rPr lang="sv-SE" dirty="0"/>
              <a:t>Observera att det fallerar på ett förväntat och begripligt sätt</a:t>
            </a:r>
          </a:p>
          <a:p>
            <a:pPr marL="457200" indent="-457200" algn="l">
              <a:buAutoNum type="arabicPeriod"/>
            </a:pPr>
            <a:r>
              <a:rPr lang="sv-SE" dirty="0"/>
              <a:t>Se till att testet passerar på det enklaste sättet</a:t>
            </a:r>
          </a:p>
          <a:p>
            <a:pPr marL="457200" indent="-457200" algn="l">
              <a:buAutoNum type="arabicPeriod"/>
            </a:pPr>
            <a:r>
              <a:rPr lang="sv-SE" dirty="0"/>
              <a:t>Se över resultatet t.ex. vad gäller namn och struktur</a:t>
            </a:r>
          </a:p>
          <a:p>
            <a:pPr marL="457200" indent="-457200" algn="l">
              <a:buAutoNum type="arabicPeriod"/>
            </a:pPr>
            <a:r>
              <a:rPr lang="sv-SE" dirty="0"/>
              <a:t>Ändra och kontrollera att testet inte fallerar</a:t>
            </a:r>
          </a:p>
          <a:p>
            <a:pPr marL="457200" indent="-457200" algn="l">
              <a:buAutoNum type="arabicPeriod"/>
            </a:pPr>
            <a:r>
              <a:rPr lang="sv-SE" dirty="0"/>
              <a:t>GOTO 1</a:t>
            </a:r>
          </a:p>
        </p:txBody>
      </p:sp>
    </p:spTree>
    <p:extLst>
      <p:ext uri="{BB962C8B-B14F-4D97-AF65-F5344CB8AC3E}">
        <p14:creationId xmlns:p14="http://schemas.microsoft.com/office/powerpoint/2010/main" val="255475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Lite bakgrund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19" y="1764174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 första hand en övergripande design- och utvecklingsprocess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Testad kod kommer som en följd av processen.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”Återupptäckt” </a:t>
            </a:r>
            <a:r>
              <a:rPr lang="sv-SE" dirty="0" err="1"/>
              <a:t>iom</a:t>
            </a:r>
            <a:r>
              <a:rPr lang="sv-SE" dirty="0"/>
              <a:t> XP och Kent Beck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Mainframes</a:t>
            </a:r>
            <a:r>
              <a:rPr lang="sv-SE" dirty="0"/>
              <a:t>, tillgänglighet och hålkort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Agila</a:t>
            </a:r>
            <a:r>
              <a:rPr lang="sv-SE" dirty="0"/>
              <a:t> manifestet </a:t>
            </a:r>
          </a:p>
        </p:txBody>
      </p:sp>
    </p:spTree>
    <p:extLst>
      <p:ext uri="{BB962C8B-B14F-4D97-AF65-F5344CB8AC3E}">
        <p14:creationId xmlns:p14="http://schemas.microsoft.com/office/powerpoint/2010/main" val="366592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Varför TDD?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19" y="1764174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Skyddar önskade egenskaper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Tvingar fram en enkel lösning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Små steg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 att vara snäll mot dig själv i framtiden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Specifikation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9498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Ett exempel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C8A583-1384-4AC0-A306-B7E4B55F5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19" y="1764174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Validera registreringsnummer för fordon.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Format: ABC 123, sista siffran får vara bokstav.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Undantag: I, Q, V används ej, O används ej som sista bokstav.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Lista med ej tillåtna ord.</a:t>
            </a:r>
          </a:p>
        </p:txBody>
      </p:sp>
    </p:spTree>
    <p:extLst>
      <p:ext uri="{BB962C8B-B14F-4D97-AF65-F5344CB8AC3E}">
        <p14:creationId xmlns:p14="http://schemas.microsoft.com/office/powerpoint/2010/main" val="264378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1 förare och många navigatörer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Växlar förare ~10 minuter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säga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gå ut och ta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Kom ihåg turtagande och paus</a:t>
            </a:r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01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Så låt oss prova…</a:t>
            </a:r>
          </a:p>
        </p:txBody>
      </p:sp>
    </p:spTree>
    <p:extLst>
      <p:ext uri="{BB962C8B-B14F-4D97-AF65-F5344CB8AC3E}">
        <p14:creationId xmlns:p14="http://schemas.microsoft.com/office/powerpoint/2010/main" val="93897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Verktyg och principer för att underlätta testning</a:t>
            </a:r>
          </a:p>
        </p:txBody>
      </p:sp>
    </p:spTree>
    <p:extLst>
      <p:ext uri="{BB962C8B-B14F-4D97-AF65-F5344CB8AC3E}">
        <p14:creationId xmlns:p14="http://schemas.microsoft.com/office/powerpoint/2010/main" val="211311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Förväntningar/matchningar – </a:t>
            </a:r>
            <a:r>
              <a:rPr lang="sv-SE" dirty="0" err="1"/>
              <a:t>Assertions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Attrapper - </a:t>
            </a:r>
            <a:r>
              <a:rPr lang="sv-SE" dirty="0" err="1"/>
              <a:t>Mock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555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389</Words>
  <Application>Microsoft Macintosh PowerPoint</Application>
  <PresentationFormat>Widescreen</PresentationFormat>
  <Paragraphs>118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TDD 101 Testdriven utveckling </vt:lpstr>
      <vt:lpstr>Test Driven Development</vt:lpstr>
      <vt:lpstr>Lite bakgrund</vt:lpstr>
      <vt:lpstr>Varför TDD?</vt:lpstr>
      <vt:lpstr>Ett exempel</vt:lpstr>
      <vt:lpstr>Mobbprogrammering</vt:lpstr>
      <vt:lpstr>Mobbprogrammering</vt:lpstr>
      <vt:lpstr>Del 2</vt:lpstr>
      <vt:lpstr>Verktyg</vt:lpstr>
      <vt:lpstr>Verktyg – Java</vt:lpstr>
      <vt:lpstr>Verktyg – Javascript</vt:lpstr>
      <vt:lpstr>Test beroende av externa resurser</vt:lpstr>
      <vt:lpstr>Mockito exempel</vt:lpstr>
      <vt:lpstr>Mobbprogrammering</vt:lpstr>
      <vt:lpstr>Del 3</vt:lpstr>
      <vt:lpstr>Kategorier</vt:lpstr>
      <vt:lpstr>Egenskaper</vt:lpstr>
      <vt:lpstr>Andra metoder och sätt</vt:lpstr>
      <vt:lpstr>Länkar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design</dc:title>
  <dc:creator>Madelen Hermelin</dc:creator>
  <cp:lastModifiedBy>Madelen Hermelin</cp:lastModifiedBy>
  <cp:revision>29</cp:revision>
  <dcterms:created xsi:type="dcterms:W3CDTF">2020-01-26T18:23:58Z</dcterms:created>
  <dcterms:modified xsi:type="dcterms:W3CDTF">2020-09-09T03:41:15Z</dcterms:modified>
</cp:coreProperties>
</file>