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9" r:id="rId4"/>
    <p:sldId id="258" r:id="rId5"/>
    <p:sldId id="260" r:id="rId6"/>
    <p:sldId id="270" r:id="rId7"/>
    <p:sldId id="271" r:id="rId8"/>
    <p:sldId id="272" r:id="rId9"/>
    <p:sldId id="259" r:id="rId10"/>
    <p:sldId id="262" r:id="rId11"/>
    <p:sldId id="273" r:id="rId12"/>
    <p:sldId id="274" r:id="rId13"/>
    <p:sldId id="263" r:id="rId14"/>
    <p:sldId id="264" r:id="rId15"/>
    <p:sldId id="275" r:id="rId16"/>
    <p:sldId id="265" r:id="rId17"/>
    <p:sldId id="276" r:id="rId18"/>
    <p:sldId id="277" r:id="rId19"/>
    <p:sldId id="278" r:id="rId20"/>
    <p:sldId id="280" r:id="rId21"/>
    <p:sldId id="281" r:id="rId22"/>
    <p:sldId id="266" r:id="rId23"/>
    <p:sldId id="267" r:id="rId24"/>
    <p:sldId id="282" r:id="rId25"/>
    <p:sldId id="283"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23A5-A723-4852-8FCC-B74A58B16E4B}"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D5913-FFE8-43A0-82FB-490BAEF7DE1F}" type="slidenum">
              <a:rPr lang="en-US" smtClean="0"/>
              <a:t>‹#›</a:t>
            </a:fld>
            <a:endParaRPr lang="en-US"/>
          </a:p>
        </p:txBody>
      </p:sp>
    </p:spTree>
    <p:extLst>
      <p:ext uri="{BB962C8B-B14F-4D97-AF65-F5344CB8AC3E}">
        <p14:creationId xmlns:p14="http://schemas.microsoft.com/office/powerpoint/2010/main" val="26361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15488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4589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912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85757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435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34584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76067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22306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68284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C539-C123-4291-9FED-4426DE099567}"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427826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7C539-C123-4291-9FED-4426DE099567}"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147181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7C539-C123-4291-9FED-4426DE099567}" type="datetimeFigureOut">
              <a:rPr lang="en-US" smtClean="0"/>
              <a:t>10/22/21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99082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7C539-C123-4291-9FED-4426DE099567}" type="datetimeFigureOut">
              <a:rPr lang="en-US" smtClean="0"/>
              <a:t>10/22/21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79667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7C539-C123-4291-9FED-4426DE099567}" type="datetimeFigureOut">
              <a:rPr lang="en-US" smtClean="0"/>
              <a:t>10/22/21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06398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246821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7C539-C123-4291-9FED-4426DE099567}"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4697A-BADF-419C-95C6-998450ABBC35}" type="slidenum">
              <a:rPr lang="en-US" smtClean="0"/>
              <a:t>‹#›</a:t>
            </a:fld>
            <a:endParaRPr lang="en-US"/>
          </a:p>
        </p:txBody>
      </p:sp>
    </p:spTree>
    <p:extLst>
      <p:ext uri="{BB962C8B-B14F-4D97-AF65-F5344CB8AC3E}">
        <p14:creationId xmlns:p14="http://schemas.microsoft.com/office/powerpoint/2010/main" val="360016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57C539-C123-4291-9FED-4426DE099567}" type="datetimeFigureOut">
              <a:rPr lang="en-US" smtClean="0"/>
              <a:t>10/22/21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B4697A-BADF-419C-95C6-998450ABBC35}" type="slidenum">
              <a:rPr lang="en-US" smtClean="0"/>
              <a:t>‹#›</a:t>
            </a:fld>
            <a:endParaRPr lang="en-US"/>
          </a:p>
        </p:txBody>
      </p:sp>
    </p:spTree>
    <p:extLst>
      <p:ext uri="{BB962C8B-B14F-4D97-AF65-F5344CB8AC3E}">
        <p14:creationId xmlns:p14="http://schemas.microsoft.com/office/powerpoint/2010/main" val="30673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C1J8x2vB2DA&amp;t=4s"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D1A6-49A9-413A-838B-8E7242A71726}"/>
              </a:ext>
            </a:extLst>
          </p:cNvPr>
          <p:cNvSpPr>
            <a:spLocks noGrp="1"/>
          </p:cNvSpPr>
          <p:nvPr>
            <p:ph type="ctrTitle"/>
          </p:nvPr>
        </p:nvSpPr>
        <p:spPr>
          <a:xfrm>
            <a:off x="1507066" y="702467"/>
            <a:ext cx="7766936" cy="2726533"/>
          </a:xfrm>
        </p:spPr>
        <p:txBody>
          <a:bodyPr/>
          <a:lstStyle/>
          <a:p>
            <a:pPr algn="ctr"/>
            <a:r>
              <a:rPr lang="en-US" b="1"/>
              <a:t>Doing </a:t>
            </a:r>
            <a:r>
              <a:rPr lang="en-US" b="1" dirty="0"/>
              <a:t>Data Science </a:t>
            </a:r>
            <a:br>
              <a:rPr lang="en-US" b="1" dirty="0"/>
            </a:br>
            <a:endParaRPr lang="en-US" b="1" dirty="0"/>
          </a:p>
        </p:txBody>
      </p:sp>
      <p:pic>
        <p:nvPicPr>
          <p:cNvPr id="5" name="Picture 4">
            <a:extLst>
              <a:ext uri="{FF2B5EF4-FFF2-40B4-BE49-F238E27FC236}">
                <a16:creationId xmlns:a16="http://schemas.microsoft.com/office/drawing/2014/main" id="{96DBDCB3-9654-4BD5-B27F-C0CDAA0CD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05135">
            <a:off x="342742" y="3800145"/>
            <a:ext cx="5153471" cy="28423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TextBox 2">
            <a:extLst>
              <a:ext uri="{FF2B5EF4-FFF2-40B4-BE49-F238E27FC236}">
                <a16:creationId xmlns:a16="http://schemas.microsoft.com/office/drawing/2014/main" id="{C6B7153A-AFED-BE41-8819-FB203677A3B6}"/>
              </a:ext>
            </a:extLst>
          </p:cNvPr>
          <p:cNvSpPr txBox="1"/>
          <p:nvPr/>
        </p:nvSpPr>
        <p:spPr>
          <a:xfrm>
            <a:off x="6096000" y="3429000"/>
            <a:ext cx="5649686" cy="1754326"/>
          </a:xfrm>
          <a:prstGeom prst="rect">
            <a:avLst/>
          </a:prstGeom>
          <a:noFill/>
        </p:spPr>
        <p:txBody>
          <a:bodyPr wrap="square" rtlCol="0">
            <a:spAutoFit/>
          </a:bodyPr>
          <a:lstStyle/>
          <a:p>
            <a:r>
              <a:rPr lang="en-US" sz="5400" b="1" dirty="0">
                <a:solidFill>
                  <a:schemeClr val="accent1"/>
                </a:solidFill>
                <a:latin typeface="+mj-lt"/>
                <a:ea typeface="+mj-ea"/>
                <a:cs typeface="+mj-cs"/>
              </a:rPr>
              <a:t>Presented by: Omid Mehrpour</a:t>
            </a:r>
          </a:p>
        </p:txBody>
      </p:sp>
    </p:spTree>
    <p:extLst>
      <p:ext uri="{BB962C8B-B14F-4D97-AF65-F5344CB8AC3E}">
        <p14:creationId xmlns:p14="http://schemas.microsoft.com/office/powerpoint/2010/main" val="14697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51EA-226F-40CF-976E-E3BD69379FFF}"/>
              </a:ext>
            </a:extLst>
          </p:cNvPr>
          <p:cNvSpPr>
            <a:spLocks noGrp="1"/>
          </p:cNvSpPr>
          <p:nvPr>
            <p:ph type="title"/>
          </p:nvPr>
        </p:nvSpPr>
        <p:spPr>
          <a:xfrm>
            <a:off x="677334" y="609600"/>
            <a:ext cx="8596668" cy="660400"/>
          </a:xfrm>
        </p:spPr>
        <p:txBody>
          <a:bodyPr/>
          <a:lstStyle/>
          <a:p>
            <a:r>
              <a:rPr lang="en-US" dirty="0"/>
              <a:t>Medians of ABV and IBU </a:t>
            </a:r>
            <a:r>
              <a:rPr lang="en-US" dirty="0" err="1"/>
              <a:t>cntd</a:t>
            </a:r>
            <a:r>
              <a:rPr lang="en-US" dirty="0"/>
              <a:t>..</a:t>
            </a:r>
          </a:p>
        </p:txBody>
      </p:sp>
      <p:sp>
        <p:nvSpPr>
          <p:cNvPr id="3" name="Content Placeholder 2">
            <a:extLst>
              <a:ext uri="{FF2B5EF4-FFF2-40B4-BE49-F238E27FC236}">
                <a16:creationId xmlns:a16="http://schemas.microsoft.com/office/drawing/2014/main" id="{18568A50-3B29-4D8A-AA60-34873FF044F4}"/>
              </a:ext>
            </a:extLst>
          </p:cNvPr>
          <p:cNvSpPr>
            <a:spLocks noGrp="1"/>
          </p:cNvSpPr>
          <p:nvPr>
            <p:ph idx="1"/>
          </p:nvPr>
        </p:nvSpPr>
        <p:spPr>
          <a:xfrm>
            <a:off x="677334" y="1447801"/>
            <a:ext cx="8596668" cy="4593562"/>
          </a:xfrm>
        </p:spPr>
        <p:txBody>
          <a:bodyPr/>
          <a:lstStyle/>
          <a:p>
            <a:pPr>
              <a:buFont typeface="Wingdings" panose="05000000000000000000" pitchFamily="2" charset="2"/>
              <a:buChar char="Ø"/>
            </a:pPr>
            <a:r>
              <a:rPr lang="en-US" dirty="0">
                <a:solidFill>
                  <a:schemeClr val="tx1"/>
                </a:solidFill>
              </a:rPr>
              <a:t>With replacing median values</a:t>
            </a:r>
          </a:p>
          <a:p>
            <a:pPr marL="0" indent="0">
              <a:buNone/>
            </a:pPr>
            <a:endParaRPr lang="en-US" dirty="0"/>
          </a:p>
        </p:txBody>
      </p:sp>
      <p:pic>
        <p:nvPicPr>
          <p:cNvPr id="5" name="Picture 4">
            <a:extLst>
              <a:ext uri="{FF2B5EF4-FFF2-40B4-BE49-F238E27FC236}">
                <a16:creationId xmlns:a16="http://schemas.microsoft.com/office/drawing/2014/main" id="{FEAD8FAD-4E32-4542-9161-8F8A1CE0A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825625"/>
            <a:ext cx="6972300" cy="4793456"/>
          </a:xfrm>
          <a:prstGeom prst="rect">
            <a:avLst/>
          </a:prstGeom>
        </p:spPr>
      </p:pic>
      <p:sp>
        <p:nvSpPr>
          <p:cNvPr id="6" name="TextBox 5">
            <a:extLst>
              <a:ext uri="{FF2B5EF4-FFF2-40B4-BE49-F238E27FC236}">
                <a16:creationId xmlns:a16="http://schemas.microsoft.com/office/drawing/2014/main" id="{805D37E3-1C5F-4465-9DC2-1606774D0F1D}"/>
              </a:ext>
            </a:extLst>
          </p:cNvPr>
          <p:cNvSpPr txBox="1"/>
          <p:nvPr/>
        </p:nvSpPr>
        <p:spPr>
          <a:xfrm>
            <a:off x="8575502" y="2110179"/>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ABV range is 4.0% (UT) to 6.25% (DC &amp; KY).</a:t>
            </a:r>
          </a:p>
        </p:txBody>
      </p:sp>
      <p:sp>
        <p:nvSpPr>
          <p:cNvPr id="7" name="TextBox 6">
            <a:extLst>
              <a:ext uri="{FF2B5EF4-FFF2-40B4-BE49-F238E27FC236}">
                <a16:creationId xmlns:a16="http://schemas.microsoft.com/office/drawing/2014/main" id="{ADA73AEA-8DC0-479F-886D-D3956E8B7343}"/>
              </a:ext>
            </a:extLst>
          </p:cNvPr>
          <p:cNvSpPr txBox="1"/>
          <p:nvPr/>
        </p:nvSpPr>
        <p:spPr>
          <a:xfrm>
            <a:off x="8575502" y="3490582"/>
            <a:ext cx="3349798" cy="830997"/>
          </a:xfrm>
          <a:prstGeom prst="rect">
            <a:avLst/>
          </a:prstGeom>
          <a:solidFill>
            <a:schemeClr val="accent3"/>
          </a:solidFill>
          <a:effectLst>
            <a:outerShdw blurRad="63500" sx="102000" sy="102000" algn="ctr" rotWithShape="0">
              <a:prstClr val="black">
                <a:alpha val="40000"/>
              </a:prstClr>
            </a:outerShdw>
          </a:effectLst>
        </p:spPr>
        <p:txBody>
          <a:bodyPr wrap="square" rtlCol="0">
            <a:spAutoFit/>
          </a:bodyPr>
          <a:lstStyle/>
          <a:p>
            <a:r>
              <a:rPr lang="en-US" sz="2400" dirty="0"/>
              <a:t>IBU range is 22.0 (KS) to 57.5 (WV).</a:t>
            </a:r>
          </a:p>
        </p:txBody>
      </p:sp>
      <p:sp>
        <p:nvSpPr>
          <p:cNvPr id="8" name="TextBox 7">
            <a:extLst>
              <a:ext uri="{FF2B5EF4-FFF2-40B4-BE49-F238E27FC236}">
                <a16:creationId xmlns:a16="http://schemas.microsoft.com/office/drawing/2014/main" id="{D7B19684-6936-4D92-A04D-CCEFD54A9C9A}"/>
              </a:ext>
            </a:extLst>
          </p:cNvPr>
          <p:cNvSpPr txBox="1"/>
          <p:nvPr/>
        </p:nvSpPr>
        <p:spPr>
          <a:xfrm>
            <a:off x="8533626" y="4996805"/>
            <a:ext cx="3349798" cy="92333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rPr>
              <a:t>ABV values not changed very much, but IBU values are changed.</a:t>
            </a:r>
          </a:p>
        </p:txBody>
      </p:sp>
    </p:spTree>
    <p:extLst>
      <p:ext uri="{BB962C8B-B14F-4D97-AF65-F5344CB8AC3E}">
        <p14:creationId xmlns:p14="http://schemas.microsoft.com/office/powerpoint/2010/main" val="37568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7" name="Rectangle 5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0" name="Rectangle 6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7000790-CA3E-D04F-A9D0-D8A5C95F7B50}"/>
              </a:ext>
            </a:extLst>
          </p:cNvPr>
          <p:cNvSpPr>
            <a:spLocks noChangeArrowheads="1"/>
          </p:cNvSpPr>
          <p:nvPr/>
        </p:nvSpPr>
        <p:spPr bwMode="auto">
          <a:xfrm>
            <a:off x="0" y="-569386"/>
            <a:ext cx="1715417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sz="900" b="0" i="0" u="none" strike="noStrike" cap="none" normalizeH="0" baseline="0">
                <a:ln>
                  <a:noFill/>
                </a:ln>
                <a:solidFill>
                  <a:srgbClr val="000000"/>
                </a:solidFill>
                <a:effectLst/>
                <a:latin typeface="Lucida Sans" panose="020B0602030504020204" pitchFamily="34" charset="77"/>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AC85773E-56B5-884A-BE67-8CF8A39BA1BF}"/>
              </a:ext>
            </a:extLst>
          </p:cNvPr>
          <p:cNvGraphicFramePr>
            <a:graphicFrameLocks noGrp="1"/>
          </p:cNvGraphicFramePr>
          <p:nvPr>
            <p:ph idx="1"/>
            <p:extLst>
              <p:ext uri="{D42A27DB-BD31-4B8C-83A1-F6EECF244321}">
                <p14:modId xmlns:p14="http://schemas.microsoft.com/office/powerpoint/2010/main" val="112173702"/>
              </p:ext>
            </p:extLst>
          </p:nvPr>
        </p:nvGraphicFramePr>
        <p:xfrm>
          <a:off x="1126309" y="2033208"/>
          <a:ext cx="9941261" cy="2787959"/>
        </p:xfrm>
        <a:graphic>
          <a:graphicData uri="http://schemas.openxmlformats.org/drawingml/2006/table">
            <a:tbl>
              <a:tblPr firstRow="1" bandRow="1">
                <a:solidFill>
                  <a:schemeClr val="accent1">
                    <a:lumMod val="20000"/>
                    <a:lumOff val="80000"/>
                  </a:schemeClr>
                </a:solidFill>
              </a:tblPr>
              <a:tblGrid>
                <a:gridCol w="1124060">
                  <a:extLst>
                    <a:ext uri="{9D8B030D-6E8A-4147-A177-3AD203B41FA5}">
                      <a16:colId xmlns:a16="http://schemas.microsoft.com/office/drawing/2014/main" val="1639153871"/>
                    </a:ext>
                  </a:extLst>
                </a:gridCol>
                <a:gridCol w="2359078">
                  <a:extLst>
                    <a:ext uri="{9D8B030D-6E8A-4147-A177-3AD203B41FA5}">
                      <a16:colId xmlns:a16="http://schemas.microsoft.com/office/drawing/2014/main" val="1789861996"/>
                    </a:ext>
                  </a:extLst>
                </a:gridCol>
                <a:gridCol w="2400891">
                  <a:extLst>
                    <a:ext uri="{9D8B030D-6E8A-4147-A177-3AD203B41FA5}">
                      <a16:colId xmlns:a16="http://schemas.microsoft.com/office/drawing/2014/main" val="1614319039"/>
                    </a:ext>
                  </a:extLst>
                </a:gridCol>
                <a:gridCol w="1717448">
                  <a:extLst>
                    <a:ext uri="{9D8B030D-6E8A-4147-A177-3AD203B41FA5}">
                      <a16:colId xmlns:a16="http://schemas.microsoft.com/office/drawing/2014/main" val="3560659932"/>
                    </a:ext>
                  </a:extLst>
                </a:gridCol>
                <a:gridCol w="2339784">
                  <a:extLst>
                    <a:ext uri="{9D8B030D-6E8A-4147-A177-3AD203B41FA5}">
                      <a16:colId xmlns:a16="http://schemas.microsoft.com/office/drawing/2014/main" val="4082159803"/>
                    </a:ext>
                  </a:extLst>
                </a:gridCol>
              </a:tblGrid>
              <a:tr h="1713588">
                <a:tc>
                  <a:txBody>
                    <a:bodyPr/>
                    <a:lstStyle/>
                    <a:p>
                      <a:pPr algn="l"/>
                      <a:r>
                        <a:rPr lang="en-US" sz="3000" b="1" cap="all" spc="60">
                          <a:solidFill>
                            <a:schemeClr val="tx1"/>
                          </a:solidFill>
                          <a:effectLst/>
                        </a:rPr>
                        <a:t> </a:t>
                      </a:r>
                    </a:p>
                    <a:p>
                      <a:pPr algn="l"/>
                      <a:r>
                        <a:rPr lang="en-US" sz="3000" b="1" cap="all" spc="60">
                          <a:solidFill>
                            <a:schemeClr val="tx1"/>
                          </a:solidFill>
                          <a:effectLst/>
                        </a:rPr>
                        <a:t> </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000" b="1" cap="all" spc="60">
                          <a:solidFill>
                            <a:schemeClr val="tx1"/>
                          </a:solidFill>
                          <a:effectLst/>
                        </a:rPr>
                        <a:t>State</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000" b="1" cap="all" spc="60">
                          <a:solidFill>
                            <a:schemeClr val="tx1"/>
                          </a:solidFill>
                          <a:effectLst/>
                        </a:rPr>
                        <a:t>ABV</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000" b="1" cap="all" spc="60">
                          <a:solidFill>
                            <a:schemeClr val="tx1"/>
                          </a:solidFill>
                          <a:effectLst/>
                        </a:rPr>
                        <a:t>IBU</a:t>
                      </a: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000" b="1" cap="all" spc="60">
                        <a:solidFill>
                          <a:schemeClr val="tx1"/>
                        </a:solidFill>
                        <a:effectLst/>
                      </a:endParaRPr>
                    </a:p>
                  </a:txBody>
                  <a:tcPr marL="347349" marR="347349" marT="347349" marB="34734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68671264"/>
                  </a:ext>
                </a:extLst>
              </a:tr>
              <a:tr h="1074371">
                <a:tc>
                  <a:txBody>
                    <a:bodyPr/>
                    <a:lstStyle/>
                    <a:p>
                      <a:pPr algn="l"/>
                      <a:endParaRPr lang="en-US" sz="4100" cap="none" spc="0">
                        <a:solidFill>
                          <a:schemeClr val="tx1"/>
                        </a:solidFill>
                        <a:effectLst/>
                      </a:endParaRP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4100" cap="none" spc="0">
                          <a:solidFill>
                            <a:schemeClr val="tx1"/>
                          </a:solidFill>
                          <a:effectLst/>
                        </a:rPr>
                        <a:t>CO</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4100" cap="none" spc="0">
                          <a:solidFill>
                            <a:schemeClr val="tx1"/>
                          </a:solidFill>
                          <a:effectLst/>
                        </a:rPr>
                        <a:t>0.128</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4100" cap="none" spc="0">
                          <a:solidFill>
                            <a:schemeClr val="tx1"/>
                          </a:solidFill>
                          <a:effectLst/>
                        </a:rPr>
                        <a:t>35</a:t>
                      </a: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4100" cap="none" spc="0">
                        <a:solidFill>
                          <a:schemeClr val="tx1"/>
                        </a:solidFill>
                        <a:effectLst/>
                      </a:endParaRPr>
                    </a:p>
                  </a:txBody>
                  <a:tcPr marL="398005" marR="398005" marT="132669" marB="2315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90488116"/>
                  </a:ext>
                </a:extLst>
              </a:tr>
            </a:tbl>
          </a:graphicData>
        </a:graphic>
      </p:graphicFrame>
      <p:sp>
        <p:nvSpPr>
          <p:cNvPr id="6" name="TextBox 5">
            <a:extLst>
              <a:ext uri="{FF2B5EF4-FFF2-40B4-BE49-F238E27FC236}">
                <a16:creationId xmlns:a16="http://schemas.microsoft.com/office/drawing/2014/main" id="{AAA3C040-1D03-D84A-AB81-EA5BC929299F}"/>
              </a:ext>
            </a:extLst>
          </p:cNvPr>
          <p:cNvSpPr txBox="1"/>
          <p:nvPr/>
        </p:nvSpPr>
        <p:spPr>
          <a:xfrm>
            <a:off x="3732756" y="1390389"/>
            <a:ext cx="5635082" cy="369332"/>
          </a:xfrm>
          <a:prstGeom prst="rect">
            <a:avLst/>
          </a:prstGeom>
          <a:noFill/>
        </p:spPr>
        <p:txBody>
          <a:bodyPr wrap="square" rtlCol="0">
            <a:spAutoFit/>
          </a:bodyPr>
          <a:lstStyle/>
          <a:p>
            <a:r>
              <a:rPr lang="en-US" dirty="0"/>
              <a:t>Colorado has the maximum ABV</a:t>
            </a:r>
          </a:p>
        </p:txBody>
      </p:sp>
    </p:spTree>
    <p:extLst>
      <p:ext uri="{BB962C8B-B14F-4D97-AF65-F5344CB8AC3E}">
        <p14:creationId xmlns:p14="http://schemas.microsoft.com/office/powerpoint/2010/main" val="133598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E5C5B03-F565-D444-8AD7-DA06B67DB7A7}"/>
              </a:ext>
            </a:extLst>
          </p:cNvPr>
          <p:cNvGraphicFramePr>
            <a:graphicFrameLocks noGrp="1"/>
          </p:cNvGraphicFramePr>
          <p:nvPr>
            <p:ph idx="1"/>
            <p:extLst>
              <p:ext uri="{D42A27DB-BD31-4B8C-83A1-F6EECF244321}">
                <p14:modId xmlns:p14="http://schemas.microsoft.com/office/powerpoint/2010/main" val="1427890204"/>
              </p:ext>
            </p:extLst>
          </p:nvPr>
        </p:nvGraphicFramePr>
        <p:xfrm>
          <a:off x="2242527" y="1707829"/>
          <a:ext cx="7708823" cy="3438716"/>
        </p:xfrm>
        <a:graphic>
          <a:graphicData uri="http://schemas.openxmlformats.org/drawingml/2006/table">
            <a:tbl>
              <a:tblPr>
                <a:noFill/>
              </a:tblPr>
              <a:tblGrid>
                <a:gridCol w="1483441">
                  <a:extLst>
                    <a:ext uri="{9D8B030D-6E8A-4147-A177-3AD203B41FA5}">
                      <a16:colId xmlns:a16="http://schemas.microsoft.com/office/drawing/2014/main" val="511696058"/>
                    </a:ext>
                  </a:extLst>
                </a:gridCol>
                <a:gridCol w="1627505">
                  <a:extLst>
                    <a:ext uri="{9D8B030D-6E8A-4147-A177-3AD203B41FA5}">
                      <a16:colId xmlns:a16="http://schemas.microsoft.com/office/drawing/2014/main" val="598271036"/>
                    </a:ext>
                  </a:extLst>
                </a:gridCol>
                <a:gridCol w="1601312">
                  <a:extLst>
                    <a:ext uri="{9D8B030D-6E8A-4147-A177-3AD203B41FA5}">
                      <a16:colId xmlns:a16="http://schemas.microsoft.com/office/drawing/2014/main" val="1149123818"/>
                    </a:ext>
                  </a:extLst>
                </a:gridCol>
                <a:gridCol w="1487805">
                  <a:extLst>
                    <a:ext uri="{9D8B030D-6E8A-4147-A177-3AD203B41FA5}">
                      <a16:colId xmlns:a16="http://schemas.microsoft.com/office/drawing/2014/main" val="3408835417"/>
                    </a:ext>
                  </a:extLst>
                </a:gridCol>
                <a:gridCol w="1508760">
                  <a:extLst>
                    <a:ext uri="{9D8B030D-6E8A-4147-A177-3AD203B41FA5}">
                      <a16:colId xmlns:a16="http://schemas.microsoft.com/office/drawing/2014/main" val="2135520081"/>
                    </a:ext>
                  </a:extLst>
                </a:gridCol>
              </a:tblGrid>
              <a:tr h="1047750">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endParaRPr lang="en-US" sz="3300" cap="none" spc="0">
                        <a:solidFill>
                          <a:schemeClr val="tx1"/>
                        </a:solidFill>
                      </a:endParaRPr>
                    </a:p>
                  </a:txBody>
                  <a:tcPr marL="125730" marR="125730" marT="125730" marB="25146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3532619047"/>
                  </a:ext>
                </a:extLst>
              </a:tr>
              <a:tr h="1483614">
                <a:tc>
                  <a:txBody>
                    <a:bodyPr/>
                    <a:lstStyle/>
                    <a:p>
                      <a:pPr algn="l"/>
                      <a:br>
                        <a:rPr lang="en-US" sz="3300" b="0" cap="none" spc="0">
                          <a:solidFill>
                            <a:schemeClr val="tx1"/>
                          </a:solidFill>
                          <a:effectLst/>
                        </a:rPr>
                      </a:br>
                      <a:r>
                        <a:rPr lang="en-US" sz="3300" b="0" cap="none" spc="0">
                          <a:solidFill>
                            <a:schemeClr val="tx1"/>
                          </a:solidFill>
                          <a:effectLst/>
                        </a:rPr>
                        <a:t> </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300" cap="none" spc="0" dirty="0">
                          <a:solidFill>
                            <a:schemeClr val="tx1"/>
                          </a:solidFill>
                          <a:effectLst/>
                        </a:rPr>
                        <a:t>State</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dirty="0">
                          <a:solidFill>
                            <a:schemeClr val="tx1"/>
                          </a:solidFill>
                          <a:effectLst/>
                        </a:rPr>
                        <a:t>ABV</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dirty="0">
                          <a:solidFill>
                            <a:schemeClr val="tx1"/>
                          </a:solidFill>
                          <a:effectLst/>
                        </a:rPr>
                        <a:t>IBU</a:t>
                      </a: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300" cap="none" spc="0">
                        <a:solidFill>
                          <a:schemeClr val="tx1"/>
                        </a:solidFill>
                        <a:effectLst/>
                      </a:endParaRPr>
                    </a:p>
                  </a:txBody>
                  <a:tcPr marL="125730" marR="125730" marT="125730" marB="25146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6675074"/>
                  </a:ext>
                </a:extLst>
              </a:tr>
              <a:tr h="907352">
                <a:tc>
                  <a:txBody>
                    <a:bodyPr/>
                    <a:lstStyle/>
                    <a:p>
                      <a:pPr algn="l"/>
                      <a:endParaRPr lang="en-US" sz="3300" cap="none" spc="0" dirty="0">
                        <a:solidFill>
                          <a:schemeClr val="tx1"/>
                        </a:solidFill>
                        <a:effectLst/>
                      </a:endParaRP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300" cap="none" spc="0" dirty="0">
                          <a:solidFill>
                            <a:schemeClr val="tx1"/>
                          </a:solidFill>
                          <a:effectLst/>
                        </a:rPr>
                        <a:t>OR</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a:solidFill>
                            <a:schemeClr val="tx1"/>
                          </a:solidFill>
                          <a:effectLst/>
                        </a:rPr>
                        <a:t>0.082</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3300" cap="none" spc="0">
                          <a:solidFill>
                            <a:schemeClr val="tx1"/>
                          </a:solidFill>
                          <a:effectLst/>
                        </a:rPr>
                        <a:t>138</a:t>
                      </a:r>
                    </a:p>
                  </a:txBody>
                  <a:tcPr marL="125730" marR="125730" marT="52388" marB="25146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3300" cap="none" spc="0" dirty="0">
                        <a:solidFill>
                          <a:schemeClr val="tx1"/>
                        </a:solidFill>
                      </a:endParaRPr>
                    </a:p>
                  </a:txBody>
                  <a:tcPr marL="125730"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12923822"/>
                  </a:ext>
                </a:extLst>
              </a:tr>
            </a:tbl>
          </a:graphicData>
        </a:graphic>
      </p:graphicFrame>
      <p:sp>
        <p:nvSpPr>
          <p:cNvPr id="5" name="Rectangle 1">
            <a:extLst>
              <a:ext uri="{FF2B5EF4-FFF2-40B4-BE49-F238E27FC236}">
                <a16:creationId xmlns:a16="http://schemas.microsoft.com/office/drawing/2014/main" id="{7EF2F380-245F-114F-9C12-FE97A57B764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F7AFE75-BEBC-2240-B95D-BA8B255C6C45}"/>
              </a:ext>
            </a:extLst>
          </p:cNvPr>
          <p:cNvSpPr txBox="1"/>
          <p:nvPr/>
        </p:nvSpPr>
        <p:spPr>
          <a:xfrm>
            <a:off x="4985359" y="1215025"/>
            <a:ext cx="5386307" cy="369332"/>
          </a:xfrm>
          <a:prstGeom prst="rect">
            <a:avLst/>
          </a:prstGeom>
          <a:noFill/>
        </p:spPr>
        <p:txBody>
          <a:bodyPr wrap="square" rtlCol="0">
            <a:spAutoFit/>
          </a:bodyPr>
          <a:lstStyle/>
          <a:p>
            <a:r>
              <a:rPr lang="en-US" dirty="0"/>
              <a:t>Oregon has the maximum IBU</a:t>
            </a:r>
          </a:p>
        </p:txBody>
      </p:sp>
    </p:spTree>
    <p:extLst>
      <p:ext uri="{BB962C8B-B14F-4D97-AF65-F5344CB8AC3E}">
        <p14:creationId xmlns:p14="http://schemas.microsoft.com/office/powerpoint/2010/main" val="267734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1780-8C24-4A2E-87B2-7C8069C35351}"/>
              </a:ext>
            </a:extLst>
          </p:cNvPr>
          <p:cNvSpPr>
            <a:spLocks noGrp="1"/>
          </p:cNvSpPr>
          <p:nvPr>
            <p:ph type="title"/>
          </p:nvPr>
        </p:nvSpPr>
        <p:spPr>
          <a:xfrm>
            <a:off x="677334" y="609600"/>
            <a:ext cx="8596668" cy="749300"/>
          </a:xfrm>
        </p:spPr>
        <p:txBody>
          <a:bodyPr/>
          <a:lstStyle/>
          <a:p>
            <a:r>
              <a:rPr lang="en-US" dirty="0"/>
              <a:t>States with Maximum ABV and IBU</a:t>
            </a:r>
          </a:p>
        </p:txBody>
      </p:sp>
      <p:pic>
        <p:nvPicPr>
          <p:cNvPr id="9" name="Content Placeholder 8">
            <a:extLst>
              <a:ext uri="{FF2B5EF4-FFF2-40B4-BE49-F238E27FC236}">
                <a16:creationId xmlns:a16="http://schemas.microsoft.com/office/drawing/2014/main" id="{B50467A1-4019-45A8-BF8C-3F3243CEA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064" y="1447800"/>
            <a:ext cx="6682509" cy="4594225"/>
          </a:xfrm>
        </p:spPr>
      </p:pic>
      <p:sp>
        <p:nvSpPr>
          <p:cNvPr id="10" name="TextBox 9">
            <a:extLst>
              <a:ext uri="{FF2B5EF4-FFF2-40B4-BE49-F238E27FC236}">
                <a16:creationId xmlns:a16="http://schemas.microsoft.com/office/drawing/2014/main" id="{87D37BC4-2C3F-4FBE-A79B-4F48AA336586}"/>
              </a:ext>
            </a:extLst>
          </p:cNvPr>
          <p:cNvSpPr txBox="1"/>
          <p:nvPr/>
        </p:nvSpPr>
        <p:spPr>
          <a:xfrm>
            <a:off x="7658101" y="1879600"/>
            <a:ext cx="209549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Colorado has the Maximum ABV at 0.128.</a:t>
            </a:r>
          </a:p>
        </p:txBody>
      </p:sp>
      <p:sp>
        <p:nvSpPr>
          <p:cNvPr id="11" name="TextBox 10">
            <a:extLst>
              <a:ext uri="{FF2B5EF4-FFF2-40B4-BE49-F238E27FC236}">
                <a16:creationId xmlns:a16="http://schemas.microsoft.com/office/drawing/2014/main" id="{F15D4ADA-DD92-4327-8085-E0E29F1401DB}"/>
              </a:ext>
            </a:extLst>
          </p:cNvPr>
          <p:cNvSpPr txBox="1"/>
          <p:nvPr/>
        </p:nvSpPr>
        <p:spPr>
          <a:xfrm>
            <a:off x="7658101" y="3975438"/>
            <a:ext cx="2095499"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a:t>Oregon has the highest Max IBU at 138.</a:t>
            </a:r>
          </a:p>
        </p:txBody>
      </p:sp>
    </p:spTree>
    <p:extLst>
      <p:ext uri="{BB962C8B-B14F-4D97-AF65-F5344CB8AC3E}">
        <p14:creationId xmlns:p14="http://schemas.microsoft.com/office/powerpoint/2010/main" val="38941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07D5-0361-4EBD-8B97-414BBA568CF5}"/>
              </a:ext>
            </a:extLst>
          </p:cNvPr>
          <p:cNvSpPr>
            <a:spLocks noGrp="1"/>
          </p:cNvSpPr>
          <p:nvPr>
            <p:ph type="title"/>
          </p:nvPr>
        </p:nvSpPr>
        <p:spPr>
          <a:xfrm>
            <a:off x="677334" y="609600"/>
            <a:ext cx="8596668" cy="660400"/>
          </a:xfrm>
        </p:spPr>
        <p:txBody>
          <a:bodyPr/>
          <a:lstStyle/>
          <a:p>
            <a:r>
              <a:rPr lang="en-US" dirty="0"/>
              <a:t>Distribution of ABV</a:t>
            </a:r>
          </a:p>
        </p:txBody>
      </p:sp>
      <p:graphicFrame>
        <p:nvGraphicFramePr>
          <p:cNvPr id="4" name="Table 4">
            <a:extLst>
              <a:ext uri="{FF2B5EF4-FFF2-40B4-BE49-F238E27FC236}">
                <a16:creationId xmlns:a16="http://schemas.microsoft.com/office/drawing/2014/main" id="{3D24FBD3-DBA3-4FDB-A2E8-B97EC7D4E0A8}"/>
              </a:ext>
            </a:extLst>
          </p:cNvPr>
          <p:cNvGraphicFramePr>
            <a:graphicFrameLocks noGrp="1"/>
          </p:cNvGraphicFramePr>
          <p:nvPr>
            <p:ph idx="1"/>
            <p:extLst>
              <p:ext uri="{D42A27DB-BD31-4B8C-83A1-F6EECF244321}">
                <p14:modId xmlns:p14="http://schemas.microsoft.com/office/powerpoint/2010/main" val="1294445024"/>
              </p:ext>
            </p:extLst>
          </p:nvPr>
        </p:nvGraphicFramePr>
        <p:xfrm>
          <a:off x="677694" y="1500188"/>
          <a:ext cx="8596308" cy="741680"/>
        </p:xfrm>
        <a:graphic>
          <a:graphicData uri="http://schemas.openxmlformats.org/drawingml/2006/table">
            <a:tbl>
              <a:tblPr firstRow="1" bandRow="1">
                <a:tableStyleId>{5C22544A-7EE6-4342-B048-85BDC9FD1C3A}</a:tableStyleId>
              </a:tblPr>
              <a:tblGrid>
                <a:gridCol w="1432718">
                  <a:extLst>
                    <a:ext uri="{9D8B030D-6E8A-4147-A177-3AD203B41FA5}">
                      <a16:colId xmlns:a16="http://schemas.microsoft.com/office/drawing/2014/main" val="717407823"/>
                    </a:ext>
                  </a:extLst>
                </a:gridCol>
                <a:gridCol w="1432718">
                  <a:extLst>
                    <a:ext uri="{9D8B030D-6E8A-4147-A177-3AD203B41FA5}">
                      <a16:colId xmlns:a16="http://schemas.microsoft.com/office/drawing/2014/main" val="4234415605"/>
                    </a:ext>
                  </a:extLst>
                </a:gridCol>
                <a:gridCol w="1432718">
                  <a:extLst>
                    <a:ext uri="{9D8B030D-6E8A-4147-A177-3AD203B41FA5}">
                      <a16:colId xmlns:a16="http://schemas.microsoft.com/office/drawing/2014/main" val="3814470920"/>
                    </a:ext>
                  </a:extLst>
                </a:gridCol>
                <a:gridCol w="1432718">
                  <a:extLst>
                    <a:ext uri="{9D8B030D-6E8A-4147-A177-3AD203B41FA5}">
                      <a16:colId xmlns:a16="http://schemas.microsoft.com/office/drawing/2014/main" val="1206975290"/>
                    </a:ext>
                  </a:extLst>
                </a:gridCol>
                <a:gridCol w="1432718">
                  <a:extLst>
                    <a:ext uri="{9D8B030D-6E8A-4147-A177-3AD203B41FA5}">
                      <a16:colId xmlns:a16="http://schemas.microsoft.com/office/drawing/2014/main" val="753092249"/>
                    </a:ext>
                  </a:extLst>
                </a:gridCol>
                <a:gridCol w="1432718">
                  <a:extLst>
                    <a:ext uri="{9D8B030D-6E8A-4147-A177-3AD203B41FA5}">
                      <a16:colId xmlns:a16="http://schemas.microsoft.com/office/drawing/2014/main" val="336044264"/>
                    </a:ext>
                  </a:extLst>
                </a:gridCol>
              </a:tblGrid>
              <a:tr h="370840">
                <a:tc>
                  <a:txBody>
                    <a:bodyPr/>
                    <a:lstStyle/>
                    <a:p>
                      <a:pPr algn="ctr"/>
                      <a:r>
                        <a:rPr lang="en-US" dirty="0"/>
                        <a:t>Minimum</a:t>
                      </a:r>
                    </a:p>
                  </a:txBody>
                  <a:tcPr/>
                </a:tc>
                <a:tc>
                  <a:txBody>
                    <a:bodyPr/>
                    <a:lstStyle/>
                    <a:p>
                      <a:pPr algn="ctr"/>
                      <a:r>
                        <a:rPr lang="en-US" dirty="0"/>
                        <a:t>Q1</a:t>
                      </a:r>
                    </a:p>
                  </a:txBody>
                  <a:tcPr/>
                </a:tc>
                <a:tc>
                  <a:txBody>
                    <a:bodyPr/>
                    <a:lstStyle/>
                    <a:p>
                      <a:pPr algn="ctr"/>
                      <a:r>
                        <a:rPr lang="en-US" dirty="0"/>
                        <a:t>Median</a:t>
                      </a:r>
                    </a:p>
                  </a:txBody>
                  <a:tcPr/>
                </a:tc>
                <a:tc>
                  <a:txBody>
                    <a:bodyPr/>
                    <a:lstStyle/>
                    <a:p>
                      <a:pPr algn="ctr"/>
                      <a:r>
                        <a:rPr lang="en-US" dirty="0"/>
                        <a:t>Mean</a:t>
                      </a:r>
                    </a:p>
                  </a:txBody>
                  <a:tcPr/>
                </a:tc>
                <a:tc>
                  <a:txBody>
                    <a:bodyPr/>
                    <a:lstStyle/>
                    <a:p>
                      <a:pPr algn="ctr"/>
                      <a:r>
                        <a:rPr lang="en-US" dirty="0"/>
                        <a:t>Q3</a:t>
                      </a:r>
                    </a:p>
                  </a:txBody>
                  <a:tcPr/>
                </a:tc>
                <a:tc>
                  <a:txBody>
                    <a:bodyPr/>
                    <a:lstStyle/>
                    <a:p>
                      <a:pPr algn="ctr"/>
                      <a:r>
                        <a:rPr lang="en-US" dirty="0"/>
                        <a:t>Maximum</a:t>
                      </a:r>
                    </a:p>
                  </a:txBody>
                  <a:tcPr/>
                </a:tc>
                <a:extLst>
                  <a:ext uri="{0D108BD9-81ED-4DB2-BD59-A6C34878D82A}">
                    <a16:rowId xmlns:a16="http://schemas.microsoft.com/office/drawing/2014/main" val="944174478"/>
                  </a:ext>
                </a:extLst>
              </a:tr>
              <a:tr h="370840">
                <a:tc>
                  <a:txBody>
                    <a:bodyPr/>
                    <a:lstStyle/>
                    <a:p>
                      <a:pPr algn="ctr"/>
                      <a:r>
                        <a:rPr lang="en-US" dirty="0"/>
                        <a:t>0.001</a:t>
                      </a:r>
                    </a:p>
                  </a:txBody>
                  <a:tcPr/>
                </a:tc>
                <a:tc>
                  <a:txBody>
                    <a:bodyPr/>
                    <a:lstStyle/>
                    <a:p>
                      <a:pPr algn="ctr"/>
                      <a:r>
                        <a:rPr lang="en-US" dirty="0"/>
                        <a:t>0.05</a:t>
                      </a:r>
                    </a:p>
                  </a:txBody>
                  <a:tcPr/>
                </a:tc>
                <a:tc>
                  <a:txBody>
                    <a:bodyPr/>
                    <a:lstStyle/>
                    <a:p>
                      <a:pPr algn="ctr"/>
                      <a:r>
                        <a:rPr lang="en-US" dirty="0"/>
                        <a:t>0.056</a:t>
                      </a:r>
                    </a:p>
                  </a:txBody>
                  <a:tcPr/>
                </a:tc>
                <a:tc>
                  <a:txBody>
                    <a:bodyPr/>
                    <a:lstStyle/>
                    <a:p>
                      <a:pPr algn="ctr"/>
                      <a:r>
                        <a:rPr lang="en-US" dirty="0"/>
                        <a:t>0.059</a:t>
                      </a:r>
                    </a:p>
                  </a:txBody>
                  <a:tcPr/>
                </a:tc>
                <a:tc>
                  <a:txBody>
                    <a:bodyPr/>
                    <a:lstStyle/>
                    <a:p>
                      <a:pPr algn="ctr"/>
                      <a:r>
                        <a:rPr lang="en-US" dirty="0"/>
                        <a:t>0.067</a:t>
                      </a:r>
                    </a:p>
                  </a:txBody>
                  <a:tcPr/>
                </a:tc>
                <a:tc>
                  <a:txBody>
                    <a:bodyPr/>
                    <a:lstStyle/>
                    <a:p>
                      <a:pPr algn="ctr"/>
                      <a:r>
                        <a:rPr lang="en-US" dirty="0"/>
                        <a:t>0.128</a:t>
                      </a:r>
                    </a:p>
                  </a:txBody>
                  <a:tcPr/>
                </a:tc>
                <a:extLst>
                  <a:ext uri="{0D108BD9-81ED-4DB2-BD59-A6C34878D82A}">
                    <a16:rowId xmlns:a16="http://schemas.microsoft.com/office/drawing/2014/main" val="3453891123"/>
                  </a:ext>
                </a:extLst>
              </a:tr>
            </a:tbl>
          </a:graphicData>
        </a:graphic>
      </p:graphicFrame>
      <p:pic>
        <p:nvPicPr>
          <p:cNvPr id="6" name="Picture 5">
            <a:extLst>
              <a:ext uri="{FF2B5EF4-FFF2-40B4-BE49-F238E27FC236}">
                <a16:creationId xmlns:a16="http://schemas.microsoft.com/office/drawing/2014/main" id="{A44B999D-6726-419A-88E0-F5F041D80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472056"/>
            <a:ext cx="5753100" cy="3955256"/>
          </a:xfrm>
          <a:prstGeom prst="rect">
            <a:avLst/>
          </a:prstGeom>
        </p:spPr>
      </p:pic>
      <p:sp>
        <p:nvSpPr>
          <p:cNvPr id="7" name="TextBox 6">
            <a:extLst>
              <a:ext uri="{FF2B5EF4-FFF2-40B4-BE49-F238E27FC236}">
                <a16:creationId xmlns:a16="http://schemas.microsoft.com/office/drawing/2014/main" id="{0795A0F7-AF26-4631-81FC-AAFE80F9B44F}"/>
              </a:ext>
            </a:extLst>
          </p:cNvPr>
          <p:cNvSpPr txBox="1"/>
          <p:nvPr/>
        </p:nvSpPr>
        <p:spPr>
          <a:xfrm>
            <a:off x="7073900" y="3415804"/>
            <a:ext cx="248919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ABV distribution is positively skewed compared to the normal distribution.</a:t>
            </a:r>
          </a:p>
        </p:txBody>
      </p:sp>
    </p:spTree>
    <p:extLst>
      <p:ext uri="{BB962C8B-B14F-4D97-AF65-F5344CB8AC3E}">
        <p14:creationId xmlns:p14="http://schemas.microsoft.com/office/powerpoint/2010/main" val="52739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A703-A8CF-EB4C-AA71-07BB18F5801B}"/>
              </a:ext>
            </a:extLst>
          </p:cNvPr>
          <p:cNvSpPr>
            <a:spLocks noGrp="1"/>
          </p:cNvSpPr>
          <p:nvPr>
            <p:ph type="title"/>
          </p:nvPr>
        </p:nvSpPr>
        <p:spPr/>
        <p:txBody>
          <a:bodyPr/>
          <a:lstStyle/>
          <a:p>
            <a:r>
              <a:rPr lang="en-US" dirty="0"/>
              <a:t>Null hypothesis: the ABV is normally distributed?</a:t>
            </a:r>
          </a:p>
        </p:txBody>
      </p:sp>
      <p:sp>
        <p:nvSpPr>
          <p:cNvPr id="3" name="Content Placeholder 2">
            <a:extLst>
              <a:ext uri="{FF2B5EF4-FFF2-40B4-BE49-F238E27FC236}">
                <a16:creationId xmlns:a16="http://schemas.microsoft.com/office/drawing/2014/main" id="{1F6A4C2F-BA3D-494A-B96D-54CFD738E7B2}"/>
              </a:ext>
            </a:extLst>
          </p:cNvPr>
          <p:cNvSpPr>
            <a:spLocks noGrp="1"/>
          </p:cNvSpPr>
          <p:nvPr>
            <p:ph idx="1"/>
          </p:nvPr>
        </p:nvSpPr>
        <p:spPr/>
        <p:txBody>
          <a:bodyPr/>
          <a:lstStyle/>
          <a:p>
            <a:r>
              <a:rPr lang="en-US" dirty="0"/>
              <a:t>Shapiro-Wilk normality test data: </a:t>
            </a:r>
            <a:r>
              <a:rPr lang="en-US" dirty="0" err="1"/>
              <a:t>merged$ABV</a:t>
            </a:r>
            <a:r>
              <a:rPr lang="en-US" dirty="0"/>
              <a:t> W = 0.93421, p-value &lt; 2.2e-16</a:t>
            </a:r>
          </a:p>
          <a:p>
            <a:endParaRPr lang="en-US" dirty="0"/>
          </a:p>
          <a:p>
            <a:r>
              <a:rPr lang="en-US" dirty="0"/>
              <a:t>ABV had not a normal distribution</a:t>
            </a:r>
          </a:p>
        </p:txBody>
      </p:sp>
    </p:spTree>
    <p:extLst>
      <p:ext uri="{BB962C8B-B14F-4D97-AF65-F5344CB8AC3E}">
        <p14:creationId xmlns:p14="http://schemas.microsoft.com/office/powerpoint/2010/main" val="258054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D309-7E8F-479F-A100-E274B60B64B0}"/>
              </a:ext>
            </a:extLst>
          </p:cNvPr>
          <p:cNvSpPr>
            <a:spLocks noGrp="1"/>
          </p:cNvSpPr>
          <p:nvPr>
            <p:ph type="title"/>
          </p:nvPr>
        </p:nvSpPr>
        <p:spPr>
          <a:xfrm>
            <a:off x="677334" y="609600"/>
            <a:ext cx="8596668" cy="736600"/>
          </a:xfrm>
        </p:spPr>
        <p:txBody>
          <a:bodyPr/>
          <a:lstStyle/>
          <a:p>
            <a:r>
              <a:rPr lang="en-US" dirty="0"/>
              <a:t>Relationship Between IBU and ABV</a:t>
            </a:r>
          </a:p>
        </p:txBody>
      </p:sp>
      <p:pic>
        <p:nvPicPr>
          <p:cNvPr id="5" name="Content Placeholder 4">
            <a:extLst>
              <a:ext uri="{FF2B5EF4-FFF2-40B4-BE49-F238E27FC236}">
                <a16:creationId xmlns:a16="http://schemas.microsoft.com/office/drawing/2014/main" id="{C367DC6F-A212-4338-A60F-B993A1A5E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9075"/>
            <a:ext cx="6830290" cy="4695825"/>
          </a:xfrm>
        </p:spPr>
      </p:pic>
    </p:spTree>
    <p:extLst>
      <p:ext uri="{BB962C8B-B14F-4D97-AF65-F5344CB8AC3E}">
        <p14:creationId xmlns:p14="http://schemas.microsoft.com/office/powerpoint/2010/main" val="19446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6307-807D-034F-9A3D-F5D634A6AF7B}"/>
              </a:ext>
            </a:extLst>
          </p:cNvPr>
          <p:cNvSpPr>
            <a:spLocks noGrp="1"/>
          </p:cNvSpPr>
          <p:nvPr>
            <p:ph type="title"/>
          </p:nvPr>
        </p:nvSpPr>
        <p:spPr/>
        <p:txBody>
          <a:bodyPr/>
          <a:lstStyle/>
          <a:p>
            <a:r>
              <a:rPr lang="en-US" dirty="0"/>
              <a:t>Relationship Between IBU and ABV</a:t>
            </a:r>
          </a:p>
        </p:txBody>
      </p:sp>
      <p:pic>
        <p:nvPicPr>
          <p:cNvPr id="5" name="Content Placeholder 4" descr="Chart, scatter chart&#10;&#10;Description automatically generated">
            <a:extLst>
              <a:ext uri="{FF2B5EF4-FFF2-40B4-BE49-F238E27FC236}">
                <a16:creationId xmlns:a16="http://schemas.microsoft.com/office/drawing/2014/main" id="{4809EF96-9630-7E4E-95B5-888850787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264125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4AF3-E2D5-8844-98D1-467336506578}"/>
              </a:ext>
            </a:extLst>
          </p:cNvPr>
          <p:cNvSpPr>
            <a:spLocks noGrp="1"/>
          </p:cNvSpPr>
          <p:nvPr>
            <p:ph type="title"/>
          </p:nvPr>
        </p:nvSpPr>
        <p:spPr>
          <a:xfrm>
            <a:off x="677334" y="609600"/>
            <a:ext cx="8596668" cy="2046514"/>
          </a:xfrm>
        </p:spPr>
        <p:txBody>
          <a:bodyPr>
            <a:normAutofit fontScale="90000"/>
          </a:bodyPr>
          <a:lstStyle/>
          <a:p>
            <a:r>
              <a:rPr lang="en-US" dirty="0"/>
              <a:t>From the scatterplot, we can observe that ABV and IBU has positive linear relationship.</a:t>
            </a:r>
            <a:br>
              <a:rPr lang="en-US" dirty="0"/>
            </a:br>
            <a:br>
              <a:rPr lang="en-US" dirty="0"/>
            </a:br>
            <a:br>
              <a:rPr lang="en-US" dirty="0"/>
            </a:br>
            <a:endParaRPr lang="en-US" dirty="0"/>
          </a:p>
        </p:txBody>
      </p:sp>
      <p:pic>
        <p:nvPicPr>
          <p:cNvPr id="5" name="Content Placeholder 4" descr="Chart&#10;&#10;Description automatically generated">
            <a:extLst>
              <a:ext uri="{FF2B5EF4-FFF2-40B4-BE49-F238E27FC236}">
                <a16:creationId xmlns:a16="http://schemas.microsoft.com/office/drawing/2014/main" id="{DBE60B35-2740-C049-90AA-ABC4CA82D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563" y="2656114"/>
            <a:ext cx="6281712" cy="3881437"/>
          </a:xfrm>
        </p:spPr>
      </p:pic>
    </p:spTree>
    <p:extLst>
      <p:ext uri="{BB962C8B-B14F-4D97-AF65-F5344CB8AC3E}">
        <p14:creationId xmlns:p14="http://schemas.microsoft.com/office/powerpoint/2010/main" val="297139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0098-0C1D-ED4E-BC11-884A78EF2758}"/>
              </a:ext>
            </a:extLst>
          </p:cNvPr>
          <p:cNvSpPr>
            <a:spLocks noGrp="1"/>
          </p:cNvSpPr>
          <p:nvPr>
            <p:ph type="title"/>
          </p:nvPr>
        </p:nvSpPr>
        <p:spPr/>
        <p:txBody>
          <a:bodyPr/>
          <a:lstStyle/>
          <a:p>
            <a:r>
              <a:rPr lang="en-US" dirty="0"/>
              <a:t>Relationship between ABV and IBU  in different styles</a:t>
            </a:r>
          </a:p>
        </p:txBody>
      </p:sp>
      <p:pic>
        <p:nvPicPr>
          <p:cNvPr id="5" name="Content Placeholder 4" descr="Chart, scatter chart&#10;&#10;Description automatically generated">
            <a:extLst>
              <a:ext uri="{FF2B5EF4-FFF2-40B4-BE49-F238E27FC236}">
                <a16:creationId xmlns:a16="http://schemas.microsoft.com/office/drawing/2014/main" id="{C7BBA3F0-5B99-114F-B988-D0F9E2BE1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16327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1FB-3517-4177-9D24-FD33F25CEB36}"/>
              </a:ext>
            </a:extLst>
          </p:cNvPr>
          <p:cNvSpPr>
            <a:spLocks noGrp="1"/>
          </p:cNvSpPr>
          <p:nvPr>
            <p:ph type="title"/>
          </p:nvPr>
        </p:nvSpPr>
        <p:spPr/>
        <p:txBody>
          <a:bodyPr/>
          <a:lstStyle/>
          <a:p>
            <a:r>
              <a:rPr lang="en-US" dirty="0"/>
              <a:t>OBJECTIVES</a:t>
            </a:r>
          </a:p>
        </p:txBody>
      </p:sp>
      <p:pic>
        <p:nvPicPr>
          <p:cNvPr id="5" name="Picture 4">
            <a:extLst>
              <a:ext uri="{FF2B5EF4-FFF2-40B4-BE49-F238E27FC236}">
                <a16:creationId xmlns:a16="http://schemas.microsoft.com/office/drawing/2014/main" id="{A3A56871-129D-49B2-A365-D88AE2D0A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116" y="4093863"/>
            <a:ext cx="3305175" cy="253365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CB49B40B-6088-421A-BEB6-D02319961CD2}"/>
              </a:ext>
            </a:extLst>
          </p:cNvPr>
          <p:cNvSpPr>
            <a:spLocks noGrp="1"/>
          </p:cNvSpPr>
          <p:nvPr>
            <p:ph idx="1"/>
          </p:nvPr>
        </p:nvSpPr>
        <p:spPr>
          <a:xfrm>
            <a:off x="677334" y="1308295"/>
            <a:ext cx="8596668" cy="4733067"/>
          </a:xfrm>
        </p:spPr>
        <p:txBody>
          <a:bodyPr/>
          <a:lstStyle/>
          <a:p>
            <a:pPr>
              <a:buFont typeface="Wingdings" panose="05000000000000000000" pitchFamily="2" charset="2"/>
              <a:buChar char="Ø"/>
            </a:pPr>
            <a:r>
              <a:rPr lang="en-US" sz="3200" dirty="0">
                <a:solidFill>
                  <a:schemeClr val="tx1"/>
                </a:solidFill>
              </a:rPr>
              <a:t>Client: CEO and CFO of Budweiser.</a:t>
            </a:r>
          </a:p>
          <a:p>
            <a:pPr>
              <a:buFont typeface="Wingdings" panose="05000000000000000000" pitchFamily="2" charset="2"/>
              <a:buChar char="Ø"/>
            </a:pPr>
            <a:r>
              <a:rPr lang="en-US" sz="3200" dirty="0">
                <a:solidFill>
                  <a:schemeClr val="tx1"/>
                </a:solidFill>
              </a:rPr>
              <a:t>Summary of Brewery and Beer</a:t>
            </a:r>
          </a:p>
          <a:p>
            <a:pPr>
              <a:buFont typeface="Wingdings" panose="05000000000000000000" pitchFamily="2" charset="2"/>
              <a:buChar char="Ø"/>
            </a:pPr>
            <a:r>
              <a:rPr lang="en-US" sz="3200" dirty="0">
                <a:solidFill>
                  <a:schemeClr val="tx1"/>
                </a:solidFill>
              </a:rPr>
              <a:t>Information about ABV and IBU</a:t>
            </a:r>
          </a:p>
          <a:p>
            <a:pPr>
              <a:buFont typeface="Wingdings" panose="05000000000000000000" pitchFamily="2" charset="2"/>
              <a:buChar char="Ø"/>
            </a:pPr>
            <a:r>
              <a:rPr lang="en-US" sz="3200" dirty="0">
                <a:solidFill>
                  <a:schemeClr val="tx1"/>
                </a:solidFill>
              </a:rPr>
              <a:t>Apparent</a:t>
            </a:r>
            <a:r>
              <a:rPr lang="en-US" sz="3200" dirty="0"/>
              <a:t> </a:t>
            </a:r>
            <a:r>
              <a:rPr lang="en-US" sz="3200" dirty="0">
                <a:solidFill>
                  <a:schemeClr val="tx1"/>
                </a:solidFill>
              </a:rPr>
              <a:t>relationship between ABV and IBU</a:t>
            </a:r>
          </a:p>
          <a:p>
            <a:pPr>
              <a:buFont typeface="Wingdings" panose="05000000000000000000" pitchFamily="2" charset="2"/>
              <a:buChar char="Ø"/>
            </a:pPr>
            <a:r>
              <a:rPr lang="en-US" sz="3200" dirty="0">
                <a:solidFill>
                  <a:schemeClr val="tx1"/>
                </a:solidFill>
              </a:rPr>
              <a:t>KNN model</a:t>
            </a:r>
          </a:p>
          <a:p>
            <a:pPr>
              <a:buFont typeface="Wingdings" panose="05000000000000000000" pitchFamily="2" charset="2"/>
              <a:buChar char="Ø"/>
            </a:pPr>
            <a:r>
              <a:rPr lang="en-US" sz="3200" dirty="0">
                <a:solidFill>
                  <a:schemeClr val="tx1"/>
                </a:solidFill>
              </a:rPr>
              <a:t>Ounces comparison by State</a:t>
            </a:r>
          </a:p>
          <a:p>
            <a:endParaRPr lang="en-US" dirty="0"/>
          </a:p>
        </p:txBody>
      </p:sp>
    </p:spTree>
    <p:extLst>
      <p:ext uri="{BB962C8B-B14F-4D97-AF65-F5344CB8AC3E}">
        <p14:creationId xmlns:p14="http://schemas.microsoft.com/office/powerpoint/2010/main" val="42365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101F325-0741-A841-899D-505982652EDA}"/>
              </a:ext>
            </a:extLst>
          </p:cNvPr>
          <p:cNvSpPr>
            <a:spLocks noGrp="1"/>
          </p:cNvSpPr>
          <p:nvPr>
            <p:ph type="title"/>
          </p:nvPr>
        </p:nvSpPr>
        <p:spPr>
          <a:xfrm>
            <a:off x="985968" y="4473225"/>
            <a:ext cx="9769118" cy="1829604"/>
          </a:xfrm>
        </p:spPr>
        <p:txBody>
          <a:bodyPr vert="horz" lIns="91440" tIns="45720" rIns="91440" bIns="45720" rtlCol="0" anchor="b">
            <a:normAutofit/>
          </a:bodyPr>
          <a:lstStyle/>
          <a:p>
            <a:r>
              <a:rPr lang="en-US" dirty="0"/>
              <a:t>Mann Whitney test showed that ABV  and IBU in India Pale were significantly higher than  Ale style</a:t>
            </a:r>
          </a:p>
        </p:txBody>
      </p:sp>
      <p:pic>
        <p:nvPicPr>
          <p:cNvPr id="7" name="Picture 6" descr="Chart, box and whisker chart&#10;&#10;Description automatically generated">
            <a:extLst>
              <a:ext uri="{FF2B5EF4-FFF2-40B4-BE49-F238E27FC236}">
                <a16:creationId xmlns:a16="http://schemas.microsoft.com/office/drawing/2014/main" id="{18A483AD-33AF-CF45-8A23-181246361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65" y="922866"/>
            <a:ext cx="4883927" cy="3015825"/>
          </a:xfrm>
          <a:prstGeom prst="rect">
            <a:avLst/>
          </a:prstGeom>
        </p:spPr>
      </p:pic>
      <p:pic>
        <p:nvPicPr>
          <p:cNvPr id="5" name="Content Placeholder 4" descr="Chart, box and whisker chart&#10;&#10;Description automatically generated">
            <a:extLst>
              <a:ext uri="{FF2B5EF4-FFF2-40B4-BE49-F238E27FC236}">
                <a16:creationId xmlns:a16="http://schemas.microsoft.com/office/drawing/2014/main" id="{BB984751-0E5E-B340-BB24-BD7CDB8584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6404" y="922866"/>
            <a:ext cx="3993596" cy="2852204"/>
          </a:xfrm>
          <a:prstGeom prst="rect">
            <a:avLst/>
          </a:prstGeom>
        </p:spPr>
      </p:pic>
    </p:spTree>
    <p:extLst>
      <p:ext uri="{BB962C8B-B14F-4D97-AF65-F5344CB8AC3E}">
        <p14:creationId xmlns:p14="http://schemas.microsoft.com/office/powerpoint/2010/main" val="346941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7C0-BE13-594B-B30E-1D1B1D60A5A7}"/>
              </a:ext>
            </a:extLst>
          </p:cNvPr>
          <p:cNvSpPr>
            <a:spLocks noGrp="1"/>
          </p:cNvSpPr>
          <p:nvPr>
            <p:ph type="title"/>
          </p:nvPr>
        </p:nvSpPr>
        <p:spPr>
          <a:xfrm>
            <a:off x="677328" y="609600"/>
            <a:ext cx="2930518" cy="1320800"/>
          </a:xfrm>
        </p:spPr>
        <p:txBody>
          <a:bodyPr anchor="ctr">
            <a:normAutofit/>
          </a:bodyPr>
          <a:lstStyle/>
          <a:p>
            <a:endParaRPr lang="en-US" dirty="0"/>
          </a:p>
        </p:txBody>
      </p:sp>
      <p:sp>
        <p:nvSpPr>
          <p:cNvPr id="22" name="Content Placeholder 21">
            <a:extLst>
              <a:ext uri="{FF2B5EF4-FFF2-40B4-BE49-F238E27FC236}">
                <a16:creationId xmlns:a16="http://schemas.microsoft.com/office/drawing/2014/main" id="{9CA391FC-2BAE-43C2-A57F-CA0FB5A04202}"/>
              </a:ext>
            </a:extLst>
          </p:cNvPr>
          <p:cNvSpPr>
            <a:spLocks noGrp="1"/>
          </p:cNvSpPr>
          <p:nvPr>
            <p:ph idx="1"/>
          </p:nvPr>
        </p:nvSpPr>
        <p:spPr>
          <a:xfrm>
            <a:off x="677328" y="2160589"/>
            <a:ext cx="2930517" cy="3880773"/>
          </a:xfrm>
        </p:spPr>
        <p:txBody>
          <a:bodyPr>
            <a:normAutofit/>
          </a:bodyPr>
          <a:lstStyle/>
          <a:p>
            <a:r>
              <a:rPr lang="en-US" dirty="0"/>
              <a:t>IBU in ale, and IPA </a:t>
            </a:r>
          </a:p>
          <a:p>
            <a:r>
              <a:rPr lang="en-US" dirty="0"/>
              <a:t>AND ABV in ale and IPU did not have a normal distribution</a:t>
            </a:r>
          </a:p>
        </p:txBody>
      </p:sp>
      <p:pic>
        <p:nvPicPr>
          <p:cNvPr id="16" name="Picture 15" descr="Chart, line chart, histogram&#10;&#10;Description automatically generated">
            <a:extLst>
              <a:ext uri="{FF2B5EF4-FFF2-40B4-BE49-F238E27FC236}">
                <a16:creationId xmlns:a16="http://schemas.microsoft.com/office/drawing/2014/main" id="{07B680BC-539D-6E46-A728-CA7BE4EBF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41" y="1108788"/>
            <a:ext cx="2596281" cy="1603203"/>
          </a:xfrm>
          <a:prstGeom prst="rect">
            <a:avLst/>
          </a:prstGeom>
        </p:spPr>
      </p:pic>
      <p:pic>
        <p:nvPicPr>
          <p:cNvPr id="18" name="Picture 17" descr="Chart, line chart&#10;&#10;Description automatically generated">
            <a:extLst>
              <a:ext uri="{FF2B5EF4-FFF2-40B4-BE49-F238E27FC236}">
                <a16:creationId xmlns:a16="http://schemas.microsoft.com/office/drawing/2014/main" id="{C6D1AC55-590C-174E-A965-BAD3DBA4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719" y="1108788"/>
            <a:ext cx="2596281" cy="1603203"/>
          </a:xfrm>
          <a:prstGeom prst="rect">
            <a:avLst/>
          </a:prstGeom>
        </p:spPr>
      </p:pic>
      <p:pic>
        <p:nvPicPr>
          <p:cNvPr id="14" name="Picture 13" descr="Chart, line chart&#10;&#10;Description automatically generated">
            <a:extLst>
              <a:ext uri="{FF2B5EF4-FFF2-40B4-BE49-F238E27FC236}">
                <a16:creationId xmlns:a16="http://schemas.microsoft.com/office/drawing/2014/main" id="{0E8BE3D0-BB68-CD4E-8ACA-FBF12FE86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2832" y="3937648"/>
            <a:ext cx="2596283" cy="1603204"/>
          </a:xfrm>
          <a:prstGeom prst="rect">
            <a:avLst/>
          </a:prstGeom>
        </p:spPr>
      </p:pic>
      <p:pic>
        <p:nvPicPr>
          <p:cNvPr id="11" name="Content Placeholder 10" descr="Chart, line chart&#10;&#10;Description automatically generated">
            <a:extLst>
              <a:ext uri="{FF2B5EF4-FFF2-40B4-BE49-F238E27FC236}">
                <a16:creationId xmlns:a16="http://schemas.microsoft.com/office/drawing/2014/main" id="{711AB35C-7C61-2240-A532-D32B976EA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718" y="3937648"/>
            <a:ext cx="2596283" cy="1603204"/>
          </a:xfrm>
          <a:prstGeom prst="rect">
            <a:avLst/>
          </a:prstGeom>
        </p:spPr>
      </p:pic>
    </p:spTree>
    <p:extLst>
      <p:ext uri="{BB962C8B-B14F-4D97-AF65-F5344CB8AC3E}">
        <p14:creationId xmlns:p14="http://schemas.microsoft.com/office/powerpoint/2010/main" val="2221521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B3-18FD-4D5B-B43E-AE62C288CD3C}"/>
              </a:ext>
            </a:extLst>
          </p:cNvPr>
          <p:cNvSpPr>
            <a:spLocks noGrp="1"/>
          </p:cNvSpPr>
          <p:nvPr>
            <p:ph type="title"/>
          </p:nvPr>
        </p:nvSpPr>
        <p:spPr>
          <a:xfrm>
            <a:off x="677334" y="609600"/>
            <a:ext cx="8596668" cy="800100"/>
          </a:xfrm>
        </p:spPr>
        <p:txBody>
          <a:bodyPr/>
          <a:lstStyle/>
          <a:p>
            <a:r>
              <a:rPr lang="en-US" dirty="0"/>
              <a:t>KNN Model for distinguishing IPA and ale</a:t>
            </a:r>
          </a:p>
        </p:txBody>
      </p:sp>
      <p:pic>
        <p:nvPicPr>
          <p:cNvPr id="5" name="Picture 4">
            <a:extLst>
              <a:ext uri="{FF2B5EF4-FFF2-40B4-BE49-F238E27FC236}">
                <a16:creationId xmlns:a16="http://schemas.microsoft.com/office/drawing/2014/main" id="{7911E95B-0A5D-4EDA-92DF-5494163D9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270001"/>
            <a:ext cx="6007100" cy="4129881"/>
          </a:xfrm>
          <a:prstGeom prst="rect">
            <a:avLst/>
          </a:prstGeom>
        </p:spPr>
      </p:pic>
      <p:sp>
        <p:nvSpPr>
          <p:cNvPr id="3" name="Content Placeholder 2">
            <a:extLst>
              <a:ext uri="{FF2B5EF4-FFF2-40B4-BE49-F238E27FC236}">
                <a16:creationId xmlns:a16="http://schemas.microsoft.com/office/drawing/2014/main" id="{A9C8335F-7117-41B4-947D-4A1ED7F1BC15}"/>
              </a:ext>
            </a:extLst>
          </p:cNvPr>
          <p:cNvSpPr>
            <a:spLocks noGrp="1"/>
          </p:cNvSpPr>
          <p:nvPr>
            <p:ph idx="1"/>
          </p:nvPr>
        </p:nvSpPr>
        <p:spPr>
          <a:xfrm>
            <a:off x="677334" y="1270001"/>
            <a:ext cx="8596668" cy="4771362"/>
          </a:xfrm>
        </p:spPr>
        <p:txBody>
          <a:bodyPr/>
          <a:lstStyle/>
          <a:p>
            <a:pPr>
              <a:buFont typeface="Wingdings" panose="05000000000000000000" pitchFamily="2" charset="2"/>
              <a:buChar char="Ø"/>
            </a:pPr>
            <a:r>
              <a:rPr lang="en-US" dirty="0"/>
              <a:t>Used original dataset without missing values.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86E6D537-F236-4432-9A77-E22B1228E1BC}"/>
              </a:ext>
            </a:extLst>
          </p:cNvPr>
          <p:cNvGraphicFramePr>
            <a:graphicFrameLocks noGrp="1"/>
          </p:cNvGraphicFramePr>
          <p:nvPr>
            <p:extLst>
              <p:ext uri="{D42A27DB-BD31-4B8C-83A1-F6EECF244321}">
                <p14:modId xmlns:p14="http://schemas.microsoft.com/office/powerpoint/2010/main" val="1152779596"/>
              </p:ext>
            </p:extLst>
          </p:nvPr>
        </p:nvGraphicFramePr>
        <p:xfrm>
          <a:off x="558800" y="5412581"/>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38791276"/>
                    </a:ext>
                  </a:extLst>
                </a:gridCol>
                <a:gridCol w="2032000">
                  <a:extLst>
                    <a:ext uri="{9D8B030D-6E8A-4147-A177-3AD203B41FA5}">
                      <a16:colId xmlns:a16="http://schemas.microsoft.com/office/drawing/2014/main" val="216316058"/>
                    </a:ext>
                  </a:extLst>
                </a:gridCol>
                <a:gridCol w="2032000">
                  <a:extLst>
                    <a:ext uri="{9D8B030D-6E8A-4147-A177-3AD203B41FA5}">
                      <a16:colId xmlns:a16="http://schemas.microsoft.com/office/drawing/2014/main" val="1420787684"/>
                    </a:ext>
                  </a:extLst>
                </a:gridCol>
                <a:gridCol w="2032000">
                  <a:extLst>
                    <a:ext uri="{9D8B030D-6E8A-4147-A177-3AD203B41FA5}">
                      <a16:colId xmlns:a16="http://schemas.microsoft.com/office/drawing/2014/main" val="2085001894"/>
                    </a:ext>
                  </a:extLst>
                </a:gridCol>
              </a:tblGrid>
              <a:tr h="0">
                <a:tc>
                  <a:txBody>
                    <a:bodyPr/>
                    <a:lstStyle/>
                    <a:p>
                      <a:pPr algn="ctr"/>
                      <a:r>
                        <a:rPr lang="en-US" dirty="0"/>
                        <a:t>Accuracy</a:t>
                      </a:r>
                    </a:p>
                  </a:txBody>
                  <a:tcPr/>
                </a:tc>
                <a:tc>
                  <a:txBody>
                    <a:bodyPr/>
                    <a:lstStyle/>
                    <a:p>
                      <a:pPr algn="ctr"/>
                      <a:r>
                        <a:rPr lang="en-US" dirty="0"/>
                        <a:t>Misclassification Rate</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3631152198"/>
                  </a:ext>
                </a:extLst>
              </a:tr>
              <a:tr h="370840">
                <a:tc>
                  <a:txBody>
                    <a:bodyPr/>
                    <a:lstStyle/>
                    <a:p>
                      <a:pPr algn="ctr"/>
                      <a:r>
                        <a:rPr lang="en-US" dirty="0"/>
                        <a:t>86.27%</a:t>
                      </a:r>
                    </a:p>
                  </a:txBody>
                  <a:tcPr/>
                </a:tc>
                <a:tc>
                  <a:txBody>
                    <a:bodyPr/>
                    <a:lstStyle/>
                    <a:p>
                      <a:pPr algn="ctr"/>
                      <a:r>
                        <a:rPr lang="en-US" dirty="0"/>
                        <a:t>0.14</a:t>
                      </a:r>
                    </a:p>
                  </a:txBody>
                  <a:tcPr/>
                </a:tc>
                <a:tc>
                  <a:txBody>
                    <a:bodyPr/>
                    <a:lstStyle/>
                    <a:p>
                      <a:pPr algn="ctr"/>
                      <a:r>
                        <a:rPr lang="en-US" dirty="0"/>
                        <a:t>0.82</a:t>
                      </a:r>
                    </a:p>
                  </a:txBody>
                  <a:tcPr/>
                </a:tc>
                <a:tc>
                  <a:txBody>
                    <a:bodyPr/>
                    <a:lstStyle/>
                    <a:p>
                      <a:pPr algn="ctr"/>
                      <a:r>
                        <a:rPr lang="en-US" dirty="0"/>
                        <a:t>0.89</a:t>
                      </a:r>
                    </a:p>
                  </a:txBody>
                  <a:tcPr/>
                </a:tc>
                <a:extLst>
                  <a:ext uri="{0D108BD9-81ED-4DB2-BD59-A6C34878D82A}">
                    <a16:rowId xmlns:a16="http://schemas.microsoft.com/office/drawing/2014/main" val="2789350711"/>
                  </a:ext>
                </a:extLst>
              </a:tr>
            </a:tbl>
          </a:graphicData>
        </a:graphic>
      </p:graphicFrame>
      <p:sp>
        <p:nvSpPr>
          <p:cNvPr id="7" name="TextBox 6">
            <a:extLst>
              <a:ext uri="{FF2B5EF4-FFF2-40B4-BE49-F238E27FC236}">
                <a16:creationId xmlns:a16="http://schemas.microsoft.com/office/drawing/2014/main" id="{A450932A-632E-43B1-852E-AEFE98EC1FC7}"/>
              </a:ext>
            </a:extLst>
          </p:cNvPr>
          <p:cNvSpPr txBox="1"/>
          <p:nvPr/>
        </p:nvSpPr>
        <p:spPr>
          <a:xfrm>
            <a:off x="6835416" y="2965609"/>
            <a:ext cx="293920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t>Optimal k value is 6</a:t>
            </a:r>
          </a:p>
        </p:txBody>
      </p:sp>
    </p:spTree>
    <p:extLst>
      <p:ext uri="{BB962C8B-B14F-4D97-AF65-F5344CB8AC3E}">
        <p14:creationId xmlns:p14="http://schemas.microsoft.com/office/powerpoint/2010/main" val="29873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2413-CC3F-4BC8-BD61-02A7A4254141}"/>
              </a:ext>
            </a:extLst>
          </p:cNvPr>
          <p:cNvSpPr>
            <a:spLocks noGrp="1"/>
          </p:cNvSpPr>
          <p:nvPr>
            <p:ph type="title"/>
          </p:nvPr>
        </p:nvSpPr>
        <p:spPr>
          <a:xfrm>
            <a:off x="677334" y="609600"/>
            <a:ext cx="8596668" cy="889000"/>
          </a:xfrm>
        </p:spPr>
        <p:txBody>
          <a:bodyPr/>
          <a:lstStyle/>
          <a:p>
            <a:r>
              <a:rPr lang="en-US" dirty="0"/>
              <a:t>Ounces By State</a:t>
            </a:r>
          </a:p>
        </p:txBody>
      </p:sp>
      <p:pic>
        <p:nvPicPr>
          <p:cNvPr id="5" name="Content Placeholder 4">
            <a:extLst>
              <a:ext uri="{FF2B5EF4-FFF2-40B4-BE49-F238E27FC236}">
                <a16:creationId xmlns:a16="http://schemas.microsoft.com/office/drawing/2014/main" id="{E9547B38-EBD5-4EAE-914B-98AAB00C2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447800"/>
            <a:ext cx="6993467" cy="4808009"/>
          </a:xfrm>
        </p:spPr>
      </p:pic>
      <p:sp>
        <p:nvSpPr>
          <p:cNvPr id="6" name="TextBox 5">
            <a:extLst>
              <a:ext uri="{FF2B5EF4-FFF2-40B4-BE49-F238E27FC236}">
                <a16:creationId xmlns:a16="http://schemas.microsoft.com/office/drawing/2014/main" id="{971C29CE-8444-40E9-ABB5-EBFA3ECE4A36}"/>
              </a:ext>
            </a:extLst>
          </p:cNvPr>
          <p:cNvSpPr txBox="1"/>
          <p:nvPr/>
        </p:nvSpPr>
        <p:spPr>
          <a:xfrm>
            <a:off x="8010352" y="2120900"/>
            <a:ext cx="2543348" cy="378565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a:t>Higher number of consumers are in Colorado, because higher number of ounces sold in there. and West Virginia has lower number of consumers</a:t>
            </a:r>
            <a:r>
              <a:rPr lang="en-US" sz="2000" dirty="0"/>
              <a:t>.</a:t>
            </a:r>
          </a:p>
        </p:txBody>
      </p:sp>
    </p:spTree>
    <p:extLst>
      <p:ext uri="{BB962C8B-B14F-4D97-AF65-F5344CB8AC3E}">
        <p14:creationId xmlns:p14="http://schemas.microsoft.com/office/powerpoint/2010/main" val="20307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6E77-599C-C948-8203-7279D6C4A24F}"/>
              </a:ext>
            </a:extLst>
          </p:cNvPr>
          <p:cNvSpPr>
            <a:spLocks noGrp="1"/>
          </p:cNvSpPr>
          <p:nvPr>
            <p:ph type="title"/>
          </p:nvPr>
        </p:nvSpPr>
        <p:spPr/>
        <p:txBody>
          <a:bodyPr/>
          <a:lstStyle/>
          <a:p>
            <a:r>
              <a:rPr lang="en-US" dirty="0"/>
              <a:t>Ounces per cities in Colorado</a:t>
            </a:r>
          </a:p>
        </p:txBody>
      </p:sp>
      <p:pic>
        <p:nvPicPr>
          <p:cNvPr id="5" name="Content Placeholder 4">
            <a:extLst>
              <a:ext uri="{FF2B5EF4-FFF2-40B4-BE49-F238E27FC236}">
                <a16:creationId xmlns:a16="http://schemas.microsoft.com/office/drawing/2014/main" id="{9E07CD48-DD4F-5A4F-8D14-4C5FB958E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163" y="2160588"/>
            <a:ext cx="6281712" cy="3881437"/>
          </a:xfrm>
        </p:spPr>
      </p:pic>
    </p:spTree>
    <p:extLst>
      <p:ext uri="{BB962C8B-B14F-4D97-AF65-F5344CB8AC3E}">
        <p14:creationId xmlns:p14="http://schemas.microsoft.com/office/powerpoint/2010/main" val="352079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4230-DA29-0444-A06F-2F0B0578E723}"/>
              </a:ext>
            </a:extLst>
          </p:cNvPr>
          <p:cNvSpPr>
            <a:spLocks noGrp="1"/>
          </p:cNvSpPr>
          <p:nvPr>
            <p:ph type="title"/>
          </p:nvPr>
        </p:nvSpPr>
        <p:spPr/>
        <p:txBody>
          <a:bodyPr>
            <a:normAutofit fontScale="90000"/>
          </a:bodyPr>
          <a:lstStyle/>
          <a:p>
            <a:r>
              <a:rPr lang="en-US" dirty="0"/>
              <a:t>Evaluation of the Ounces between two styles(IPA and Ale) in different cities in Colorado</a:t>
            </a:r>
          </a:p>
        </p:txBody>
      </p:sp>
      <p:sp>
        <p:nvSpPr>
          <p:cNvPr id="3" name="Content Placeholder 2">
            <a:extLst>
              <a:ext uri="{FF2B5EF4-FFF2-40B4-BE49-F238E27FC236}">
                <a16:creationId xmlns:a16="http://schemas.microsoft.com/office/drawing/2014/main" id="{93644A1C-3503-E34E-BE1D-10B1D4A7D0E8}"/>
              </a:ext>
            </a:extLst>
          </p:cNvPr>
          <p:cNvSpPr>
            <a:spLocks noGrp="1"/>
          </p:cNvSpPr>
          <p:nvPr>
            <p:ph idx="1"/>
          </p:nvPr>
        </p:nvSpPr>
        <p:spPr/>
        <p:txBody>
          <a:bodyPr/>
          <a:lstStyle/>
          <a:p>
            <a:r>
              <a:rPr lang="en-US" dirty="0"/>
              <a:t>Interestingly Mann Whitney test showed that ounces was similar in IPA and Ale in Colorado(p&gt;0.05)</a:t>
            </a:r>
          </a:p>
        </p:txBody>
      </p:sp>
    </p:spTree>
    <p:extLst>
      <p:ext uri="{BB962C8B-B14F-4D97-AF65-F5344CB8AC3E}">
        <p14:creationId xmlns:p14="http://schemas.microsoft.com/office/powerpoint/2010/main" val="84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4D745C-2C95-468B-AD72-212488F6D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06" y="1460510"/>
            <a:ext cx="3735388" cy="3936980"/>
          </a:xfrm>
          <a:prstGeom prst="rect">
            <a:avLst/>
          </a:prstGeom>
        </p:spPr>
      </p:pic>
      <p:sp>
        <p:nvSpPr>
          <p:cNvPr id="2" name="TextBox 1">
            <a:extLst>
              <a:ext uri="{FF2B5EF4-FFF2-40B4-BE49-F238E27FC236}">
                <a16:creationId xmlns:a16="http://schemas.microsoft.com/office/drawing/2014/main" id="{CDCEC43F-044D-EA49-BCB4-93B6A000F565}"/>
              </a:ext>
            </a:extLst>
          </p:cNvPr>
          <p:cNvSpPr txBox="1"/>
          <p:nvPr/>
        </p:nvSpPr>
        <p:spPr>
          <a:xfrm>
            <a:off x="2188029" y="5627914"/>
            <a:ext cx="4065344" cy="369332"/>
          </a:xfrm>
          <a:prstGeom prst="rect">
            <a:avLst/>
          </a:prstGeom>
          <a:noFill/>
        </p:spPr>
        <p:txBody>
          <a:bodyPr wrap="none" rtlCol="0">
            <a:spAutoFit/>
          </a:bodyPr>
          <a:lstStyle/>
          <a:p>
            <a:r>
              <a:rPr lang="en-US" dirty="0"/>
              <a:t>See more information at my </a:t>
            </a:r>
            <a:r>
              <a:rPr lang="en-US" dirty="0">
                <a:hlinkClick r:id="rId3"/>
              </a:rPr>
              <a:t>YouTube</a:t>
            </a:r>
            <a:r>
              <a:rPr lang="en-US" dirty="0"/>
              <a:t>:</a:t>
            </a:r>
          </a:p>
        </p:txBody>
      </p:sp>
    </p:spTree>
    <p:extLst>
      <p:ext uri="{BB962C8B-B14F-4D97-AF65-F5344CB8AC3E}">
        <p14:creationId xmlns:p14="http://schemas.microsoft.com/office/powerpoint/2010/main" val="40258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43C0-70C4-154C-9D59-828E721D2D6B}"/>
              </a:ext>
            </a:extLst>
          </p:cNvPr>
          <p:cNvSpPr>
            <a:spLocks noGrp="1"/>
          </p:cNvSpPr>
          <p:nvPr>
            <p:ph type="title"/>
          </p:nvPr>
        </p:nvSpPr>
        <p:spPr/>
        <p:txBody>
          <a:bodyPr>
            <a:normAutofit fontScale="90000"/>
          </a:bodyPr>
          <a:lstStyle/>
          <a:p>
            <a:r>
              <a:rPr lang="en-US" dirty="0"/>
              <a:t>We analyzed and provided answers to the following questions:</a:t>
            </a:r>
            <a:br>
              <a:rPr lang="en-US" dirty="0"/>
            </a:br>
            <a:endParaRPr lang="en-US" dirty="0"/>
          </a:p>
        </p:txBody>
      </p:sp>
      <p:sp>
        <p:nvSpPr>
          <p:cNvPr id="3" name="Content Placeholder 2">
            <a:extLst>
              <a:ext uri="{FF2B5EF4-FFF2-40B4-BE49-F238E27FC236}">
                <a16:creationId xmlns:a16="http://schemas.microsoft.com/office/drawing/2014/main" id="{DC0489A0-15D3-D945-8F18-643069848C99}"/>
              </a:ext>
            </a:extLst>
          </p:cNvPr>
          <p:cNvSpPr>
            <a:spLocks noGrp="1"/>
          </p:cNvSpPr>
          <p:nvPr>
            <p:ph idx="1"/>
          </p:nvPr>
        </p:nvSpPr>
        <p:spPr>
          <a:xfrm>
            <a:off x="677334" y="2160589"/>
            <a:ext cx="9609666" cy="4577668"/>
          </a:xfrm>
        </p:spPr>
        <p:txBody>
          <a:bodyPr>
            <a:normAutofit fontScale="85000" lnSpcReduction="20000"/>
          </a:bodyPr>
          <a:lstStyle/>
          <a:p>
            <a:r>
              <a:rPr lang="en-US" sz="2400" dirty="0"/>
              <a:t>How many breweries are present in each state?</a:t>
            </a:r>
          </a:p>
          <a:p>
            <a:r>
              <a:rPr lang="en-US" sz="2400" dirty="0"/>
              <a:t>Merge beer data with the breweries data. Print the first 6 observations and the last six observations to check the merged file.</a:t>
            </a:r>
          </a:p>
          <a:p>
            <a:r>
              <a:rPr lang="en-US" sz="2400" dirty="0"/>
              <a:t>Address the missing values in each column.</a:t>
            </a:r>
          </a:p>
          <a:p>
            <a:r>
              <a:rPr lang="en-US" sz="2400" dirty="0"/>
              <a:t>Compute the median alcohol content and international bitterness unit for each state.</a:t>
            </a:r>
          </a:p>
          <a:p>
            <a:r>
              <a:rPr lang="en-US" sz="2400" dirty="0"/>
              <a:t>Which state has the maximum alcoholic (ABV) beer? Which state has the most bitter (IBU) beer?</a:t>
            </a:r>
          </a:p>
          <a:p>
            <a:r>
              <a:rPr lang="en-US" sz="2400" dirty="0"/>
              <a:t>Comment on the summary statistics and distribution of the ABV variable.</a:t>
            </a:r>
          </a:p>
          <a:p>
            <a:r>
              <a:rPr lang="en-US" sz="2400" dirty="0"/>
              <a:t>Is there an apparent relationship between the bitterness of the beer and its alcoholic content?</a:t>
            </a:r>
          </a:p>
          <a:p>
            <a:r>
              <a:rPr lang="en-US" sz="2400" dirty="0"/>
              <a:t>Budweiser would also like to investigate the difference with respect to IBU and ABV between IPAs (India Pale Ales) and other types of Ale (any beer with “Ale” in its name other than IPA).</a:t>
            </a:r>
          </a:p>
          <a:p>
            <a:endParaRPr lang="en-US" dirty="0"/>
          </a:p>
        </p:txBody>
      </p:sp>
    </p:spTree>
    <p:extLst>
      <p:ext uri="{BB962C8B-B14F-4D97-AF65-F5344CB8AC3E}">
        <p14:creationId xmlns:p14="http://schemas.microsoft.com/office/powerpoint/2010/main" val="383177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A4E-0304-4E21-A943-000210893724}"/>
              </a:ext>
            </a:extLst>
          </p:cNvPr>
          <p:cNvSpPr>
            <a:spLocks noGrp="1"/>
          </p:cNvSpPr>
          <p:nvPr>
            <p:ph type="title"/>
          </p:nvPr>
        </p:nvSpPr>
        <p:spPr>
          <a:xfrm>
            <a:off x="677334" y="609600"/>
            <a:ext cx="8596668" cy="684628"/>
          </a:xfrm>
        </p:spPr>
        <p:txBody>
          <a:bodyPr/>
          <a:lstStyle/>
          <a:p>
            <a:r>
              <a:rPr lang="en-US" dirty="0"/>
              <a:t>Datasets</a:t>
            </a:r>
          </a:p>
        </p:txBody>
      </p:sp>
      <p:sp>
        <p:nvSpPr>
          <p:cNvPr id="3" name="Content Placeholder 2">
            <a:extLst>
              <a:ext uri="{FF2B5EF4-FFF2-40B4-BE49-F238E27FC236}">
                <a16:creationId xmlns:a16="http://schemas.microsoft.com/office/drawing/2014/main" id="{A1CA03F7-561F-475E-84A1-C89D4E639A76}"/>
              </a:ext>
            </a:extLst>
          </p:cNvPr>
          <p:cNvSpPr>
            <a:spLocks noGrp="1"/>
          </p:cNvSpPr>
          <p:nvPr>
            <p:ph idx="1"/>
          </p:nvPr>
        </p:nvSpPr>
        <p:spPr>
          <a:xfrm>
            <a:off x="677334" y="1294229"/>
            <a:ext cx="8596668" cy="4747134"/>
          </a:xfrm>
        </p:spPr>
        <p:txBody>
          <a:bodyPr>
            <a:normAutofit fontScale="92500" lnSpcReduction="10000"/>
          </a:bodyPr>
          <a:lstStyle/>
          <a:p>
            <a:pPr>
              <a:buFont typeface="Wingdings" panose="05000000000000000000" pitchFamily="2" charset="2"/>
              <a:buChar char="Ø"/>
            </a:pPr>
            <a:r>
              <a:rPr lang="en-US" sz="2600" b="1" dirty="0">
                <a:solidFill>
                  <a:schemeClr val="tx1"/>
                </a:solidFill>
              </a:rPr>
              <a:t>Beer - 2410 US craft beers</a:t>
            </a:r>
          </a:p>
          <a:p>
            <a:pPr marL="731520" lvl="1" indent="-182880">
              <a:buFont typeface="Arial" panose="020B0604020202020204" pitchFamily="34" charset="0"/>
              <a:buChar char="•"/>
            </a:pPr>
            <a:r>
              <a:rPr lang="en-US" sz="1700" dirty="0">
                <a:solidFill>
                  <a:schemeClr val="tx1"/>
                </a:solidFill>
              </a:rPr>
              <a:t>Beer names</a:t>
            </a:r>
          </a:p>
          <a:p>
            <a:pPr marL="731520" lvl="1" indent="-182880">
              <a:buFont typeface="Arial" panose="020B0604020202020204" pitchFamily="34" charset="0"/>
              <a:buChar char="•"/>
            </a:pPr>
            <a:r>
              <a:rPr lang="en-US" sz="1700" dirty="0">
                <a:solidFill>
                  <a:schemeClr val="tx1"/>
                </a:solidFill>
              </a:rPr>
              <a:t>Beer ID</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Style</a:t>
            </a:r>
          </a:p>
          <a:p>
            <a:pPr marL="731520" lvl="1" indent="-182880">
              <a:buFont typeface="Arial" panose="020B0604020202020204" pitchFamily="34" charset="0"/>
              <a:buChar char="•"/>
            </a:pPr>
            <a:r>
              <a:rPr lang="en-US" sz="1700" dirty="0">
                <a:solidFill>
                  <a:schemeClr val="tx1"/>
                </a:solidFill>
              </a:rPr>
              <a:t>Sizes (Ounces)</a:t>
            </a:r>
          </a:p>
          <a:p>
            <a:pPr marL="731520" lvl="1" indent="-182880">
              <a:buFont typeface="Arial" panose="020B0604020202020204" pitchFamily="34" charset="0"/>
              <a:buChar char="•"/>
            </a:pPr>
            <a:r>
              <a:rPr lang="en-US" sz="1700" dirty="0">
                <a:solidFill>
                  <a:schemeClr val="tx1"/>
                </a:solidFill>
              </a:rPr>
              <a:t>Alcohol By Volume (ABV)</a:t>
            </a:r>
          </a:p>
          <a:p>
            <a:pPr marL="731520" lvl="1" indent="-182880">
              <a:buFont typeface="Arial" panose="020B0604020202020204" pitchFamily="34" charset="0"/>
              <a:buChar char="•"/>
            </a:pPr>
            <a:r>
              <a:rPr lang="en-US" sz="1700" dirty="0">
                <a:solidFill>
                  <a:schemeClr val="tx1"/>
                </a:solidFill>
              </a:rPr>
              <a:t>International Bitterness Units (IBU)</a:t>
            </a:r>
          </a:p>
          <a:p>
            <a:pPr>
              <a:buFont typeface="Wingdings" panose="05000000000000000000" pitchFamily="2" charset="2"/>
              <a:buChar char="Ø"/>
            </a:pPr>
            <a:r>
              <a:rPr lang="en-US" sz="2600" b="1" dirty="0">
                <a:solidFill>
                  <a:schemeClr val="tx1"/>
                </a:solidFill>
              </a:rPr>
              <a:t>Breweries - 558 US breweries</a:t>
            </a:r>
          </a:p>
          <a:p>
            <a:pPr marL="731520" lvl="1" indent="-182880">
              <a:buFont typeface="Arial" panose="020B0604020202020204" pitchFamily="34" charset="0"/>
              <a:buChar char="•"/>
            </a:pPr>
            <a:r>
              <a:rPr lang="en-US" sz="1700" dirty="0">
                <a:solidFill>
                  <a:schemeClr val="tx1"/>
                </a:solidFill>
              </a:rPr>
              <a:t>Brewery names</a:t>
            </a:r>
          </a:p>
          <a:p>
            <a:pPr marL="731520" lvl="1" indent="-182880">
              <a:buFont typeface="Arial" panose="020B0604020202020204" pitchFamily="34" charset="0"/>
              <a:buChar char="•"/>
            </a:pPr>
            <a:r>
              <a:rPr lang="en-US" sz="1700" dirty="0">
                <a:solidFill>
                  <a:schemeClr val="tx1"/>
                </a:solidFill>
              </a:rPr>
              <a:t>Brewery ID</a:t>
            </a:r>
          </a:p>
          <a:p>
            <a:pPr marL="731520" lvl="1" indent="-182880">
              <a:buFont typeface="Arial" panose="020B0604020202020204" pitchFamily="34" charset="0"/>
              <a:buChar char="•"/>
            </a:pPr>
            <a:r>
              <a:rPr lang="en-US" sz="1700" dirty="0">
                <a:solidFill>
                  <a:schemeClr val="tx1"/>
                </a:solidFill>
              </a:rPr>
              <a:t>City </a:t>
            </a:r>
          </a:p>
          <a:p>
            <a:pPr marL="731520" lvl="1" indent="-182880">
              <a:buFont typeface="Arial" panose="020B0604020202020204" pitchFamily="34" charset="0"/>
              <a:buChar char="•"/>
            </a:pPr>
            <a:r>
              <a:rPr lang="en-US" sz="1700" dirty="0">
                <a:solidFill>
                  <a:schemeClr val="tx1"/>
                </a:solidFill>
              </a:rPr>
              <a:t>State</a:t>
            </a:r>
          </a:p>
          <a:p>
            <a:pPr>
              <a:buFont typeface="Wingdings" panose="05000000000000000000" pitchFamily="2" charset="2"/>
              <a:buChar char="Ø"/>
            </a:pPr>
            <a:endParaRPr lang="en-US" sz="2400" dirty="0">
              <a:solidFill>
                <a:schemeClr val="tx1"/>
              </a:solidFill>
            </a:endParaRPr>
          </a:p>
          <a:p>
            <a:pPr lvl="4">
              <a:buFont typeface="Wingdings" panose="05000000000000000000" pitchFamily="2" charset="2"/>
              <a:buChar char="§"/>
            </a:pPr>
            <a:endParaRPr lang="en-US" sz="2400" dirty="0"/>
          </a:p>
          <a:p>
            <a:pPr lvl="4">
              <a:buFont typeface="Wingdings" panose="05000000000000000000" pitchFamily="2" charset="2"/>
              <a:buChar char="§"/>
            </a:pPr>
            <a:endParaRPr lang="en-US" sz="2400" dirty="0"/>
          </a:p>
          <a:p>
            <a:pPr marL="1828800" lvl="4" indent="0">
              <a:buNone/>
            </a:pPr>
            <a:endParaRPr lang="en-US" sz="2400" dirty="0"/>
          </a:p>
          <a:p>
            <a:pPr lvl="3">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0ED2C1E3-DD00-4259-9D72-8A9A3882F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295" y="1982848"/>
            <a:ext cx="3722480" cy="3369895"/>
          </a:xfrm>
          <a:prstGeom prst="rect">
            <a:avLst/>
          </a:prstGeom>
        </p:spPr>
      </p:pic>
    </p:spTree>
    <p:extLst>
      <p:ext uri="{BB962C8B-B14F-4D97-AF65-F5344CB8AC3E}">
        <p14:creationId xmlns:p14="http://schemas.microsoft.com/office/powerpoint/2010/main" val="41006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p:cTn id="5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3">
                                            <p:txEl>
                                              <p:pRg st="9" end="9"/>
                                            </p:txEl>
                                          </p:spTgt>
                                        </p:tgtEl>
                                      </p:cBhvr>
                                    </p:animEffect>
                                  </p:childTnLst>
                                </p:cTn>
                              </p:par>
                              <p:par>
                                <p:cTn id="57" presetID="53" presetClass="entr" presetSubtype="16"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3">
                                            <p:txEl>
                                              <p:pRg st="10" end="10"/>
                                            </p:txEl>
                                          </p:spTgt>
                                        </p:tgtEl>
                                      </p:cBhvr>
                                    </p:animEffect>
                                  </p:childTnLst>
                                </p:cTn>
                              </p:par>
                              <p:par>
                                <p:cTn id="62" presetID="53" presetClass="entr" presetSubtype="16"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p:cTn id="6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6" dur="500"/>
                                        <p:tgtEl>
                                          <p:spTgt spid="3">
                                            <p:txEl>
                                              <p:pRg st="11" end="11"/>
                                            </p:txEl>
                                          </p:spTgt>
                                        </p:tgtEl>
                                      </p:cBhvr>
                                    </p:animEffect>
                                  </p:childTnLst>
                                </p:cTn>
                              </p:par>
                              <p:par>
                                <p:cTn id="67" presetID="53" presetClass="entr" presetSubtype="16"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p:cTn id="69"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C75F-E720-441B-997E-A90DCC8B03FF}"/>
              </a:ext>
            </a:extLst>
          </p:cNvPr>
          <p:cNvSpPr>
            <a:spLocks noGrp="1"/>
          </p:cNvSpPr>
          <p:nvPr>
            <p:ph type="title"/>
          </p:nvPr>
        </p:nvSpPr>
        <p:spPr>
          <a:xfrm>
            <a:off x="677334" y="609600"/>
            <a:ext cx="8596668" cy="714233"/>
          </a:xfrm>
        </p:spPr>
        <p:txBody>
          <a:bodyPr/>
          <a:lstStyle/>
          <a:p>
            <a:r>
              <a:rPr lang="en-US" dirty="0"/>
              <a:t>Breweries by State</a:t>
            </a:r>
          </a:p>
        </p:txBody>
      </p:sp>
      <p:sp>
        <p:nvSpPr>
          <p:cNvPr id="6" name="TextBox 5">
            <a:extLst>
              <a:ext uri="{FF2B5EF4-FFF2-40B4-BE49-F238E27FC236}">
                <a16:creationId xmlns:a16="http://schemas.microsoft.com/office/drawing/2014/main" id="{1E4A413E-D3F4-456F-A64A-AF372A60D4FE}"/>
              </a:ext>
            </a:extLst>
          </p:cNvPr>
          <p:cNvSpPr txBox="1"/>
          <p:nvPr/>
        </p:nvSpPr>
        <p:spPr>
          <a:xfrm>
            <a:off x="8426759" y="1166842"/>
            <a:ext cx="3255723" cy="4524315"/>
          </a:xfrm>
          <a:prstGeom prst="rect">
            <a:avLst/>
          </a:prstGeom>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a:t>Colorado has highest number(47) of breweries and, California has with 39 breweries which is in second place. In Colorado most breweries are in Boulder and Denver. Also, California most breweries are in San Diego.</a:t>
            </a:r>
          </a:p>
        </p:txBody>
      </p:sp>
      <p:pic>
        <p:nvPicPr>
          <p:cNvPr id="5" name="Content Placeholder 4">
            <a:extLst>
              <a:ext uri="{FF2B5EF4-FFF2-40B4-BE49-F238E27FC236}">
                <a16:creationId xmlns:a16="http://schemas.microsoft.com/office/drawing/2014/main" id="{05C6115A-B45D-4B9F-8FE0-1330FE61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9725"/>
            <a:ext cx="7421880" cy="4638675"/>
          </a:xfrm>
        </p:spPr>
      </p:pic>
      <p:pic>
        <p:nvPicPr>
          <p:cNvPr id="7" name="Content Placeholder 4">
            <a:extLst>
              <a:ext uri="{FF2B5EF4-FFF2-40B4-BE49-F238E27FC236}">
                <a16:creationId xmlns:a16="http://schemas.microsoft.com/office/drawing/2014/main" id="{6C4A03B3-E639-436E-9528-3D9CA7446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299" y="140367"/>
            <a:ext cx="1232209" cy="1864035"/>
          </a:xfrm>
          <a:prstGeom prst="rect">
            <a:avLst/>
          </a:prstGeom>
        </p:spPr>
      </p:pic>
      <p:pic>
        <p:nvPicPr>
          <p:cNvPr id="4" name="Picture 3">
            <a:extLst>
              <a:ext uri="{FF2B5EF4-FFF2-40B4-BE49-F238E27FC236}">
                <a16:creationId xmlns:a16="http://schemas.microsoft.com/office/drawing/2014/main" id="{8BEC5A2C-3F9D-48F7-BF84-0686590E7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42" y="3418625"/>
            <a:ext cx="13716" cy="20749"/>
          </a:xfrm>
          <a:prstGeom prst="rect">
            <a:avLst/>
          </a:prstGeom>
        </p:spPr>
      </p:pic>
    </p:spTree>
    <p:extLst>
      <p:ext uri="{BB962C8B-B14F-4D97-AF65-F5344CB8AC3E}">
        <p14:creationId xmlns:p14="http://schemas.microsoft.com/office/powerpoint/2010/main" val="14583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E4D6-9E78-8B4B-9F78-5A643D2D6803}"/>
              </a:ext>
            </a:extLst>
          </p:cNvPr>
          <p:cNvSpPr>
            <a:spLocks noGrp="1"/>
          </p:cNvSpPr>
          <p:nvPr>
            <p:ph type="title"/>
          </p:nvPr>
        </p:nvSpPr>
        <p:spPr/>
        <p:txBody>
          <a:bodyPr/>
          <a:lstStyle/>
          <a:p>
            <a:r>
              <a:rPr lang="en-US" dirty="0"/>
              <a:t>Missing map</a:t>
            </a:r>
          </a:p>
        </p:txBody>
      </p:sp>
      <p:pic>
        <p:nvPicPr>
          <p:cNvPr id="5" name="Content Placeholder 4" descr="Chart, histogram&#10;&#10;Description automatically generated">
            <a:extLst>
              <a:ext uri="{FF2B5EF4-FFF2-40B4-BE49-F238E27FC236}">
                <a16:creationId xmlns:a16="http://schemas.microsoft.com/office/drawing/2014/main" id="{BDEBE919-5011-D343-ABE5-58DBC17C0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34" y="2160588"/>
            <a:ext cx="10171134" cy="3881437"/>
          </a:xfrm>
        </p:spPr>
      </p:pic>
    </p:spTree>
    <p:extLst>
      <p:ext uri="{BB962C8B-B14F-4D97-AF65-F5344CB8AC3E}">
        <p14:creationId xmlns:p14="http://schemas.microsoft.com/office/powerpoint/2010/main" val="178540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FF58-4B35-E344-9304-53076871A7AD}"/>
              </a:ext>
            </a:extLst>
          </p:cNvPr>
          <p:cNvSpPr>
            <a:spLocks noGrp="1"/>
          </p:cNvSpPr>
          <p:nvPr>
            <p:ph type="title"/>
          </p:nvPr>
        </p:nvSpPr>
        <p:spPr/>
        <p:txBody>
          <a:bodyPr/>
          <a:lstStyle/>
          <a:p>
            <a:r>
              <a:rPr lang="en-US" dirty="0"/>
              <a:t>Missing map</a:t>
            </a:r>
          </a:p>
        </p:txBody>
      </p:sp>
      <p:pic>
        <p:nvPicPr>
          <p:cNvPr id="6" name="Content Placeholder 5" descr="A picture containing chart&#10;&#10;Description automatically generated">
            <a:extLst>
              <a:ext uri="{FF2B5EF4-FFF2-40B4-BE49-F238E27FC236}">
                <a16:creationId xmlns:a16="http://schemas.microsoft.com/office/drawing/2014/main" id="{3EB99449-8418-0A47-A6E1-41EA4DD15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4204" y="2160588"/>
            <a:ext cx="628362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289-E4EB-C24A-9F4C-349A51746C17}"/>
              </a:ext>
            </a:extLst>
          </p:cNvPr>
          <p:cNvSpPr>
            <a:spLocks noGrp="1"/>
          </p:cNvSpPr>
          <p:nvPr>
            <p:ph type="title"/>
          </p:nvPr>
        </p:nvSpPr>
        <p:spPr/>
        <p:txBody>
          <a:bodyPr/>
          <a:lstStyle/>
          <a:p>
            <a:r>
              <a:rPr lang="en-US" dirty="0"/>
              <a:t>Missing map after replacing the missing values with median</a:t>
            </a:r>
          </a:p>
        </p:txBody>
      </p:sp>
      <p:pic>
        <p:nvPicPr>
          <p:cNvPr id="5" name="Content Placeholder 4" descr="Table&#10;&#10;Description automatically generated">
            <a:extLst>
              <a:ext uri="{FF2B5EF4-FFF2-40B4-BE49-F238E27FC236}">
                <a16:creationId xmlns:a16="http://schemas.microsoft.com/office/drawing/2014/main" id="{50E8898E-FE48-4948-91D6-4E4E33013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204" y="2160588"/>
            <a:ext cx="6283629" cy="3881437"/>
          </a:xfrm>
        </p:spPr>
      </p:pic>
    </p:spTree>
    <p:extLst>
      <p:ext uri="{BB962C8B-B14F-4D97-AF65-F5344CB8AC3E}">
        <p14:creationId xmlns:p14="http://schemas.microsoft.com/office/powerpoint/2010/main" val="331718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A85A-F3D5-4783-B3DF-48F35C0039B8}"/>
              </a:ext>
            </a:extLst>
          </p:cNvPr>
          <p:cNvSpPr>
            <a:spLocks noGrp="1"/>
          </p:cNvSpPr>
          <p:nvPr>
            <p:ph type="title"/>
          </p:nvPr>
        </p:nvSpPr>
        <p:spPr>
          <a:xfrm>
            <a:off x="677334" y="609600"/>
            <a:ext cx="8596668" cy="796119"/>
          </a:xfrm>
        </p:spPr>
        <p:txBody>
          <a:bodyPr/>
          <a:lstStyle/>
          <a:p>
            <a:r>
              <a:rPr lang="en-US" dirty="0"/>
              <a:t>Columns with Missing Values</a:t>
            </a:r>
          </a:p>
        </p:txBody>
      </p:sp>
      <p:pic>
        <p:nvPicPr>
          <p:cNvPr id="5" name="Content Placeholder 4">
            <a:extLst>
              <a:ext uri="{FF2B5EF4-FFF2-40B4-BE49-F238E27FC236}">
                <a16:creationId xmlns:a16="http://schemas.microsoft.com/office/drawing/2014/main" id="{E2DA335A-46FF-482A-BF6B-D63EE0642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10" y="1378423"/>
            <a:ext cx="7838817" cy="5035810"/>
          </a:xfrm>
        </p:spPr>
      </p:pic>
      <p:sp>
        <p:nvSpPr>
          <p:cNvPr id="6" name="TextBox 5">
            <a:extLst>
              <a:ext uri="{FF2B5EF4-FFF2-40B4-BE49-F238E27FC236}">
                <a16:creationId xmlns:a16="http://schemas.microsoft.com/office/drawing/2014/main" id="{F074CF87-5FB4-40A5-882F-5F9FBB64C3FC}"/>
              </a:ext>
            </a:extLst>
          </p:cNvPr>
          <p:cNvSpPr txBox="1"/>
          <p:nvPr/>
        </p:nvSpPr>
        <p:spPr>
          <a:xfrm>
            <a:off x="8516150" y="740481"/>
            <a:ext cx="2776971" cy="1200329"/>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Both ABV and IBU columns have 62 NA Values</a:t>
            </a:r>
          </a:p>
        </p:txBody>
      </p:sp>
      <p:sp>
        <p:nvSpPr>
          <p:cNvPr id="7" name="TextBox 6">
            <a:extLst>
              <a:ext uri="{FF2B5EF4-FFF2-40B4-BE49-F238E27FC236}">
                <a16:creationId xmlns:a16="http://schemas.microsoft.com/office/drawing/2014/main" id="{3AC60CE1-9C53-458C-A5A4-E44F86113CE1}"/>
              </a:ext>
            </a:extLst>
          </p:cNvPr>
          <p:cNvSpPr txBox="1"/>
          <p:nvPr/>
        </p:nvSpPr>
        <p:spPr>
          <a:xfrm>
            <a:off x="8516150" y="2127643"/>
            <a:ext cx="2776971" cy="830997"/>
          </a:xfrm>
          <a:prstGeom prst="rect">
            <a:avLst/>
          </a:prstGeom>
          <a:solidFill>
            <a:schemeClr val="accent3">
              <a:lumMod val="60000"/>
              <a:lumOff val="40000"/>
            </a:schemeClr>
          </a:solidFill>
          <a:effectLst>
            <a:outerShdw blurRad="50800" dist="38100" dir="16200000" rotWithShape="0">
              <a:prstClr val="black">
                <a:alpha val="40000"/>
              </a:prstClr>
            </a:outerShdw>
          </a:effectLst>
        </p:spPr>
        <p:txBody>
          <a:bodyPr wrap="square" rtlCol="0">
            <a:spAutoFit/>
          </a:bodyPr>
          <a:lstStyle/>
          <a:p>
            <a:pPr algn="ctr"/>
            <a:r>
              <a:rPr lang="en-US" sz="2400" dirty="0"/>
              <a:t>IBU columns only has 943 NA Values</a:t>
            </a:r>
          </a:p>
        </p:txBody>
      </p:sp>
      <p:sp>
        <p:nvSpPr>
          <p:cNvPr id="8" name="TextBox 7">
            <a:extLst>
              <a:ext uri="{FF2B5EF4-FFF2-40B4-BE49-F238E27FC236}">
                <a16:creationId xmlns:a16="http://schemas.microsoft.com/office/drawing/2014/main" id="{9B307A8D-DF47-47CF-A895-7ADFE79BF27A}"/>
              </a:ext>
            </a:extLst>
          </p:cNvPr>
          <p:cNvSpPr txBox="1"/>
          <p:nvPr/>
        </p:nvSpPr>
        <p:spPr>
          <a:xfrm>
            <a:off x="8516150" y="3209031"/>
            <a:ext cx="3507528" cy="3046988"/>
          </a:xfrm>
          <a:prstGeom prst="rect">
            <a:avLst/>
          </a:prstGeom>
          <a:solidFill>
            <a:schemeClr val="accent3">
              <a:lumMod val="20000"/>
              <a:lumOff val="80000"/>
            </a:schemeClr>
          </a:solidFill>
        </p:spPr>
        <p:txBody>
          <a:bodyPr wrap="square" rtlCol="0">
            <a:spAutoFit/>
          </a:bodyPr>
          <a:lstStyle/>
          <a:p>
            <a:pPr algn="ctr"/>
            <a:r>
              <a:rPr lang="en-US" sz="2400" dirty="0"/>
              <a:t>ABV column missing values replace using State level median values and IBU column missing values replace using predictive regression model(ABV as independent)</a:t>
            </a:r>
          </a:p>
        </p:txBody>
      </p:sp>
    </p:spTree>
    <p:extLst>
      <p:ext uri="{BB962C8B-B14F-4D97-AF65-F5344CB8AC3E}">
        <p14:creationId xmlns:p14="http://schemas.microsoft.com/office/powerpoint/2010/main" val="11018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696</TotalTime>
  <Words>678</Words>
  <Application>Microsoft Macintosh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Lucida Sans</vt:lpstr>
      <vt:lpstr>Trebuchet MS</vt:lpstr>
      <vt:lpstr>Wingdings</vt:lpstr>
      <vt:lpstr>Wingdings 3</vt:lpstr>
      <vt:lpstr>Facet</vt:lpstr>
      <vt:lpstr>Doing Data Science  </vt:lpstr>
      <vt:lpstr>OBJECTIVES</vt:lpstr>
      <vt:lpstr>We analyzed and provided answers to the following questions: </vt:lpstr>
      <vt:lpstr>Datasets</vt:lpstr>
      <vt:lpstr>Breweries by State</vt:lpstr>
      <vt:lpstr>Missing map</vt:lpstr>
      <vt:lpstr>Missing map</vt:lpstr>
      <vt:lpstr>Missing map after replacing the missing values with median</vt:lpstr>
      <vt:lpstr>Columns with Missing Values</vt:lpstr>
      <vt:lpstr>Medians of ABV and IBU cntd..</vt:lpstr>
      <vt:lpstr>PowerPoint Presentation</vt:lpstr>
      <vt:lpstr>PowerPoint Presentation</vt:lpstr>
      <vt:lpstr>States with Maximum ABV and IBU</vt:lpstr>
      <vt:lpstr>Distribution of ABV</vt:lpstr>
      <vt:lpstr>Null hypothesis: the ABV is normally distributed?</vt:lpstr>
      <vt:lpstr>Relationship Between IBU and ABV</vt:lpstr>
      <vt:lpstr>Relationship Between IBU and ABV</vt:lpstr>
      <vt:lpstr>From the scatterplot, we can observe that ABV and IBU has positive linear relationship.   </vt:lpstr>
      <vt:lpstr>Relationship between ABV and IBU  in different styles</vt:lpstr>
      <vt:lpstr>Mann Whitney test showed that ABV  and IBU in India Pale were significantly higher than  Ale style</vt:lpstr>
      <vt:lpstr>PowerPoint Presentation</vt:lpstr>
      <vt:lpstr>KNN Model for distinguishing IPA and ale</vt:lpstr>
      <vt:lpstr>Ounces By State</vt:lpstr>
      <vt:lpstr>Ounces per cities in Colorado</vt:lpstr>
      <vt:lpstr>Evaluation of the Ounces between two styles(IPA and Ale) in different cities in Colorado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Doing Data Science  Case Study 01</dc:title>
  <dc:creator>Shaveen</dc:creator>
  <cp:lastModifiedBy>Omid Mehrpour</cp:lastModifiedBy>
  <cp:revision>43</cp:revision>
  <dcterms:created xsi:type="dcterms:W3CDTF">2021-09-28T14:15:49Z</dcterms:created>
  <dcterms:modified xsi:type="dcterms:W3CDTF">2021-10-23T05:23:56Z</dcterms:modified>
</cp:coreProperties>
</file>