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D23A5-A723-4852-8FCC-B74A58B16E4B}" type="datetimeFigureOut">
              <a:rPr lang="en-US" smtClean="0"/>
              <a:t>9/29/2021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0D5913-FFE8-43A0-82FB-490BAEF7DE1F}" type="slidenum">
              <a:rPr lang="en-US" smtClean="0"/>
              <a:t>‹#›</a:t>
            </a:fld>
            <a:endParaRPr lang="en-US"/>
          </a:p>
        </p:txBody>
      </p:sp>
    </p:spTree>
    <p:extLst>
      <p:ext uri="{BB962C8B-B14F-4D97-AF65-F5344CB8AC3E}">
        <p14:creationId xmlns:p14="http://schemas.microsoft.com/office/powerpoint/2010/main" val="2636132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57C539-C123-4291-9FED-4426DE099567}"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1154883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7C539-C123-4291-9FED-4426DE099567}"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34589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7C539-C123-4291-9FED-4426DE099567}"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19126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7C539-C123-4291-9FED-4426DE099567}"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3857573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7C539-C123-4291-9FED-4426DE099567}"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5435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7C539-C123-4291-9FED-4426DE099567}"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2345841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7C539-C123-4291-9FED-4426DE099567}"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1760675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7C539-C123-4291-9FED-4426DE099567}"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3223064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7C539-C123-4291-9FED-4426DE099567}"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68284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7C539-C123-4291-9FED-4426DE099567}"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4278267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57C539-C123-4291-9FED-4426DE099567}"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147181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57C539-C123-4291-9FED-4426DE099567}" type="datetimeFigureOut">
              <a:rPr lang="en-US" smtClean="0"/>
              <a:t>9/29/2021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2990823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57C539-C123-4291-9FED-4426DE099567}" type="datetimeFigureOut">
              <a:rPr lang="en-US" smtClean="0"/>
              <a:t>9/29/2021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279667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7C539-C123-4291-9FED-4426DE099567}" type="datetimeFigureOut">
              <a:rPr lang="en-US" smtClean="0"/>
              <a:t>9/29/2021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3063988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57C539-C123-4291-9FED-4426DE099567}"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2468215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57C539-C123-4291-9FED-4426DE099567}"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360016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57C539-C123-4291-9FED-4426DE099567}" type="datetimeFigureOut">
              <a:rPr lang="en-US" smtClean="0"/>
              <a:t>9/29/2021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B4697A-BADF-419C-95C6-998450ABBC35}" type="slidenum">
              <a:rPr lang="en-US" smtClean="0"/>
              <a:t>‹#›</a:t>
            </a:fld>
            <a:endParaRPr lang="en-US"/>
          </a:p>
        </p:txBody>
      </p:sp>
    </p:spTree>
    <p:extLst>
      <p:ext uri="{BB962C8B-B14F-4D97-AF65-F5344CB8AC3E}">
        <p14:creationId xmlns:p14="http://schemas.microsoft.com/office/powerpoint/2010/main" val="306736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D1A6-49A9-413A-838B-8E7242A71726}"/>
              </a:ext>
            </a:extLst>
          </p:cNvPr>
          <p:cNvSpPr>
            <a:spLocks noGrp="1"/>
          </p:cNvSpPr>
          <p:nvPr>
            <p:ph type="ctrTitle"/>
          </p:nvPr>
        </p:nvSpPr>
        <p:spPr>
          <a:xfrm>
            <a:off x="1507066" y="702467"/>
            <a:ext cx="7766936" cy="2726533"/>
          </a:xfrm>
        </p:spPr>
        <p:txBody>
          <a:bodyPr/>
          <a:lstStyle/>
          <a:p>
            <a:pPr algn="ctr"/>
            <a:r>
              <a:rPr lang="en-US" b="1" dirty="0"/>
              <a:t>MSDS 6306: Doing Data Science </a:t>
            </a:r>
            <a:br>
              <a:rPr lang="en-US" b="1" dirty="0"/>
            </a:br>
            <a:r>
              <a:rPr lang="en-US" b="1" dirty="0"/>
              <a:t>Case Study 01</a:t>
            </a:r>
          </a:p>
        </p:txBody>
      </p:sp>
      <p:pic>
        <p:nvPicPr>
          <p:cNvPr id="5" name="Picture 4">
            <a:extLst>
              <a:ext uri="{FF2B5EF4-FFF2-40B4-BE49-F238E27FC236}">
                <a16:creationId xmlns:a16="http://schemas.microsoft.com/office/drawing/2014/main" id="{96DBDCB3-9654-4BD5-B27F-C0CDAA0CD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305135">
            <a:off x="2813799" y="3656934"/>
            <a:ext cx="5153471" cy="2842337"/>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14697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D309-7E8F-479F-A100-E274B60B64B0}"/>
              </a:ext>
            </a:extLst>
          </p:cNvPr>
          <p:cNvSpPr>
            <a:spLocks noGrp="1"/>
          </p:cNvSpPr>
          <p:nvPr>
            <p:ph type="title"/>
          </p:nvPr>
        </p:nvSpPr>
        <p:spPr>
          <a:xfrm>
            <a:off x="677334" y="609600"/>
            <a:ext cx="8596668" cy="736600"/>
          </a:xfrm>
        </p:spPr>
        <p:txBody>
          <a:bodyPr/>
          <a:lstStyle/>
          <a:p>
            <a:r>
              <a:rPr lang="en-US" dirty="0"/>
              <a:t>Relationship Between IBU and ABV</a:t>
            </a:r>
          </a:p>
        </p:txBody>
      </p:sp>
      <p:pic>
        <p:nvPicPr>
          <p:cNvPr id="5" name="Content Placeholder 4">
            <a:extLst>
              <a:ext uri="{FF2B5EF4-FFF2-40B4-BE49-F238E27FC236}">
                <a16:creationId xmlns:a16="http://schemas.microsoft.com/office/drawing/2014/main" id="{C367DC6F-A212-4338-A60F-B993A1A5ED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89075"/>
            <a:ext cx="6830290" cy="4695825"/>
          </a:xfrm>
        </p:spPr>
      </p:pic>
      <p:sp>
        <p:nvSpPr>
          <p:cNvPr id="6" name="TextBox 5">
            <a:extLst>
              <a:ext uri="{FF2B5EF4-FFF2-40B4-BE49-F238E27FC236}">
                <a16:creationId xmlns:a16="http://schemas.microsoft.com/office/drawing/2014/main" id="{EEE88414-A2D6-4D84-A264-2D490124E03D}"/>
              </a:ext>
            </a:extLst>
          </p:cNvPr>
          <p:cNvSpPr txBox="1"/>
          <p:nvPr/>
        </p:nvSpPr>
        <p:spPr>
          <a:xfrm>
            <a:off x="7708900" y="2413337"/>
            <a:ext cx="2995886" cy="267765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2400" dirty="0"/>
              <a:t>From the scatterplot, we can observe that ABV and IBU has positive linear relationship.</a:t>
            </a:r>
          </a:p>
          <a:p>
            <a:pPr algn="ctr"/>
            <a:endParaRPr lang="en-US" sz="2400" dirty="0"/>
          </a:p>
          <a:p>
            <a:pPr algn="ctr"/>
            <a:r>
              <a:rPr lang="en-US" sz="2400" dirty="0"/>
              <a:t>Cor(ABV,IBU) = 0.67</a:t>
            </a:r>
          </a:p>
        </p:txBody>
      </p:sp>
    </p:spTree>
    <p:extLst>
      <p:ext uri="{BB962C8B-B14F-4D97-AF65-F5344CB8AC3E}">
        <p14:creationId xmlns:p14="http://schemas.microsoft.com/office/powerpoint/2010/main" val="194468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BFB3-18FD-4D5B-B43E-AE62C288CD3C}"/>
              </a:ext>
            </a:extLst>
          </p:cNvPr>
          <p:cNvSpPr>
            <a:spLocks noGrp="1"/>
          </p:cNvSpPr>
          <p:nvPr>
            <p:ph type="title"/>
          </p:nvPr>
        </p:nvSpPr>
        <p:spPr>
          <a:xfrm>
            <a:off x="677334" y="609600"/>
            <a:ext cx="8596668" cy="800100"/>
          </a:xfrm>
        </p:spPr>
        <p:txBody>
          <a:bodyPr/>
          <a:lstStyle/>
          <a:p>
            <a:r>
              <a:rPr lang="en-US" dirty="0"/>
              <a:t>KNN Model</a:t>
            </a:r>
          </a:p>
        </p:txBody>
      </p:sp>
      <p:pic>
        <p:nvPicPr>
          <p:cNvPr id="5" name="Picture 4">
            <a:extLst>
              <a:ext uri="{FF2B5EF4-FFF2-40B4-BE49-F238E27FC236}">
                <a16:creationId xmlns:a16="http://schemas.microsoft.com/office/drawing/2014/main" id="{7911E95B-0A5D-4EDA-92DF-5494163D9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1270001"/>
            <a:ext cx="6007100" cy="4129881"/>
          </a:xfrm>
          <a:prstGeom prst="rect">
            <a:avLst/>
          </a:prstGeom>
        </p:spPr>
      </p:pic>
      <p:sp>
        <p:nvSpPr>
          <p:cNvPr id="3" name="Content Placeholder 2">
            <a:extLst>
              <a:ext uri="{FF2B5EF4-FFF2-40B4-BE49-F238E27FC236}">
                <a16:creationId xmlns:a16="http://schemas.microsoft.com/office/drawing/2014/main" id="{A9C8335F-7117-41B4-947D-4A1ED7F1BC15}"/>
              </a:ext>
            </a:extLst>
          </p:cNvPr>
          <p:cNvSpPr>
            <a:spLocks noGrp="1"/>
          </p:cNvSpPr>
          <p:nvPr>
            <p:ph idx="1"/>
          </p:nvPr>
        </p:nvSpPr>
        <p:spPr>
          <a:xfrm>
            <a:off x="677334" y="1270001"/>
            <a:ext cx="8596668" cy="4771362"/>
          </a:xfrm>
        </p:spPr>
        <p:txBody>
          <a:bodyPr/>
          <a:lstStyle/>
          <a:p>
            <a:pPr>
              <a:buFont typeface="Wingdings" panose="05000000000000000000" pitchFamily="2" charset="2"/>
              <a:buChar char="Ø"/>
            </a:pPr>
            <a:r>
              <a:rPr lang="en-US" dirty="0"/>
              <a:t>Used original dataset without missing values.</a:t>
            </a:r>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a:p>
            <a:pPr marL="0" indent="0">
              <a:buNone/>
            </a:pPr>
            <a:endParaRPr lang="en-US" dirty="0"/>
          </a:p>
        </p:txBody>
      </p:sp>
      <p:graphicFrame>
        <p:nvGraphicFramePr>
          <p:cNvPr id="6" name="Table 6">
            <a:extLst>
              <a:ext uri="{FF2B5EF4-FFF2-40B4-BE49-F238E27FC236}">
                <a16:creationId xmlns:a16="http://schemas.microsoft.com/office/drawing/2014/main" id="{86E6D537-F236-4432-9A77-E22B1228E1BC}"/>
              </a:ext>
            </a:extLst>
          </p:cNvPr>
          <p:cNvGraphicFramePr>
            <a:graphicFrameLocks noGrp="1"/>
          </p:cNvGraphicFramePr>
          <p:nvPr>
            <p:extLst>
              <p:ext uri="{D42A27DB-BD31-4B8C-83A1-F6EECF244321}">
                <p14:modId xmlns:p14="http://schemas.microsoft.com/office/powerpoint/2010/main" val="1152779596"/>
              </p:ext>
            </p:extLst>
          </p:nvPr>
        </p:nvGraphicFramePr>
        <p:xfrm>
          <a:off x="558800" y="5412581"/>
          <a:ext cx="8128000" cy="1010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738791276"/>
                    </a:ext>
                  </a:extLst>
                </a:gridCol>
                <a:gridCol w="2032000">
                  <a:extLst>
                    <a:ext uri="{9D8B030D-6E8A-4147-A177-3AD203B41FA5}">
                      <a16:colId xmlns:a16="http://schemas.microsoft.com/office/drawing/2014/main" val="216316058"/>
                    </a:ext>
                  </a:extLst>
                </a:gridCol>
                <a:gridCol w="2032000">
                  <a:extLst>
                    <a:ext uri="{9D8B030D-6E8A-4147-A177-3AD203B41FA5}">
                      <a16:colId xmlns:a16="http://schemas.microsoft.com/office/drawing/2014/main" val="1420787684"/>
                    </a:ext>
                  </a:extLst>
                </a:gridCol>
                <a:gridCol w="2032000">
                  <a:extLst>
                    <a:ext uri="{9D8B030D-6E8A-4147-A177-3AD203B41FA5}">
                      <a16:colId xmlns:a16="http://schemas.microsoft.com/office/drawing/2014/main" val="2085001894"/>
                    </a:ext>
                  </a:extLst>
                </a:gridCol>
              </a:tblGrid>
              <a:tr h="0">
                <a:tc>
                  <a:txBody>
                    <a:bodyPr/>
                    <a:lstStyle/>
                    <a:p>
                      <a:pPr algn="ctr"/>
                      <a:r>
                        <a:rPr lang="en-US" dirty="0"/>
                        <a:t>Accuracy</a:t>
                      </a:r>
                    </a:p>
                  </a:txBody>
                  <a:tcPr/>
                </a:tc>
                <a:tc>
                  <a:txBody>
                    <a:bodyPr/>
                    <a:lstStyle/>
                    <a:p>
                      <a:pPr algn="ctr"/>
                      <a:r>
                        <a:rPr lang="en-US" dirty="0"/>
                        <a:t>Misclassification Rate</a:t>
                      </a:r>
                    </a:p>
                  </a:txBody>
                  <a:tcPr/>
                </a:tc>
                <a:tc>
                  <a:txBody>
                    <a:bodyPr/>
                    <a:lstStyle/>
                    <a:p>
                      <a:pPr algn="ctr"/>
                      <a:r>
                        <a:rPr lang="en-US" dirty="0"/>
                        <a:t>Sensitivity</a:t>
                      </a:r>
                    </a:p>
                  </a:txBody>
                  <a:tcPr/>
                </a:tc>
                <a:tc>
                  <a:txBody>
                    <a:bodyPr/>
                    <a:lstStyle/>
                    <a:p>
                      <a:pPr algn="ctr"/>
                      <a:r>
                        <a:rPr lang="en-US" dirty="0"/>
                        <a:t>Specificity</a:t>
                      </a:r>
                    </a:p>
                  </a:txBody>
                  <a:tcPr/>
                </a:tc>
                <a:extLst>
                  <a:ext uri="{0D108BD9-81ED-4DB2-BD59-A6C34878D82A}">
                    <a16:rowId xmlns:a16="http://schemas.microsoft.com/office/drawing/2014/main" val="3631152198"/>
                  </a:ext>
                </a:extLst>
              </a:tr>
              <a:tr h="370840">
                <a:tc>
                  <a:txBody>
                    <a:bodyPr/>
                    <a:lstStyle/>
                    <a:p>
                      <a:pPr algn="ctr"/>
                      <a:r>
                        <a:rPr lang="en-US" dirty="0"/>
                        <a:t>86.27%</a:t>
                      </a:r>
                    </a:p>
                  </a:txBody>
                  <a:tcPr/>
                </a:tc>
                <a:tc>
                  <a:txBody>
                    <a:bodyPr/>
                    <a:lstStyle/>
                    <a:p>
                      <a:pPr algn="ctr"/>
                      <a:r>
                        <a:rPr lang="en-US" dirty="0"/>
                        <a:t>0.14</a:t>
                      </a:r>
                    </a:p>
                  </a:txBody>
                  <a:tcPr/>
                </a:tc>
                <a:tc>
                  <a:txBody>
                    <a:bodyPr/>
                    <a:lstStyle/>
                    <a:p>
                      <a:pPr algn="ctr"/>
                      <a:r>
                        <a:rPr lang="en-US" dirty="0"/>
                        <a:t>0.82</a:t>
                      </a:r>
                    </a:p>
                  </a:txBody>
                  <a:tcPr/>
                </a:tc>
                <a:tc>
                  <a:txBody>
                    <a:bodyPr/>
                    <a:lstStyle/>
                    <a:p>
                      <a:pPr algn="ctr"/>
                      <a:r>
                        <a:rPr lang="en-US" dirty="0"/>
                        <a:t>0.89</a:t>
                      </a:r>
                    </a:p>
                  </a:txBody>
                  <a:tcPr/>
                </a:tc>
                <a:extLst>
                  <a:ext uri="{0D108BD9-81ED-4DB2-BD59-A6C34878D82A}">
                    <a16:rowId xmlns:a16="http://schemas.microsoft.com/office/drawing/2014/main" val="2789350711"/>
                  </a:ext>
                </a:extLst>
              </a:tr>
            </a:tbl>
          </a:graphicData>
        </a:graphic>
      </p:graphicFrame>
      <p:sp>
        <p:nvSpPr>
          <p:cNvPr id="7" name="TextBox 6">
            <a:extLst>
              <a:ext uri="{FF2B5EF4-FFF2-40B4-BE49-F238E27FC236}">
                <a16:creationId xmlns:a16="http://schemas.microsoft.com/office/drawing/2014/main" id="{A450932A-632E-43B1-852E-AEFE98EC1FC7}"/>
              </a:ext>
            </a:extLst>
          </p:cNvPr>
          <p:cNvSpPr txBox="1"/>
          <p:nvPr/>
        </p:nvSpPr>
        <p:spPr>
          <a:xfrm>
            <a:off x="6835416" y="2965609"/>
            <a:ext cx="2939205"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dirty="0"/>
              <a:t>Optimal k value is 6</a:t>
            </a:r>
          </a:p>
        </p:txBody>
      </p:sp>
    </p:spTree>
    <p:extLst>
      <p:ext uri="{BB962C8B-B14F-4D97-AF65-F5344CB8AC3E}">
        <p14:creationId xmlns:p14="http://schemas.microsoft.com/office/powerpoint/2010/main" val="298733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2413-CC3F-4BC8-BD61-02A7A4254141}"/>
              </a:ext>
            </a:extLst>
          </p:cNvPr>
          <p:cNvSpPr>
            <a:spLocks noGrp="1"/>
          </p:cNvSpPr>
          <p:nvPr>
            <p:ph type="title"/>
          </p:nvPr>
        </p:nvSpPr>
        <p:spPr>
          <a:xfrm>
            <a:off x="677334" y="609600"/>
            <a:ext cx="8596668" cy="889000"/>
          </a:xfrm>
        </p:spPr>
        <p:txBody>
          <a:bodyPr/>
          <a:lstStyle/>
          <a:p>
            <a:r>
              <a:rPr lang="en-US" dirty="0"/>
              <a:t>Ounces By State</a:t>
            </a:r>
          </a:p>
        </p:txBody>
      </p:sp>
      <p:pic>
        <p:nvPicPr>
          <p:cNvPr id="5" name="Content Placeholder 4">
            <a:extLst>
              <a:ext uri="{FF2B5EF4-FFF2-40B4-BE49-F238E27FC236}">
                <a16:creationId xmlns:a16="http://schemas.microsoft.com/office/drawing/2014/main" id="{E9547B38-EBD5-4EAE-914B-98AAB00C24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1447800"/>
            <a:ext cx="6993467" cy="4808009"/>
          </a:xfrm>
        </p:spPr>
      </p:pic>
      <p:sp>
        <p:nvSpPr>
          <p:cNvPr id="6" name="TextBox 5">
            <a:extLst>
              <a:ext uri="{FF2B5EF4-FFF2-40B4-BE49-F238E27FC236}">
                <a16:creationId xmlns:a16="http://schemas.microsoft.com/office/drawing/2014/main" id="{971C29CE-8444-40E9-ABB5-EBFA3ECE4A36}"/>
              </a:ext>
            </a:extLst>
          </p:cNvPr>
          <p:cNvSpPr txBox="1"/>
          <p:nvPr/>
        </p:nvSpPr>
        <p:spPr>
          <a:xfrm>
            <a:off x="8010352" y="2120900"/>
            <a:ext cx="2543348" cy="378565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400" dirty="0"/>
              <a:t>Higher number of consumers are in Colorado, because higher number of ounces sold in there. and West Virginia has lower number of consumers</a:t>
            </a:r>
            <a:r>
              <a:rPr lang="en-US" sz="2000" dirty="0"/>
              <a:t>.</a:t>
            </a:r>
          </a:p>
        </p:txBody>
      </p:sp>
    </p:spTree>
    <p:extLst>
      <p:ext uri="{BB962C8B-B14F-4D97-AF65-F5344CB8AC3E}">
        <p14:creationId xmlns:p14="http://schemas.microsoft.com/office/powerpoint/2010/main" val="203076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F4D745C-2C95-468B-AD72-212488F6D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8306" y="1460510"/>
            <a:ext cx="3735388" cy="3936980"/>
          </a:xfrm>
          <a:prstGeom prst="rect">
            <a:avLst/>
          </a:prstGeom>
        </p:spPr>
      </p:pic>
    </p:spTree>
    <p:extLst>
      <p:ext uri="{BB962C8B-B14F-4D97-AF65-F5344CB8AC3E}">
        <p14:creationId xmlns:p14="http://schemas.microsoft.com/office/powerpoint/2010/main" val="402582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41FB-3517-4177-9D24-FD33F25CEB36}"/>
              </a:ext>
            </a:extLst>
          </p:cNvPr>
          <p:cNvSpPr>
            <a:spLocks noGrp="1"/>
          </p:cNvSpPr>
          <p:nvPr>
            <p:ph type="title"/>
          </p:nvPr>
        </p:nvSpPr>
        <p:spPr/>
        <p:txBody>
          <a:bodyPr/>
          <a:lstStyle/>
          <a:p>
            <a:r>
              <a:rPr lang="en-US" dirty="0"/>
              <a:t>OBJECTIVES</a:t>
            </a:r>
          </a:p>
        </p:txBody>
      </p:sp>
      <p:pic>
        <p:nvPicPr>
          <p:cNvPr id="5" name="Picture 4">
            <a:extLst>
              <a:ext uri="{FF2B5EF4-FFF2-40B4-BE49-F238E27FC236}">
                <a16:creationId xmlns:a16="http://schemas.microsoft.com/office/drawing/2014/main" id="{A3A56871-129D-49B2-A365-D88AE2D0A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116" y="4093863"/>
            <a:ext cx="3305175" cy="2533650"/>
          </a:xfrm>
          <a:prstGeom prst="rect">
            <a:avLst/>
          </a:prstGeom>
          <a:ln>
            <a:noFill/>
          </a:ln>
          <a:effectLst>
            <a:softEdge rad="112500"/>
          </a:effectLst>
        </p:spPr>
      </p:pic>
      <p:sp>
        <p:nvSpPr>
          <p:cNvPr id="3" name="Content Placeholder 2">
            <a:extLst>
              <a:ext uri="{FF2B5EF4-FFF2-40B4-BE49-F238E27FC236}">
                <a16:creationId xmlns:a16="http://schemas.microsoft.com/office/drawing/2014/main" id="{CB49B40B-6088-421A-BEB6-D02319961CD2}"/>
              </a:ext>
            </a:extLst>
          </p:cNvPr>
          <p:cNvSpPr>
            <a:spLocks noGrp="1"/>
          </p:cNvSpPr>
          <p:nvPr>
            <p:ph idx="1"/>
          </p:nvPr>
        </p:nvSpPr>
        <p:spPr>
          <a:xfrm>
            <a:off x="677334" y="1308295"/>
            <a:ext cx="8596668" cy="4733067"/>
          </a:xfrm>
        </p:spPr>
        <p:txBody>
          <a:bodyPr/>
          <a:lstStyle/>
          <a:p>
            <a:pPr>
              <a:buFont typeface="Wingdings" panose="05000000000000000000" pitchFamily="2" charset="2"/>
              <a:buChar char="Ø"/>
            </a:pPr>
            <a:r>
              <a:rPr lang="en-US" sz="3200" dirty="0">
                <a:solidFill>
                  <a:schemeClr val="tx1"/>
                </a:solidFill>
              </a:rPr>
              <a:t>Client: CEO and CFO of Budweiser.</a:t>
            </a:r>
          </a:p>
          <a:p>
            <a:pPr>
              <a:buFont typeface="Wingdings" panose="05000000000000000000" pitchFamily="2" charset="2"/>
              <a:buChar char="Ø"/>
            </a:pPr>
            <a:r>
              <a:rPr lang="en-US" sz="3200" dirty="0">
                <a:solidFill>
                  <a:schemeClr val="tx1"/>
                </a:solidFill>
              </a:rPr>
              <a:t>Summary of Brewery and Beer</a:t>
            </a:r>
          </a:p>
          <a:p>
            <a:pPr>
              <a:buFont typeface="Wingdings" panose="05000000000000000000" pitchFamily="2" charset="2"/>
              <a:buChar char="Ø"/>
            </a:pPr>
            <a:r>
              <a:rPr lang="en-US" sz="3200" dirty="0">
                <a:solidFill>
                  <a:schemeClr val="tx1"/>
                </a:solidFill>
              </a:rPr>
              <a:t>Information about ABV and IBU</a:t>
            </a:r>
          </a:p>
          <a:p>
            <a:pPr>
              <a:buFont typeface="Wingdings" panose="05000000000000000000" pitchFamily="2" charset="2"/>
              <a:buChar char="Ø"/>
            </a:pPr>
            <a:r>
              <a:rPr lang="en-US" sz="3200" dirty="0">
                <a:solidFill>
                  <a:schemeClr val="tx1"/>
                </a:solidFill>
              </a:rPr>
              <a:t>Apparent</a:t>
            </a:r>
            <a:r>
              <a:rPr lang="en-US" sz="3200" dirty="0"/>
              <a:t> </a:t>
            </a:r>
            <a:r>
              <a:rPr lang="en-US" sz="3200" dirty="0">
                <a:solidFill>
                  <a:schemeClr val="tx1"/>
                </a:solidFill>
              </a:rPr>
              <a:t>relationship between ABV and IBU</a:t>
            </a:r>
          </a:p>
          <a:p>
            <a:pPr>
              <a:buFont typeface="Wingdings" panose="05000000000000000000" pitchFamily="2" charset="2"/>
              <a:buChar char="Ø"/>
            </a:pPr>
            <a:r>
              <a:rPr lang="en-US" sz="3200" dirty="0">
                <a:solidFill>
                  <a:schemeClr val="tx1"/>
                </a:solidFill>
              </a:rPr>
              <a:t>KNN model</a:t>
            </a:r>
          </a:p>
          <a:p>
            <a:pPr>
              <a:buFont typeface="Wingdings" panose="05000000000000000000" pitchFamily="2" charset="2"/>
              <a:buChar char="Ø"/>
            </a:pPr>
            <a:r>
              <a:rPr lang="en-US" sz="3200" dirty="0">
                <a:solidFill>
                  <a:schemeClr val="tx1"/>
                </a:solidFill>
              </a:rPr>
              <a:t>Ounces comparison by State</a:t>
            </a:r>
          </a:p>
          <a:p>
            <a:endParaRPr lang="en-US" dirty="0"/>
          </a:p>
        </p:txBody>
      </p:sp>
    </p:spTree>
    <p:extLst>
      <p:ext uri="{BB962C8B-B14F-4D97-AF65-F5344CB8AC3E}">
        <p14:creationId xmlns:p14="http://schemas.microsoft.com/office/powerpoint/2010/main" val="423659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arn(inVertic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DA4E-0304-4E21-A943-000210893724}"/>
              </a:ext>
            </a:extLst>
          </p:cNvPr>
          <p:cNvSpPr>
            <a:spLocks noGrp="1"/>
          </p:cNvSpPr>
          <p:nvPr>
            <p:ph type="title"/>
          </p:nvPr>
        </p:nvSpPr>
        <p:spPr>
          <a:xfrm>
            <a:off x="677334" y="609600"/>
            <a:ext cx="8596668" cy="684628"/>
          </a:xfrm>
        </p:spPr>
        <p:txBody>
          <a:bodyPr/>
          <a:lstStyle/>
          <a:p>
            <a:r>
              <a:rPr lang="en-US" dirty="0"/>
              <a:t>Datasets</a:t>
            </a:r>
          </a:p>
        </p:txBody>
      </p:sp>
      <p:sp>
        <p:nvSpPr>
          <p:cNvPr id="3" name="Content Placeholder 2">
            <a:extLst>
              <a:ext uri="{FF2B5EF4-FFF2-40B4-BE49-F238E27FC236}">
                <a16:creationId xmlns:a16="http://schemas.microsoft.com/office/drawing/2014/main" id="{A1CA03F7-561F-475E-84A1-C89D4E639A76}"/>
              </a:ext>
            </a:extLst>
          </p:cNvPr>
          <p:cNvSpPr>
            <a:spLocks noGrp="1"/>
          </p:cNvSpPr>
          <p:nvPr>
            <p:ph idx="1"/>
          </p:nvPr>
        </p:nvSpPr>
        <p:spPr>
          <a:xfrm>
            <a:off x="677334" y="1294229"/>
            <a:ext cx="8596668" cy="4747134"/>
          </a:xfrm>
        </p:spPr>
        <p:txBody>
          <a:bodyPr>
            <a:normAutofit fontScale="92500" lnSpcReduction="10000"/>
          </a:bodyPr>
          <a:lstStyle/>
          <a:p>
            <a:pPr>
              <a:buFont typeface="Wingdings" panose="05000000000000000000" pitchFamily="2" charset="2"/>
              <a:buChar char="Ø"/>
            </a:pPr>
            <a:r>
              <a:rPr lang="en-US" sz="2600" b="1" dirty="0">
                <a:solidFill>
                  <a:schemeClr val="tx1"/>
                </a:solidFill>
              </a:rPr>
              <a:t>Beer - 2410 US craft beers</a:t>
            </a:r>
          </a:p>
          <a:p>
            <a:pPr marL="731520" lvl="1" indent="-182880">
              <a:buFont typeface="Arial" panose="020B0604020202020204" pitchFamily="34" charset="0"/>
              <a:buChar char="•"/>
            </a:pPr>
            <a:r>
              <a:rPr lang="en-US" sz="1700" dirty="0">
                <a:solidFill>
                  <a:schemeClr val="tx1"/>
                </a:solidFill>
              </a:rPr>
              <a:t>Beer names</a:t>
            </a:r>
          </a:p>
          <a:p>
            <a:pPr marL="731520" lvl="1" indent="-182880">
              <a:buFont typeface="Arial" panose="020B0604020202020204" pitchFamily="34" charset="0"/>
              <a:buChar char="•"/>
            </a:pPr>
            <a:r>
              <a:rPr lang="en-US" sz="1700" dirty="0">
                <a:solidFill>
                  <a:schemeClr val="tx1"/>
                </a:solidFill>
              </a:rPr>
              <a:t>Beer ID</a:t>
            </a:r>
          </a:p>
          <a:p>
            <a:pPr marL="731520" lvl="1" indent="-182880">
              <a:buFont typeface="Arial" panose="020B0604020202020204" pitchFamily="34" charset="0"/>
              <a:buChar char="•"/>
            </a:pPr>
            <a:r>
              <a:rPr lang="en-US" sz="1700" dirty="0">
                <a:solidFill>
                  <a:schemeClr val="tx1"/>
                </a:solidFill>
              </a:rPr>
              <a:t>Brewery ID</a:t>
            </a:r>
          </a:p>
          <a:p>
            <a:pPr marL="731520" lvl="1" indent="-182880">
              <a:buFont typeface="Arial" panose="020B0604020202020204" pitchFamily="34" charset="0"/>
              <a:buChar char="•"/>
            </a:pPr>
            <a:r>
              <a:rPr lang="en-US" sz="1700" dirty="0">
                <a:solidFill>
                  <a:schemeClr val="tx1"/>
                </a:solidFill>
              </a:rPr>
              <a:t>Style</a:t>
            </a:r>
          </a:p>
          <a:p>
            <a:pPr marL="731520" lvl="1" indent="-182880">
              <a:buFont typeface="Arial" panose="020B0604020202020204" pitchFamily="34" charset="0"/>
              <a:buChar char="•"/>
            </a:pPr>
            <a:r>
              <a:rPr lang="en-US" sz="1700" dirty="0">
                <a:solidFill>
                  <a:schemeClr val="tx1"/>
                </a:solidFill>
              </a:rPr>
              <a:t>Sizes (Ounces)</a:t>
            </a:r>
          </a:p>
          <a:p>
            <a:pPr marL="731520" lvl="1" indent="-182880">
              <a:buFont typeface="Arial" panose="020B0604020202020204" pitchFamily="34" charset="0"/>
              <a:buChar char="•"/>
            </a:pPr>
            <a:r>
              <a:rPr lang="en-US" sz="1700" dirty="0">
                <a:solidFill>
                  <a:schemeClr val="tx1"/>
                </a:solidFill>
              </a:rPr>
              <a:t>Alcohol By Volume (ABV)</a:t>
            </a:r>
          </a:p>
          <a:p>
            <a:pPr marL="731520" lvl="1" indent="-182880">
              <a:buFont typeface="Arial" panose="020B0604020202020204" pitchFamily="34" charset="0"/>
              <a:buChar char="•"/>
            </a:pPr>
            <a:r>
              <a:rPr lang="en-US" sz="1700" dirty="0">
                <a:solidFill>
                  <a:schemeClr val="tx1"/>
                </a:solidFill>
              </a:rPr>
              <a:t>International Bitterness Units (IBU)</a:t>
            </a:r>
          </a:p>
          <a:p>
            <a:pPr>
              <a:buFont typeface="Wingdings" panose="05000000000000000000" pitchFamily="2" charset="2"/>
              <a:buChar char="Ø"/>
            </a:pPr>
            <a:r>
              <a:rPr lang="en-US" sz="2600" b="1" dirty="0">
                <a:solidFill>
                  <a:schemeClr val="tx1"/>
                </a:solidFill>
              </a:rPr>
              <a:t>Breweries - 558 US breweries</a:t>
            </a:r>
          </a:p>
          <a:p>
            <a:pPr marL="731520" lvl="1" indent="-182880">
              <a:buFont typeface="Arial" panose="020B0604020202020204" pitchFamily="34" charset="0"/>
              <a:buChar char="•"/>
            </a:pPr>
            <a:r>
              <a:rPr lang="en-US" sz="1700" dirty="0">
                <a:solidFill>
                  <a:schemeClr val="tx1"/>
                </a:solidFill>
              </a:rPr>
              <a:t>Brewery names</a:t>
            </a:r>
          </a:p>
          <a:p>
            <a:pPr marL="731520" lvl="1" indent="-182880">
              <a:buFont typeface="Arial" panose="020B0604020202020204" pitchFamily="34" charset="0"/>
              <a:buChar char="•"/>
            </a:pPr>
            <a:r>
              <a:rPr lang="en-US" sz="1700" dirty="0">
                <a:solidFill>
                  <a:schemeClr val="tx1"/>
                </a:solidFill>
              </a:rPr>
              <a:t>Brewery ID</a:t>
            </a:r>
          </a:p>
          <a:p>
            <a:pPr marL="731520" lvl="1" indent="-182880">
              <a:buFont typeface="Arial" panose="020B0604020202020204" pitchFamily="34" charset="0"/>
              <a:buChar char="•"/>
            </a:pPr>
            <a:r>
              <a:rPr lang="en-US" sz="1700" dirty="0">
                <a:solidFill>
                  <a:schemeClr val="tx1"/>
                </a:solidFill>
              </a:rPr>
              <a:t>City </a:t>
            </a:r>
          </a:p>
          <a:p>
            <a:pPr marL="731520" lvl="1" indent="-182880">
              <a:buFont typeface="Arial" panose="020B0604020202020204" pitchFamily="34" charset="0"/>
              <a:buChar char="•"/>
            </a:pPr>
            <a:r>
              <a:rPr lang="en-US" sz="1700" dirty="0">
                <a:solidFill>
                  <a:schemeClr val="tx1"/>
                </a:solidFill>
              </a:rPr>
              <a:t>State</a:t>
            </a:r>
          </a:p>
          <a:p>
            <a:pPr>
              <a:buFont typeface="Wingdings" panose="05000000000000000000" pitchFamily="2" charset="2"/>
              <a:buChar char="Ø"/>
            </a:pPr>
            <a:endParaRPr lang="en-US" sz="2400" dirty="0">
              <a:solidFill>
                <a:schemeClr val="tx1"/>
              </a:solidFill>
            </a:endParaRPr>
          </a:p>
          <a:p>
            <a:pPr lvl="4">
              <a:buFont typeface="Wingdings" panose="05000000000000000000" pitchFamily="2" charset="2"/>
              <a:buChar char="§"/>
            </a:pPr>
            <a:endParaRPr lang="en-US" sz="2400" dirty="0"/>
          </a:p>
          <a:p>
            <a:pPr lvl="4">
              <a:buFont typeface="Wingdings" panose="05000000000000000000" pitchFamily="2" charset="2"/>
              <a:buChar char="§"/>
            </a:pPr>
            <a:endParaRPr lang="en-US" sz="2400" dirty="0"/>
          </a:p>
          <a:p>
            <a:pPr marL="1828800" lvl="4" indent="0">
              <a:buNone/>
            </a:pPr>
            <a:endParaRPr lang="en-US" sz="2400" dirty="0"/>
          </a:p>
          <a:p>
            <a:pPr lvl="3">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0ED2C1E3-DD00-4259-9D72-8A9A3882F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295" y="1982848"/>
            <a:ext cx="3722480" cy="3369895"/>
          </a:xfrm>
          <a:prstGeom prst="rect">
            <a:avLst/>
          </a:prstGeom>
        </p:spPr>
      </p:pic>
    </p:spTree>
    <p:extLst>
      <p:ext uri="{BB962C8B-B14F-4D97-AF65-F5344CB8AC3E}">
        <p14:creationId xmlns:p14="http://schemas.microsoft.com/office/powerpoint/2010/main" val="410064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p:cTn id="49"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1" dur="500"/>
                                        <p:tgtEl>
                                          <p:spTgt spid="3">
                                            <p:txEl>
                                              <p:pRg st="8" end="8"/>
                                            </p:txEl>
                                          </p:spTgt>
                                        </p:tgtEl>
                                      </p:cBhvr>
                                    </p:animEffect>
                                  </p:childTnLst>
                                </p:cTn>
                              </p:par>
                              <p:par>
                                <p:cTn id="52" presetID="53" presetClass="entr" presetSubtype="16"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 calcmode="lin" valueType="num">
                                      <p:cBhvr>
                                        <p:cTn id="54"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5"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6" dur="500"/>
                                        <p:tgtEl>
                                          <p:spTgt spid="3">
                                            <p:txEl>
                                              <p:pRg st="9" end="9"/>
                                            </p:txEl>
                                          </p:spTgt>
                                        </p:tgtEl>
                                      </p:cBhvr>
                                    </p:animEffect>
                                  </p:childTnLst>
                                </p:cTn>
                              </p:par>
                              <p:par>
                                <p:cTn id="57" presetID="53" presetClass="entr" presetSubtype="16"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p:cTn id="59"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60"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61" dur="500"/>
                                        <p:tgtEl>
                                          <p:spTgt spid="3">
                                            <p:txEl>
                                              <p:pRg st="10" end="10"/>
                                            </p:txEl>
                                          </p:spTgt>
                                        </p:tgtEl>
                                      </p:cBhvr>
                                    </p:animEffect>
                                  </p:childTnLst>
                                </p:cTn>
                              </p:par>
                              <p:par>
                                <p:cTn id="62" presetID="53" presetClass="entr" presetSubtype="16" fill="hold" nodeType="with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 calcmode="lin" valueType="num">
                                      <p:cBhvr>
                                        <p:cTn id="64"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65"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66" dur="500"/>
                                        <p:tgtEl>
                                          <p:spTgt spid="3">
                                            <p:txEl>
                                              <p:pRg st="11" end="11"/>
                                            </p:txEl>
                                          </p:spTgt>
                                        </p:tgtEl>
                                      </p:cBhvr>
                                    </p:animEffect>
                                  </p:childTnLst>
                                </p:cTn>
                              </p:par>
                              <p:par>
                                <p:cTn id="67" presetID="53" presetClass="entr" presetSubtype="16" fill="hold" nodeType="with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 calcmode="lin" valueType="num">
                                      <p:cBhvr>
                                        <p:cTn id="69"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70"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71" dur="500"/>
                                        <p:tgtEl>
                                          <p:spTgt spid="3">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fade">
                                      <p:cBhvr>
                                        <p:cTn id="76" dur="1000"/>
                                        <p:tgtEl>
                                          <p:spTgt spid="5"/>
                                        </p:tgtEl>
                                      </p:cBhvr>
                                    </p:animEffect>
                                    <p:anim calcmode="lin" valueType="num">
                                      <p:cBhvr>
                                        <p:cTn id="77" dur="1000" fill="hold"/>
                                        <p:tgtEl>
                                          <p:spTgt spid="5"/>
                                        </p:tgtEl>
                                        <p:attrNameLst>
                                          <p:attrName>ppt_x</p:attrName>
                                        </p:attrNameLst>
                                      </p:cBhvr>
                                      <p:tavLst>
                                        <p:tav tm="0">
                                          <p:val>
                                            <p:strVal val="#ppt_x"/>
                                          </p:val>
                                        </p:tav>
                                        <p:tav tm="100000">
                                          <p:val>
                                            <p:strVal val="#ppt_x"/>
                                          </p:val>
                                        </p:tav>
                                      </p:tavLst>
                                    </p:anim>
                                    <p:anim calcmode="lin" valueType="num">
                                      <p:cBhvr>
                                        <p:cTn id="7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C75F-E720-441B-997E-A90DCC8B03FF}"/>
              </a:ext>
            </a:extLst>
          </p:cNvPr>
          <p:cNvSpPr>
            <a:spLocks noGrp="1"/>
          </p:cNvSpPr>
          <p:nvPr>
            <p:ph type="title"/>
          </p:nvPr>
        </p:nvSpPr>
        <p:spPr>
          <a:xfrm>
            <a:off x="677334" y="609600"/>
            <a:ext cx="8596668" cy="714233"/>
          </a:xfrm>
        </p:spPr>
        <p:txBody>
          <a:bodyPr/>
          <a:lstStyle/>
          <a:p>
            <a:r>
              <a:rPr lang="en-US" dirty="0"/>
              <a:t>Breweries by State</a:t>
            </a:r>
          </a:p>
        </p:txBody>
      </p:sp>
      <p:sp>
        <p:nvSpPr>
          <p:cNvPr id="6" name="TextBox 5">
            <a:extLst>
              <a:ext uri="{FF2B5EF4-FFF2-40B4-BE49-F238E27FC236}">
                <a16:creationId xmlns:a16="http://schemas.microsoft.com/office/drawing/2014/main" id="{1E4A413E-D3F4-456F-A64A-AF372A60D4FE}"/>
              </a:ext>
            </a:extLst>
          </p:cNvPr>
          <p:cNvSpPr txBox="1"/>
          <p:nvPr/>
        </p:nvSpPr>
        <p:spPr>
          <a:xfrm>
            <a:off x="8426759" y="1166842"/>
            <a:ext cx="3255723" cy="4524315"/>
          </a:xfrm>
          <a:prstGeom prst="rect">
            <a:avLst/>
          </a:prstGeom>
          <a:effectLst>
            <a:outerShdw blurRad="63500" sx="102000" sy="102000" algn="ctr"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a:t>Colorado has highest number(47) of breweries and, California has with 39 breweries which is in second place. In Colorado most breweries are in Boulder and Denver. Also, California most breweries are in San Diego.</a:t>
            </a:r>
          </a:p>
        </p:txBody>
      </p:sp>
      <p:pic>
        <p:nvPicPr>
          <p:cNvPr id="5" name="Content Placeholder 4">
            <a:extLst>
              <a:ext uri="{FF2B5EF4-FFF2-40B4-BE49-F238E27FC236}">
                <a16:creationId xmlns:a16="http://schemas.microsoft.com/office/drawing/2014/main" id="{05C6115A-B45D-4B9F-8FE0-1330FE61F4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09725"/>
            <a:ext cx="7421880" cy="4638675"/>
          </a:xfrm>
        </p:spPr>
      </p:pic>
      <p:pic>
        <p:nvPicPr>
          <p:cNvPr id="7" name="Content Placeholder 4">
            <a:extLst>
              <a:ext uri="{FF2B5EF4-FFF2-40B4-BE49-F238E27FC236}">
                <a16:creationId xmlns:a16="http://schemas.microsoft.com/office/drawing/2014/main" id="{6C4A03B3-E639-436E-9528-3D9CA7446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299" y="140367"/>
            <a:ext cx="1232209" cy="1864035"/>
          </a:xfrm>
          <a:prstGeom prst="rect">
            <a:avLst/>
          </a:prstGeom>
        </p:spPr>
      </p:pic>
      <p:pic>
        <p:nvPicPr>
          <p:cNvPr id="4" name="Picture 3">
            <a:extLst>
              <a:ext uri="{FF2B5EF4-FFF2-40B4-BE49-F238E27FC236}">
                <a16:creationId xmlns:a16="http://schemas.microsoft.com/office/drawing/2014/main" id="{8BEC5A2C-3F9D-48F7-BF84-0686590E7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9142" y="3418625"/>
            <a:ext cx="13716" cy="20749"/>
          </a:xfrm>
          <a:prstGeom prst="rect">
            <a:avLst/>
          </a:prstGeom>
        </p:spPr>
      </p:pic>
    </p:spTree>
    <p:extLst>
      <p:ext uri="{BB962C8B-B14F-4D97-AF65-F5344CB8AC3E}">
        <p14:creationId xmlns:p14="http://schemas.microsoft.com/office/powerpoint/2010/main" val="145837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A85A-F3D5-4783-B3DF-48F35C0039B8}"/>
              </a:ext>
            </a:extLst>
          </p:cNvPr>
          <p:cNvSpPr>
            <a:spLocks noGrp="1"/>
          </p:cNvSpPr>
          <p:nvPr>
            <p:ph type="title"/>
          </p:nvPr>
        </p:nvSpPr>
        <p:spPr>
          <a:xfrm>
            <a:off x="677334" y="609600"/>
            <a:ext cx="8596668" cy="796119"/>
          </a:xfrm>
        </p:spPr>
        <p:txBody>
          <a:bodyPr/>
          <a:lstStyle/>
          <a:p>
            <a:r>
              <a:rPr lang="en-US" dirty="0"/>
              <a:t>Columns with Missing Values</a:t>
            </a:r>
          </a:p>
        </p:txBody>
      </p:sp>
      <p:pic>
        <p:nvPicPr>
          <p:cNvPr id="5" name="Content Placeholder 4">
            <a:extLst>
              <a:ext uri="{FF2B5EF4-FFF2-40B4-BE49-F238E27FC236}">
                <a16:creationId xmlns:a16="http://schemas.microsoft.com/office/drawing/2014/main" id="{E2DA335A-46FF-482A-BF6B-D63EE0642E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110" y="1378423"/>
            <a:ext cx="7838817" cy="5035810"/>
          </a:xfrm>
        </p:spPr>
      </p:pic>
      <p:sp>
        <p:nvSpPr>
          <p:cNvPr id="6" name="TextBox 5">
            <a:extLst>
              <a:ext uri="{FF2B5EF4-FFF2-40B4-BE49-F238E27FC236}">
                <a16:creationId xmlns:a16="http://schemas.microsoft.com/office/drawing/2014/main" id="{F074CF87-5FB4-40A5-882F-5F9FBB64C3FC}"/>
              </a:ext>
            </a:extLst>
          </p:cNvPr>
          <p:cNvSpPr txBox="1"/>
          <p:nvPr/>
        </p:nvSpPr>
        <p:spPr>
          <a:xfrm>
            <a:off x="8516150" y="740481"/>
            <a:ext cx="2776971" cy="1200329"/>
          </a:xfrm>
          <a:prstGeom prst="rect">
            <a:avLst/>
          </a:prstGeom>
          <a:solidFill>
            <a:schemeClr val="accent3">
              <a:lumMod val="60000"/>
              <a:lumOff val="40000"/>
            </a:schemeClr>
          </a:solidFill>
          <a:effectLst>
            <a:outerShdw blurRad="50800" dist="38100" dir="16200000" rotWithShape="0">
              <a:prstClr val="black">
                <a:alpha val="40000"/>
              </a:prstClr>
            </a:outerShdw>
          </a:effectLst>
        </p:spPr>
        <p:txBody>
          <a:bodyPr wrap="square" rtlCol="0">
            <a:spAutoFit/>
          </a:bodyPr>
          <a:lstStyle/>
          <a:p>
            <a:pPr algn="ctr"/>
            <a:r>
              <a:rPr lang="en-US" sz="2400" dirty="0"/>
              <a:t>Both ABV and IBU columns have 62 NA Values</a:t>
            </a:r>
          </a:p>
        </p:txBody>
      </p:sp>
      <p:sp>
        <p:nvSpPr>
          <p:cNvPr id="7" name="TextBox 6">
            <a:extLst>
              <a:ext uri="{FF2B5EF4-FFF2-40B4-BE49-F238E27FC236}">
                <a16:creationId xmlns:a16="http://schemas.microsoft.com/office/drawing/2014/main" id="{3AC60CE1-9C53-458C-A5A4-E44F86113CE1}"/>
              </a:ext>
            </a:extLst>
          </p:cNvPr>
          <p:cNvSpPr txBox="1"/>
          <p:nvPr/>
        </p:nvSpPr>
        <p:spPr>
          <a:xfrm>
            <a:off x="8516150" y="2127643"/>
            <a:ext cx="2776971" cy="830997"/>
          </a:xfrm>
          <a:prstGeom prst="rect">
            <a:avLst/>
          </a:prstGeom>
          <a:solidFill>
            <a:schemeClr val="accent3">
              <a:lumMod val="60000"/>
              <a:lumOff val="40000"/>
            </a:schemeClr>
          </a:solidFill>
          <a:effectLst>
            <a:outerShdw blurRad="50800" dist="38100" dir="16200000" rotWithShape="0">
              <a:prstClr val="black">
                <a:alpha val="40000"/>
              </a:prstClr>
            </a:outerShdw>
          </a:effectLst>
        </p:spPr>
        <p:txBody>
          <a:bodyPr wrap="square" rtlCol="0">
            <a:spAutoFit/>
          </a:bodyPr>
          <a:lstStyle/>
          <a:p>
            <a:pPr algn="ctr"/>
            <a:r>
              <a:rPr lang="en-US" sz="2400" dirty="0"/>
              <a:t>IBU columns only has 943 NA Values</a:t>
            </a:r>
          </a:p>
        </p:txBody>
      </p:sp>
      <p:sp>
        <p:nvSpPr>
          <p:cNvPr id="8" name="TextBox 7">
            <a:extLst>
              <a:ext uri="{FF2B5EF4-FFF2-40B4-BE49-F238E27FC236}">
                <a16:creationId xmlns:a16="http://schemas.microsoft.com/office/drawing/2014/main" id="{9B307A8D-DF47-47CF-A895-7ADFE79BF27A}"/>
              </a:ext>
            </a:extLst>
          </p:cNvPr>
          <p:cNvSpPr txBox="1"/>
          <p:nvPr/>
        </p:nvSpPr>
        <p:spPr>
          <a:xfrm>
            <a:off x="8516150" y="3209031"/>
            <a:ext cx="3507528" cy="3046988"/>
          </a:xfrm>
          <a:prstGeom prst="rect">
            <a:avLst/>
          </a:prstGeom>
          <a:solidFill>
            <a:schemeClr val="accent3">
              <a:lumMod val="20000"/>
              <a:lumOff val="80000"/>
            </a:schemeClr>
          </a:solidFill>
        </p:spPr>
        <p:txBody>
          <a:bodyPr wrap="square" rtlCol="0">
            <a:spAutoFit/>
          </a:bodyPr>
          <a:lstStyle/>
          <a:p>
            <a:pPr algn="ctr"/>
            <a:r>
              <a:rPr lang="en-US" sz="2400" dirty="0"/>
              <a:t>ABV column missing values replace using State level median values and IBU column missing values replace using predictive regression model(ABV as independent)</a:t>
            </a:r>
          </a:p>
        </p:txBody>
      </p:sp>
    </p:spTree>
    <p:extLst>
      <p:ext uri="{BB962C8B-B14F-4D97-AF65-F5344CB8AC3E}">
        <p14:creationId xmlns:p14="http://schemas.microsoft.com/office/powerpoint/2010/main" val="110183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73D8-A50E-471D-B6A3-F24A8C37A2FC}"/>
              </a:ext>
            </a:extLst>
          </p:cNvPr>
          <p:cNvSpPr>
            <a:spLocks noGrp="1"/>
          </p:cNvSpPr>
          <p:nvPr>
            <p:ph type="title"/>
          </p:nvPr>
        </p:nvSpPr>
        <p:spPr>
          <a:xfrm>
            <a:off x="677334" y="609600"/>
            <a:ext cx="8596668" cy="782472"/>
          </a:xfrm>
        </p:spPr>
        <p:txBody>
          <a:bodyPr/>
          <a:lstStyle/>
          <a:p>
            <a:r>
              <a:rPr lang="en-US" dirty="0"/>
              <a:t>Medians of ABV and IBU</a:t>
            </a:r>
          </a:p>
        </p:txBody>
      </p:sp>
      <p:sp>
        <p:nvSpPr>
          <p:cNvPr id="7" name="Content Placeholder 6">
            <a:extLst>
              <a:ext uri="{FF2B5EF4-FFF2-40B4-BE49-F238E27FC236}">
                <a16:creationId xmlns:a16="http://schemas.microsoft.com/office/drawing/2014/main" id="{AE3FA552-85A9-4056-997D-4A220E2B1FB3}"/>
              </a:ext>
            </a:extLst>
          </p:cNvPr>
          <p:cNvSpPr>
            <a:spLocks noGrp="1"/>
          </p:cNvSpPr>
          <p:nvPr>
            <p:ph idx="1"/>
          </p:nvPr>
        </p:nvSpPr>
        <p:spPr>
          <a:xfrm>
            <a:off x="677334" y="1244600"/>
            <a:ext cx="8596668" cy="4796762"/>
          </a:xfrm>
        </p:spPr>
        <p:txBody>
          <a:bodyPr/>
          <a:lstStyle/>
          <a:p>
            <a:pPr>
              <a:buFont typeface="Wingdings" panose="05000000000000000000" pitchFamily="2" charset="2"/>
              <a:buChar char="Ø"/>
            </a:pPr>
            <a:r>
              <a:rPr lang="en-US" dirty="0">
                <a:solidFill>
                  <a:schemeClr val="tx1"/>
                </a:solidFill>
              </a:rPr>
              <a:t>Without Replacing Missing Values</a:t>
            </a:r>
          </a:p>
          <a:p>
            <a:pPr marL="0" indent="0">
              <a:buNone/>
            </a:pPr>
            <a:endParaRPr lang="en-US" dirty="0">
              <a:solidFill>
                <a:schemeClr val="tx1"/>
              </a:solidFill>
            </a:endParaRPr>
          </a:p>
        </p:txBody>
      </p:sp>
      <p:pic>
        <p:nvPicPr>
          <p:cNvPr id="11" name="Picture 10">
            <a:extLst>
              <a:ext uri="{FF2B5EF4-FFF2-40B4-BE49-F238E27FC236}">
                <a16:creationId xmlns:a16="http://schemas.microsoft.com/office/drawing/2014/main" id="{2709AC0F-5590-4FC0-8442-7D9D07416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631950"/>
            <a:ext cx="7467600" cy="5133975"/>
          </a:xfrm>
          <a:prstGeom prst="rect">
            <a:avLst/>
          </a:prstGeom>
        </p:spPr>
      </p:pic>
      <p:sp>
        <p:nvSpPr>
          <p:cNvPr id="12" name="TextBox 11">
            <a:extLst>
              <a:ext uri="{FF2B5EF4-FFF2-40B4-BE49-F238E27FC236}">
                <a16:creationId xmlns:a16="http://schemas.microsoft.com/office/drawing/2014/main" id="{4EC0DD24-43B0-4624-A11C-28DB4B3307C2}"/>
              </a:ext>
            </a:extLst>
          </p:cNvPr>
          <p:cNvSpPr txBox="1"/>
          <p:nvPr/>
        </p:nvSpPr>
        <p:spPr>
          <a:xfrm>
            <a:off x="8575502" y="2494886"/>
            <a:ext cx="3349798" cy="830997"/>
          </a:xfrm>
          <a:prstGeom prst="rect">
            <a:avLst/>
          </a:prstGeom>
          <a:solidFill>
            <a:schemeClr val="accent3"/>
          </a:solidFill>
          <a:effectLst>
            <a:outerShdw blurRad="63500" sx="102000" sy="102000" algn="ctr" rotWithShape="0">
              <a:prstClr val="black">
                <a:alpha val="40000"/>
              </a:prstClr>
            </a:outerShdw>
          </a:effectLst>
        </p:spPr>
        <p:txBody>
          <a:bodyPr wrap="square" rtlCol="0">
            <a:spAutoFit/>
          </a:bodyPr>
          <a:lstStyle/>
          <a:p>
            <a:r>
              <a:rPr lang="en-US" sz="2400" dirty="0"/>
              <a:t>ABV range is 4.0% (UT) to 6.25% (DC &amp; KY).</a:t>
            </a:r>
          </a:p>
        </p:txBody>
      </p:sp>
      <p:sp>
        <p:nvSpPr>
          <p:cNvPr id="13" name="TextBox 12">
            <a:extLst>
              <a:ext uri="{FF2B5EF4-FFF2-40B4-BE49-F238E27FC236}">
                <a16:creationId xmlns:a16="http://schemas.microsoft.com/office/drawing/2014/main" id="{EAED8690-3B74-4132-8413-EA2898EB128D}"/>
              </a:ext>
            </a:extLst>
          </p:cNvPr>
          <p:cNvSpPr txBox="1"/>
          <p:nvPr/>
        </p:nvSpPr>
        <p:spPr>
          <a:xfrm>
            <a:off x="8575502" y="4428698"/>
            <a:ext cx="3349798" cy="830997"/>
          </a:xfrm>
          <a:prstGeom prst="rect">
            <a:avLst/>
          </a:prstGeom>
          <a:solidFill>
            <a:schemeClr val="accent3"/>
          </a:solidFill>
          <a:effectLst>
            <a:outerShdw blurRad="63500" sx="102000" sy="102000" algn="ctr" rotWithShape="0">
              <a:prstClr val="black">
                <a:alpha val="40000"/>
              </a:prstClr>
            </a:outerShdw>
          </a:effectLst>
        </p:spPr>
        <p:txBody>
          <a:bodyPr wrap="square" rtlCol="0">
            <a:spAutoFit/>
          </a:bodyPr>
          <a:lstStyle/>
          <a:p>
            <a:r>
              <a:rPr lang="en-US" sz="2400" dirty="0"/>
              <a:t>IBU range is 19.0 (WI) to 61 (ME).</a:t>
            </a:r>
          </a:p>
        </p:txBody>
      </p:sp>
    </p:spTree>
    <p:extLst>
      <p:ext uri="{BB962C8B-B14F-4D97-AF65-F5344CB8AC3E}">
        <p14:creationId xmlns:p14="http://schemas.microsoft.com/office/powerpoint/2010/main" val="278079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51EA-226F-40CF-976E-E3BD69379FFF}"/>
              </a:ext>
            </a:extLst>
          </p:cNvPr>
          <p:cNvSpPr>
            <a:spLocks noGrp="1"/>
          </p:cNvSpPr>
          <p:nvPr>
            <p:ph type="title"/>
          </p:nvPr>
        </p:nvSpPr>
        <p:spPr>
          <a:xfrm>
            <a:off x="677334" y="609600"/>
            <a:ext cx="8596668" cy="660400"/>
          </a:xfrm>
        </p:spPr>
        <p:txBody>
          <a:bodyPr/>
          <a:lstStyle/>
          <a:p>
            <a:r>
              <a:rPr lang="en-US" dirty="0"/>
              <a:t>Medians of ABV and IBU </a:t>
            </a:r>
            <a:r>
              <a:rPr lang="en-US" dirty="0" err="1"/>
              <a:t>cntd</a:t>
            </a:r>
            <a:r>
              <a:rPr lang="en-US" dirty="0"/>
              <a:t>..</a:t>
            </a:r>
          </a:p>
        </p:txBody>
      </p:sp>
      <p:sp>
        <p:nvSpPr>
          <p:cNvPr id="3" name="Content Placeholder 2">
            <a:extLst>
              <a:ext uri="{FF2B5EF4-FFF2-40B4-BE49-F238E27FC236}">
                <a16:creationId xmlns:a16="http://schemas.microsoft.com/office/drawing/2014/main" id="{18568A50-3B29-4D8A-AA60-34873FF044F4}"/>
              </a:ext>
            </a:extLst>
          </p:cNvPr>
          <p:cNvSpPr>
            <a:spLocks noGrp="1"/>
          </p:cNvSpPr>
          <p:nvPr>
            <p:ph idx="1"/>
          </p:nvPr>
        </p:nvSpPr>
        <p:spPr>
          <a:xfrm>
            <a:off x="677334" y="1447801"/>
            <a:ext cx="8596668" cy="4593562"/>
          </a:xfrm>
        </p:spPr>
        <p:txBody>
          <a:bodyPr/>
          <a:lstStyle/>
          <a:p>
            <a:pPr>
              <a:buFont typeface="Wingdings" panose="05000000000000000000" pitchFamily="2" charset="2"/>
              <a:buChar char="Ø"/>
            </a:pPr>
            <a:r>
              <a:rPr lang="en-US" dirty="0">
                <a:solidFill>
                  <a:schemeClr val="tx1"/>
                </a:solidFill>
              </a:rPr>
              <a:t>With replacing median values</a:t>
            </a:r>
          </a:p>
          <a:p>
            <a:pPr marL="0" indent="0">
              <a:buNone/>
            </a:pPr>
            <a:endParaRPr lang="en-US" dirty="0"/>
          </a:p>
        </p:txBody>
      </p:sp>
      <p:pic>
        <p:nvPicPr>
          <p:cNvPr id="5" name="Picture 4">
            <a:extLst>
              <a:ext uri="{FF2B5EF4-FFF2-40B4-BE49-F238E27FC236}">
                <a16:creationId xmlns:a16="http://schemas.microsoft.com/office/drawing/2014/main" id="{FEAD8FAD-4E32-4542-9161-8F8A1CE0A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1825625"/>
            <a:ext cx="6972300" cy="4793456"/>
          </a:xfrm>
          <a:prstGeom prst="rect">
            <a:avLst/>
          </a:prstGeom>
        </p:spPr>
      </p:pic>
      <p:sp>
        <p:nvSpPr>
          <p:cNvPr id="6" name="TextBox 5">
            <a:extLst>
              <a:ext uri="{FF2B5EF4-FFF2-40B4-BE49-F238E27FC236}">
                <a16:creationId xmlns:a16="http://schemas.microsoft.com/office/drawing/2014/main" id="{805D37E3-1C5F-4465-9DC2-1606774D0F1D}"/>
              </a:ext>
            </a:extLst>
          </p:cNvPr>
          <p:cNvSpPr txBox="1"/>
          <p:nvPr/>
        </p:nvSpPr>
        <p:spPr>
          <a:xfrm>
            <a:off x="8575502" y="2110179"/>
            <a:ext cx="3349798" cy="830997"/>
          </a:xfrm>
          <a:prstGeom prst="rect">
            <a:avLst/>
          </a:prstGeom>
          <a:solidFill>
            <a:schemeClr val="accent3"/>
          </a:solidFill>
          <a:effectLst>
            <a:outerShdw blurRad="63500" sx="102000" sy="102000" algn="ctr" rotWithShape="0">
              <a:prstClr val="black">
                <a:alpha val="40000"/>
              </a:prstClr>
            </a:outerShdw>
          </a:effectLst>
        </p:spPr>
        <p:txBody>
          <a:bodyPr wrap="square" rtlCol="0">
            <a:spAutoFit/>
          </a:bodyPr>
          <a:lstStyle/>
          <a:p>
            <a:r>
              <a:rPr lang="en-US" sz="2400" dirty="0"/>
              <a:t>ABV range is 4.0% (UT) to 6.25% (DC &amp; KY).</a:t>
            </a:r>
          </a:p>
        </p:txBody>
      </p:sp>
      <p:sp>
        <p:nvSpPr>
          <p:cNvPr id="7" name="TextBox 6">
            <a:extLst>
              <a:ext uri="{FF2B5EF4-FFF2-40B4-BE49-F238E27FC236}">
                <a16:creationId xmlns:a16="http://schemas.microsoft.com/office/drawing/2014/main" id="{ADA73AEA-8DC0-479F-886D-D3956E8B7343}"/>
              </a:ext>
            </a:extLst>
          </p:cNvPr>
          <p:cNvSpPr txBox="1"/>
          <p:nvPr/>
        </p:nvSpPr>
        <p:spPr>
          <a:xfrm>
            <a:off x="8575502" y="3490582"/>
            <a:ext cx="3349798" cy="830997"/>
          </a:xfrm>
          <a:prstGeom prst="rect">
            <a:avLst/>
          </a:prstGeom>
          <a:solidFill>
            <a:schemeClr val="accent3"/>
          </a:solidFill>
          <a:effectLst>
            <a:outerShdw blurRad="63500" sx="102000" sy="102000" algn="ctr" rotWithShape="0">
              <a:prstClr val="black">
                <a:alpha val="40000"/>
              </a:prstClr>
            </a:outerShdw>
          </a:effectLst>
        </p:spPr>
        <p:txBody>
          <a:bodyPr wrap="square" rtlCol="0">
            <a:spAutoFit/>
          </a:bodyPr>
          <a:lstStyle/>
          <a:p>
            <a:r>
              <a:rPr lang="en-US" sz="2400" dirty="0"/>
              <a:t>IBU range is 22.0 (KS) to 57.5 (WV).</a:t>
            </a:r>
          </a:p>
        </p:txBody>
      </p:sp>
      <p:sp>
        <p:nvSpPr>
          <p:cNvPr id="8" name="TextBox 7">
            <a:extLst>
              <a:ext uri="{FF2B5EF4-FFF2-40B4-BE49-F238E27FC236}">
                <a16:creationId xmlns:a16="http://schemas.microsoft.com/office/drawing/2014/main" id="{D7B19684-6936-4D92-A04D-CCEFD54A9C9A}"/>
              </a:ext>
            </a:extLst>
          </p:cNvPr>
          <p:cNvSpPr txBox="1"/>
          <p:nvPr/>
        </p:nvSpPr>
        <p:spPr>
          <a:xfrm>
            <a:off x="8533626" y="4996805"/>
            <a:ext cx="3349798" cy="92333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dirty="0">
                <a:solidFill>
                  <a:schemeClr val="bg1"/>
                </a:solidFill>
              </a:rPr>
              <a:t>ABV values not changed very much, but IBU values are changed.</a:t>
            </a:r>
          </a:p>
        </p:txBody>
      </p:sp>
    </p:spTree>
    <p:extLst>
      <p:ext uri="{BB962C8B-B14F-4D97-AF65-F5344CB8AC3E}">
        <p14:creationId xmlns:p14="http://schemas.microsoft.com/office/powerpoint/2010/main" val="375682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F1780-8C24-4A2E-87B2-7C8069C35351}"/>
              </a:ext>
            </a:extLst>
          </p:cNvPr>
          <p:cNvSpPr>
            <a:spLocks noGrp="1"/>
          </p:cNvSpPr>
          <p:nvPr>
            <p:ph type="title"/>
          </p:nvPr>
        </p:nvSpPr>
        <p:spPr>
          <a:xfrm>
            <a:off x="677334" y="609600"/>
            <a:ext cx="8596668" cy="749300"/>
          </a:xfrm>
        </p:spPr>
        <p:txBody>
          <a:bodyPr/>
          <a:lstStyle/>
          <a:p>
            <a:r>
              <a:rPr lang="en-US" dirty="0"/>
              <a:t>States with Maximum ABV and IBU</a:t>
            </a:r>
          </a:p>
        </p:txBody>
      </p:sp>
      <p:pic>
        <p:nvPicPr>
          <p:cNvPr id="9" name="Content Placeholder 8">
            <a:extLst>
              <a:ext uri="{FF2B5EF4-FFF2-40B4-BE49-F238E27FC236}">
                <a16:creationId xmlns:a16="http://schemas.microsoft.com/office/drawing/2014/main" id="{B50467A1-4019-45A8-BF8C-3F3243CEA7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064" y="1447800"/>
            <a:ext cx="6682509" cy="4594225"/>
          </a:xfrm>
        </p:spPr>
      </p:pic>
      <p:sp>
        <p:nvSpPr>
          <p:cNvPr id="10" name="TextBox 9">
            <a:extLst>
              <a:ext uri="{FF2B5EF4-FFF2-40B4-BE49-F238E27FC236}">
                <a16:creationId xmlns:a16="http://schemas.microsoft.com/office/drawing/2014/main" id="{87D37BC4-2C3F-4FBE-A79B-4F48AA336586}"/>
              </a:ext>
            </a:extLst>
          </p:cNvPr>
          <p:cNvSpPr txBox="1"/>
          <p:nvPr/>
        </p:nvSpPr>
        <p:spPr>
          <a:xfrm>
            <a:off x="7658101" y="1879600"/>
            <a:ext cx="2095499"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400" dirty="0"/>
              <a:t>Colorado has the Maximum ABV at 0.128.</a:t>
            </a:r>
          </a:p>
        </p:txBody>
      </p:sp>
      <p:sp>
        <p:nvSpPr>
          <p:cNvPr id="11" name="TextBox 10">
            <a:extLst>
              <a:ext uri="{FF2B5EF4-FFF2-40B4-BE49-F238E27FC236}">
                <a16:creationId xmlns:a16="http://schemas.microsoft.com/office/drawing/2014/main" id="{F15D4ADA-DD92-4327-8085-E0E29F1401DB}"/>
              </a:ext>
            </a:extLst>
          </p:cNvPr>
          <p:cNvSpPr txBox="1"/>
          <p:nvPr/>
        </p:nvSpPr>
        <p:spPr>
          <a:xfrm>
            <a:off x="7658101" y="3975438"/>
            <a:ext cx="2095499" cy="156966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400" dirty="0"/>
              <a:t>Oregon has the highest Max IBU at 138.</a:t>
            </a:r>
          </a:p>
        </p:txBody>
      </p:sp>
    </p:spTree>
    <p:extLst>
      <p:ext uri="{BB962C8B-B14F-4D97-AF65-F5344CB8AC3E}">
        <p14:creationId xmlns:p14="http://schemas.microsoft.com/office/powerpoint/2010/main" val="389417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07D5-0361-4EBD-8B97-414BBA568CF5}"/>
              </a:ext>
            </a:extLst>
          </p:cNvPr>
          <p:cNvSpPr>
            <a:spLocks noGrp="1"/>
          </p:cNvSpPr>
          <p:nvPr>
            <p:ph type="title"/>
          </p:nvPr>
        </p:nvSpPr>
        <p:spPr>
          <a:xfrm>
            <a:off x="677334" y="609600"/>
            <a:ext cx="8596668" cy="660400"/>
          </a:xfrm>
        </p:spPr>
        <p:txBody>
          <a:bodyPr/>
          <a:lstStyle/>
          <a:p>
            <a:r>
              <a:rPr lang="en-US" dirty="0"/>
              <a:t>Distribution of ABV</a:t>
            </a:r>
          </a:p>
        </p:txBody>
      </p:sp>
      <p:graphicFrame>
        <p:nvGraphicFramePr>
          <p:cNvPr id="4" name="Table 4">
            <a:extLst>
              <a:ext uri="{FF2B5EF4-FFF2-40B4-BE49-F238E27FC236}">
                <a16:creationId xmlns:a16="http://schemas.microsoft.com/office/drawing/2014/main" id="{3D24FBD3-DBA3-4FDB-A2E8-B97EC7D4E0A8}"/>
              </a:ext>
            </a:extLst>
          </p:cNvPr>
          <p:cNvGraphicFramePr>
            <a:graphicFrameLocks noGrp="1"/>
          </p:cNvGraphicFramePr>
          <p:nvPr>
            <p:ph idx="1"/>
            <p:extLst>
              <p:ext uri="{D42A27DB-BD31-4B8C-83A1-F6EECF244321}">
                <p14:modId xmlns:p14="http://schemas.microsoft.com/office/powerpoint/2010/main" val="1294445024"/>
              </p:ext>
            </p:extLst>
          </p:nvPr>
        </p:nvGraphicFramePr>
        <p:xfrm>
          <a:off x="677694" y="1500188"/>
          <a:ext cx="8596308" cy="741680"/>
        </p:xfrm>
        <a:graphic>
          <a:graphicData uri="http://schemas.openxmlformats.org/drawingml/2006/table">
            <a:tbl>
              <a:tblPr firstRow="1" bandRow="1">
                <a:tableStyleId>{5C22544A-7EE6-4342-B048-85BDC9FD1C3A}</a:tableStyleId>
              </a:tblPr>
              <a:tblGrid>
                <a:gridCol w="1432718">
                  <a:extLst>
                    <a:ext uri="{9D8B030D-6E8A-4147-A177-3AD203B41FA5}">
                      <a16:colId xmlns:a16="http://schemas.microsoft.com/office/drawing/2014/main" val="717407823"/>
                    </a:ext>
                  </a:extLst>
                </a:gridCol>
                <a:gridCol w="1432718">
                  <a:extLst>
                    <a:ext uri="{9D8B030D-6E8A-4147-A177-3AD203B41FA5}">
                      <a16:colId xmlns:a16="http://schemas.microsoft.com/office/drawing/2014/main" val="4234415605"/>
                    </a:ext>
                  </a:extLst>
                </a:gridCol>
                <a:gridCol w="1432718">
                  <a:extLst>
                    <a:ext uri="{9D8B030D-6E8A-4147-A177-3AD203B41FA5}">
                      <a16:colId xmlns:a16="http://schemas.microsoft.com/office/drawing/2014/main" val="3814470920"/>
                    </a:ext>
                  </a:extLst>
                </a:gridCol>
                <a:gridCol w="1432718">
                  <a:extLst>
                    <a:ext uri="{9D8B030D-6E8A-4147-A177-3AD203B41FA5}">
                      <a16:colId xmlns:a16="http://schemas.microsoft.com/office/drawing/2014/main" val="1206975290"/>
                    </a:ext>
                  </a:extLst>
                </a:gridCol>
                <a:gridCol w="1432718">
                  <a:extLst>
                    <a:ext uri="{9D8B030D-6E8A-4147-A177-3AD203B41FA5}">
                      <a16:colId xmlns:a16="http://schemas.microsoft.com/office/drawing/2014/main" val="753092249"/>
                    </a:ext>
                  </a:extLst>
                </a:gridCol>
                <a:gridCol w="1432718">
                  <a:extLst>
                    <a:ext uri="{9D8B030D-6E8A-4147-A177-3AD203B41FA5}">
                      <a16:colId xmlns:a16="http://schemas.microsoft.com/office/drawing/2014/main" val="336044264"/>
                    </a:ext>
                  </a:extLst>
                </a:gridCol>
              </a:tblGrid>
              <a:tr h="370840">
                <a:tc>
                  <a:txBody>
                    <a:bodyPr/>
                    <a:lstStyle/>
                    <a:p>
                      <a:pPr algn="ctr"/>
                      <a:r>
                        <a:rPr lang="en-US" dirty="0"/>
                        <a:t>Minimum</a:t>
                      </a:r>
                    </a:p>
                  </a:txBody>
                  <a:tcPr/>
                </a:tc>
                <a:tc>
                  <a:txBody>
                    <a:bodyPr/>
                    <a:lstStyle/>
                    <a:p>
                      <a:pPr algn="ctr"/>
                      <a:r>
                        <a:rPr lang="en-US" dirty="0"/>
                        <a:t>Q1</a:t>
                      </a:r>
                    </a:p>
                  </a:txBody>
                  <a:tcPr/>
                </a:tc>
                <a:tc>
                  <a:txBody>
                    <a:bodyPr/>
                    <a:lstStyle/>
                    <a:p>
                      <a:pPr algn="ctr"/>
                      <a:r>
                        <a:rPr lang="en-US" dirty="0"/>
                        <a:t>Median</a:t>
                      </a:r>
                    </a:p>
                  </a:txBody>
                  <a:tcPr/>
                </a:tc>
                <a:tc>
                  <a:txBody>
                    <a:bodyPr/>
                    <a:lstStyle/>
                    <a:p>
                      <a:pPr algn="ctr"/>
                      <a:r>
                        <a:rPr lang="en-US" dirty="0"/>
                        <a:t>Mean</a:t>
                      </a:r>
                    </a:p>
                  </a:txBody>
                  <a:tcPr/>
                </a:tc>
                <a:tc>
                  <a:txBody>
                    <a:bodyPr/>
                    <a:lstStyle/>
                    <a:p>
                      <a:pPr algn="ctr"/>
                      <a:r>
                        <a:rPr lang="en-US" dirty="0"/>
                        <a:t>Q3</a:t>
                      </a:r>
                    </a:p>
                  </a:txBody>
                  <a:tcPr/>
                </a:tc>
                <a:tc>
                  <a:txBody>
                    <a:bodyPr/>
                    <a:lstStyle/>
                    <a:p>
                      <a:pPr algn="ctr"/>
                      <a:r>
                        <a:rPr lang="en-US" dirty="0"/>
                        <a:t>Maximum</a:t>
                      </a:r>
                    </a:p>
                  </a:txBody>
                  <a:tcPr/>
                </a:tc>
                <a:extLst>
                  <a:ext uri="{0D108BD9-81ED-4DB2-BD59-A6C34878D82A}">
                    <a16:rowId xmlns:a16="http://schemas.microsoft.com/office/drawing/2014/main" val="944174478"/>
                  </a:ext>
                </a:extLst>
              </a:tr>
              <a:tr h="370840">
                <a:tc>
                  <a:txBody>
                    <a:bodyPr/>
                    <a:lstStyle/>
                    <a:p>
                      <a:pPr algn="ctr"/>
                      <a:r>
                        <a:rPr lang="en-US" dirty="0"/>
                        <a:t>0.001</a:t>
                      </a:r>
                    </a:p>
                  </a:txBody>
                  <a:tcPr/>
                </a:tc>
                <a:tc>
                  <a:txBody>
                    <a:bodyPr/>
                    <a:lstStyle/>
                    <a:p>
                      <a:pPr algn="ctr"/>
                      <a:r>
                        <a:rPr lang="en-US" dirty="0"/>
                        <a:t>0.05</a:t>
                      </a:r>
                    </a:p>
                  </a:txBody>
                  <a:tcPr/>
                </a:tc>
                <a:tc>
                  <a:txBody>
                    <a:bodyPr/>
                    <a:lstStyle/>
                    <a:p>
                      <a:pPr algn="ctr"/>
                      <a:r>
                        <a:rPr lang="en-US" dirty="0"/>
                        <a:t>0.056</a:t>
                      </a:r>
                    </a:p>
                  </a:txBody>
                  <a:tcPr/>
                </a:tc>
                <a:tc>
                  <a:txBody>
                    <a:bodyPr/>
                    <a:lstStyle/>
                    <a:p>
                      <a:pPr algn="ctr"/>
                      <a:r>
                        <a:rPr lang="en-US" dirty="0"/>
                        <a:t>0.059</a:t>
                      </a:r>
                    </a:p>
                  </a:txBody>
                  <a:tcPr/>
                </a:tc>
                <a:tc>
                  <a:txBody>
                    <a:bodyPr/>
                    <a:lstStyle/>
                    <a:p>
                      <a:pPr algn="ctr"/>
                      <a:r>
                        <a:rPr lang="en-US" dirty="0"/>
                        <a:t>0.067</a:t>
                      </a:r>
                    </a:p>
                  </a:txBody>
                  <a:tcPr/>
                </a:tc>
                <a:tc>
                  <a:txBody>
                    <a:bodyPr/>
                    <a:lstStyle/>
                    <a:p>
                      <a:pPr algn="ctr"/>
                      <a:r>
                        <a:rPr lang="en-US" dirty="0"/>
                        <a:t>0.128</a:t>
                      </a:r>
                    </a:p>
                  </a:txBody>
                  <a:tcPr/>
                </a:tc>
                <a:extLst>
                  <a:ext uri="{0D108BD9-81ED-4DB2-BD59-A6C34878D82A}">
                    <a16:rowId xmlns:a16="http://schemas.microsoft.com/office/drawing/2014/main" val="3453891123"/>
                  </a:ext>
                </a:extLst>
              </a:tr>
            </a:tbl>
          </a:graphicData>
        </a:graphic>
      </p:graphicFrame>
      <p:pic>
        <p:nvPicPr>
          <p:cNvPr id="6" name="Picture 5">
            <a:extLst>
              <a:ext uri="{FF2B5EF4-FFF2-40B4-BE49-F238E27FC236}">
                <a16:creationId xmlns:a16="http://schemas.microsoft.com/office/drawing/2014/main" id="{A44B999D-6726-419A-88E0-F5F041D80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472056"/>
            <a:ext cx="5753100" cy="3955256"/>
          </a:xfrm>
          <a:prstGeom prst="rect">
            <a:avLst/>
          </a:prstGeom>
        </p:spPr>
      </p:pic>
      <p:sp>
        <p:nvSpPr>
          <p:cNvPr id="7" name="TextBox 6">
            <a:extLst>
              <a:ext uri="{FF2B5EF4-FFF2-40B4-BE49-F238E27FC236}">
                <a16:creationId xmlns:a16="http://schemas.microsoft.com/office/drawing/2014/main" id="{0795A0F7-AF26-4631-81FC-AAFE80F9B44F}"/>
              </a:ext>
            </a:extLst>
          </p:cNvPr>
          <p:cNvSpPr txBox="1"/>
          <p:nvPr/>
        </p:nvSpPr>
        <p:spPr>
          <a:xfrm>
            <a:off x="7073900" y="3415804"/>
            <a:ext cx="2489199"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a:t>ABV distribution is positively skewed compared to the normal distribution.</a:t>
            </a:r>
          </a:p>
        </p:txBody>
      </p:sp>
    </p:spTree>
    <p:extLst>
      <p:ext uri="{BB962C8B-B14F-4D97-AF65-F5344CB8AC3E}">
        <p14:creationId xmlns:p14="http://schemas.microsoft.com/office/powerpoint/2010/main" val="52739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248</TotalTime>
  <Words>392</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MSDS 6306: Doing Data Science  Case Study 01</vt:lpstr>
      <vt:lpstr>OBJECTIVES</vt:lpstr>
      <vt:lpstr>Datasets</vt:lpstr>
      <vt:lpstr>Breweries by State</vt:lpstr>
      <vt:lpstr>Columns with Missing Values</vt:lpstr>
      <vt:lpstr>Medians of ABV and IBU</vt:lpstr>
      <vt:lpstr>Medians of ABV and IBU cntd..</vt:lpstr>
      <vt:lpstr>States with Maximum ABV and IBU</vt:lpstr>
      <vt:lpstr>Distribution of ABV</vt:lpstr>
      <vt:lpstr>Relationship Between IBU and ABV</vt:lpstr>
      <vt:lpstr>KNN Model</vt:lpstr>
      <vt:lpstr>Ounces By State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MSDS 6306: Doing Data Science  Case Study 01</dc:title>
  <dc:creator>Shaveen</dc:creator>
  <cp:lastModifiedBy>Shaveen</cp:lastModifiedBy>
  <cp:revision>40</cp:revision>
  <dcterms:created xsi:type="dcterms:W3CDTF">2021-09-28T14:15:49Z</dcterms:created>
  <dcterms:modified xsi:type="dcterms:W3CDTF">2021-09-29T14:55:34Z</dcterms:modified>
</cp:coreProperties>
</file>