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2"/>
  </p:notesMasterIdLst>
  <p:sldIdLst>
    <p:sldId id="265" r:id="rId2"/>
    <p:sldId id="256" r:id="rId3"/>
    <p:sldId id="257" r:id="rId4"/>
    <p:sldId id="258" r:id="rId5"/>
    <p:sldId id="259" r:id="rId6"/>
    <p:sldId id="260" r:id="rId7"/>
    <p:sldId id="261" r:id="rId8"/>
    <p:sldId id="262" r:id="rId9"/>
    <p:sldId id="263" r:id="rId10"/>
    <p:sldId id="264" r:id="rId11"/>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1" d="100"/>
          <a:sy n="81" d="100"/>
        </p:scale>
        <p:origin x="101"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806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4630400" cy="82296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385946" y="2519679"/>
            <a:ext cx="10590790" cy="3213178"/>
          </a:xfrm>
        </p:spPr>
        <p:txBody>
          <a:bodyPr anchor="b"/>
          <a:lstStyle>
            <a:lvl1pPr>
              <a:defRPr sz="6480"/>
            </a:lvl1pPr>
          </a:lstStyle>
          <a:p>
            <a:r>
              <a:rPr lang="en-US"/>
              <a:t>Click to edit Master title style</a:t>
            </a:r>
            <a:endParaRPr lang="en-US" dirty="0"/>
          </a:p>
        </p:txBody>
      </p:sp>
      <p:sp>
        <p:nvSpPr>
          <p:cNvPr id="3" name="Subtitle 2"/>
          <p:cNvSpPr>
            <a:spLocks noGrp="1"/>
          </p:cNvSpPr>
          <p:nvPr>
            <p:ph type="subTitle" idx="1"/>
          </p:nvPr>
        </p:nvSpPr>
        <p:spPr bwMode="gray">
          <a:xfrm>
            <a:off x="1385946" y="5732856"/>
            <a:ext cx="10590790" cy="1033704"/>
          </a:xfrm>
        </p:spPr>
        <p:txBody>
          <a:bodyPr anchor="t"/>
          <a:lstStyle>
            <a:lvl1pPr marL="0" indent="0" algn="l">
              <a:buNone/>
              <a:defRPr cap="all">
                <a:solidFill>
                  <a:schemeClr val="accent1">
                    <a:lumMod val="60000"/>
                    <a:lumOff val="4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2190781" y="2150669"/>
            <a:ext cx="1188719" cy="365759"/>
          </a:xfrm>
        </p:spPr>
        <p:txBody>
          <a:bodyPr anchor="t"/>
          <a:lstStyle>
            <a:lvl1pPr algn="l">
              <a:defRPr b="0" i="0">
                <a:solidFill>
                  <a:schemeClr val="bg1">
                    <a:alpha val="60000"/>
                  </a:schemeClr>
                </a:solidFill>
              </a:defRPr>
            </a:lvl1pPr>
          </a:lstStyle>
          <a:p>
            <a:fld id="{5923F103-BC34-4FE4-A40E-EDDEECFDA5D0}" type="datetimeFigureOut">
              <a:rPr lang="en-US" dirty="0"/>
              <a:pPr/>
              <a:t>1/30/2024</a:t>
            </a:fld>
            <a:endParaRPr lang="en-US" dirty="0"/>
          </a:p>
        </p:txBody>
      </p:sp>
      <p:sp>
        <p:nvSpPr>
          <p:cNvPr id="5" name="Footer Placeholder 4"/>
          <p:cNvSpPr>
            <a:spLocks noGrp="1"/>
          </p:cNvSpPr>
          <p:nvPr>
            <p:ph type="ftr" sz="quarter" idx="11"/>
          </p:nvPr>
        </p:nvSpPr>
        <p:spPr bwMode="gray">
          <a:xfrm rot="5400000">
            <a:off x="10742372" y="3873399"/>
            <a:ext cx="4631754" cy="36576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2423049" y="354876"/>
            <a:ext cx="1005839" cy="921224"/>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2611256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4630400" cy="82296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5" y="5963912"/>
            <a:ext cx="10590791"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85945" y="822960"/>
            <a:ext cx="10590791" cy="4114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385945" y="6643998"/>
            <a:ext cx="10590790" cy="592454"/>
          </a:xfrm>
        </p:spPr>
        <p:txBody>
          <a:bodyPr>
            <a:normAutofit/>
          </a:bodyPr>
          <a:lstStyle>
            <a:lvl1pPr marL="0" indent="0">
              <a:buNone/>
              <a:defRPr sz="1440">
                <a:solidFill>
                  <a:schemeClr val="accent1">
                    <a:lumMod val="60000"/>
                    <a:lumOff val="4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1/30/2024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7283517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4630400" cy="82296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78558" y="1276101"/>
            <a:ext cx="10598179" cy="1647583"/>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385945" y="4251960"/>
            <a:ext cx="10590791" cy="2971800"/>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1/30/2024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36436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4630400" cy="82296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1057879" y="728803"/>
            <a:ext cx="962294" cy="1865126"/>
          </a:xfrm>
          <a:prstGeom prst="rect">
            <a:avLst/>
          </a:prstGeom>
          <a:noFill/>
        </p:spPr>
        <p:txBody>
          <a:bodyPr wrap="square" rtlCol="0">
            <a:spAutoFit/>
          </a:bodyPr>
          <a:lstStyle/>
          <a:p>
            <a:pPr algn="r"/>
            <a:r>
              <a:rPr lang="en-US" sz="11520" b="0" i="0" dirty="0">
                <a:solidFill>
                  <a:schemeClr val="accent1">
                    <a:lumMod val="60000"/>
                    <a:lumOff val="40000"/>
                  </a:schemeClr>
                </a:solidFill>
                <a:latin typeface="Arial"/>
                <a:cs typeface="Arial"/>
              </a:rPr>
              <a:t>“</a:t>
            </a:r>
          </a:p>
        </p:txBody>
      </p:sp>
      <p:sp>
        <p:nvSpPr>
          <p:cNvPr id="13" name="TextBox 12"/>
          <p:cNvSpPr txBox="1"/>
          <p:nvPr/>
        </p:nvSpPr>
        <p:spPr bwMode="gray">
          <a:xfrm>
            <a:off x="11861350" y="3136545"/>
            <a:ext cx="783316" cy="1865126"/>
          </a:xfrm>
          <a:prstGeom prst="rect">
            <a:avLst/>
          </a:prstGeom>
          <a:noFill/>
        </p:spPr>
        <p:txBody>
          <a:bodyPr wrap="square" rtlCol="0">
            <a:spAutoFit/>
          </a:bodyPr>
          <a:lstStyle/>
          <a:p>
            <a:pPr algn="r"/>
            <a:r>
              <a:rPr lang="en-US" sz="1152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898254" y="1178561"/>
            <a:ext cx="10144687" cy="3235958"/>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2335135" y="4414519"/>
            <a:ext cx="9277463" cy="410609"/>
          </a:xfrm>
        </p:spPr>
        <p:txBody>
          <a:bodyPr anchor="t">
            <a:normAutofit/>
          </a:bodyPr>
          <a:lstStyle>
            <a:lvl1pPr marL="0" indent="0">
              <a:buNone/>
              <a:defRPr lang="en-US" sz="1680" b="0" i="0" kern="1200" cap="small" dirty="0">
                <a:solidFill>
                  <a:schemeClr val="accent1">
                    <a:lumMod val="60000"/>
                    <a:lumOff val="40000"/>
                  </a:schemeClr>
                </a:solidFill>
                <a:latin typeface="+mn-lt"/>
                <a:ea typeface="+mn-ea"/>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0" name="Text Placeholder 3"/>
          <p:cNvSpPr>
            <a:spLocks noGrp="1"/>
          </p:cNvSpPr>
          <p:nvPr>
            <p:ph type="body" sz="half" idx="2"/>
          </p:nvPr>
        </p:nvSpPr>
        <p:spPr>
          <a:xfrm>
            <a:off x="1385946" y="6035040"/>
            <a:ext cx="11093876" cy="1197428"/>
          </a:xfrm>
        </p:spPr>
        <p:txBody>
          <a:bodyPr anchor="ctr">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1/30/2024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1072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4630400" cy="82296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5" y="2844800"/>
            <a:ext cx="10590792" cy="218701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385945" y="6029960"/>
            <a:ext cx="10590791" cy="1032480"/>
          </a:xfrm>
        </p:spPr>
        <p:txBody>
          <a:bodyPr anchor="t"/>
          <a:lstStyle>
            <a:lvl1pPr marL="0" indent="0" algn="l">
              <a:buNone/>
              <a:defRPr sz="2400" cap="none">
                <a:solidFill>
                  <a:schemeClr val="accent1">
                    <a:lumMod val="60000"/>
                    <a:lumOff val="4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1/30/2024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852899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385945" y="1168402"/>
            <a:ext cx="10590791" cy="848357"/>
          </a:xfrm>
        </p:spPr>
        <p:txBody>
          <a:bodyPr/>
          <a:lstStyle>
            <a:lvl1pPr>
              <a:defRPr sz="4320"/>
            </a:lvl1pPr>
          </a:lstStyle>
          <a:p>
            <a:r>
              <a:rPr lang="en-US"/>
              <a:t>Click to edit Master title style</a:t>
            </a:r>
            <a:endParaRPr lang="en-US" dirty="0"/>
          </a:p>
        </p:txBody>
      </p:sp>
      <p:sp>
        <p:nvSpPr>
          <p:cNvPr id="3" name="Text Placeholder 2"/>
          <p:cNvSpPr>
            <a:spLocks noGrp="1"/>
          </p:cNvSpPr>
          <p:nvPr>
            <p:ph type="body" idx="1"/>
          </p:nvPr>
        </p:nvSpPr>
        <p:spPr>
          <a:xfrm>
            <a:off x="1385945" y="3124203"/>
            <a:ext cx="3770254" cy="691514"/>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6" name="Text Placeholder 3"/>
          <p:cNvSpPr>
            <a:spLocks noGrp="1"/>
          </p:cNvSpPr>
          <p:nvPr>
            <p:ph type="body" sz="half" idx="15"/>
          </p:nvPr>
        </p:nvSpPr>
        <p:spPr>
          <a:xfrm>
            <a:off x="1385944" y="3815717"/>
            <a:ext cx="3770255" cy="341675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Text Placeholder 4"/>
          <p:cNvSpPr>
            <a:spLocks noGrp="1"/>
          </p:cNvSpPr>
          <p:nvPr>
            <p:ph type="body" sz="quarter" idx="3"/>
          </p:nvPr>
        </p:nvSpPr>
        <p:spPr>
          <a:xfrm>
            <a:off x="5415266" y="3124200"/>
            <a:ext cx="3776411" cy="691514"/>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9" name="Text Placeholder 3"/>
          <p:cNvSpPr>
            <a:spLocks noGrp="1"/>
          </p:cNvSpPr>
          <p:nvPr>
            <p:ph type="body" sz="half" idx="16"/>
          </p:nvPr>
        </p:nvSpPr>
        <p:spPr>
          <a:xfrm>
            <a:off x="5415266" y="3815716"/>
            <a:ext cx="3776411" cy="341675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4" name="Text Placeholder 4"/>
          <p:cNvSpPr>
            <a:spLocks noGrp="1"/>
          </p:cNvSpPr>
          <p:nvPr>
            <p:ph type="body" sz="quarter" idx="13"/>
          </p:nvPr>
        </p:nvSpPr>
        <p:spPr>
          <a:xfrm>
            <a:off x="9465762" y="3124201"/>
            <a:ext cx="3774876" cy="691514"/>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Text Placeholder 3"/>
          <p:cNvSpPr>
            <a:spLocks noGrp="1"/>
          </p:cNvSpPr>
          <p:nvPr>
            <p:ph type="body" sz="half" idx="17"/>
          </p:nvPr>
        </p:nvSpPr>
        <p:spPr>
          <a:xfrm>
            <a:off x="9465995" y="3815715"/>
            <a:ext cx="3774643" cy="341675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cxnSp>
        <p:nvCxnSpPr>
          <p:cNvPr id="17" name="Straight Connector 16"/>
          <p:cNvCxnSpPr/>
          <p:nvPr/>
        </p:nvCxnSpPr>
        <p:spPr>
          <a:xfrm>
            <a:off x="5284765" y="3083560"/>
            <a:ext cx="0" cy="41909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9326881" y="3083560"/>
            <a:ext cx="0" cy="41909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1/30/2024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9923621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385945" y="1168402"/>
            <a:ext cx="10590791" cy="848357"/>
          </a:xfrm>
        </p:spPr>
        <p:txBody>
          <a:bodyPr/>
          <a:lstStyle>
            <a:lvl1pPr>
              <a:defRPr sz="4320"/>
            </a:lvl1pPr>
          </a:lstStyle>
          <a:p>
            <a:r>
              <a:rPr lang="en-US"/>
              <a:t>Click to edit Master title style</a:t>
            </a:r>
            <a:endParaRPr lang="en-US" dirty="0"/>
          </a:p>
        </p:txBody>
      </p:sp>
      <p:sp>
        <p:nvSpPr>
          <p:cNvPr id="3" name="Text Placeholder 2"/>
          <p:cNvSpPr>
            <a:spLocks noGrp="1"/>
          </p:cNvSpPr>
          <p:nvPr>
            <p:ph type="body" idx="1"/>
          </p:nvPr>
        </p:nvSpPr>
        <p:spPr>
          <a:xfrm>
            <a:off x="1385945" y="5439413"/>
            <a:ext cx="3660526" cy="691514"/>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9" name="Picture Placeholder 2"/>
          <p:cNvSpPr>
            <a:spLocks noGrp="1" noChangeAspect="1"/>
          </p:cNvSpPr>
          <p:nvPr>
            <p:ph type="pic" idx="15"/>
          </p:nvPr>
        </p:nvSpPr>
        <p:spPr>
          <a:xfrm>
            <a:off x="1601464" y="3124200"/>
            <a:ext cx="3229490" cy="190981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2" name="Text Placeholder 3"/>
          <p:cNvSpPr>
            <a:spLocks noGrp="1"/>
          </p:cNvSpPr>
          <p:nvPr>
            <p:ph type="body" sz="half" idx="18"/>
          </p:nvPr>
        </p:nvSpPr>
        <p:spPr>
          <a:xfrm>
            <a:off x="1385945" y="6130927"/>
            <a:ext cx="3660526" cy="110154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Text Placeholder 4"/>
          <p:cNvSpPr>
            <a:spLocks noGrp="1"/>
          </p:cNvSpPr>
          <p:nvPr>
            <p:ph type="body" sz="quarter" idx="3"/>
          </p:nvPr>
        </p:nvSpPr>
        <p:spPr>
          <a:xfrm>
            <a:off x="5482638" y="5439413"/>
            <a:ext cx="3660526" cy="691516"/>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1" name="Picture Placeholder 2"/>
          <p:cNvSpPr>
            <a:spLocks noGrp="1" noChangeAspect="1"/>
          </p:cNvSpPr>
          <p:nvPr>
            <p:ph type="pic" idx="21"/>
          </p:nvPr>
        </p:nvSpPr>
        <p:spPr>
          <a:xfrm>
            <a:off x="5698155" y="3124200"/>
            <a:ext cx="3229492" cy="190981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3" name="Text Placeholder 3"/>
          <p:cNvSpPr>
            <a:spLocks noGrp="1"/>
          </p:cNvSpPr>
          <p:nvPr>
            <p:ph type="body" sz="half" idx="19"/>
          </p:nvPr>
        </p:nvSpPr>
        <p:spPr>
          <a:xfrm>
            <a:off x="5484206" y="6130926"/>
            <a:ext cx="3660526" cy="110154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4" name="Text Placeholder 4"/>
          <p:cNvSpPr>
            <a:spLocks noGrp="1"/>
          </p:cNvSpPr>
          <p:nvPr>
            <p:ph type="body" sz="quarter" idx="13"/>
          </p:nvPr>
        </p:nvSpPr>
        <p:spPr>
          <a:xfrm>
            <a:off x="9579331" y="5439414"/>
            <a:ext cx="3661314" cy="691514"/>
          </a:xfrm>
        </p:spPr>
        <p:txBody>
          <a:bodyPr anchor="b">
            <a:noAutofit/>
          </a:bodyPr>
          <a:lstStyle>
            <a:lvl1pPr marL="0" indent="0">
              <a:buNone/>
              <a:defRPr sz="2880" b="0">
                <a:solidFill>
                  <a:schemeClr val="accent1">
                    <a:lumMod val="60000"/>
                    <a:lumOff val="4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2" name="Picture Placeholder 2"/>
          <p:cNvSpPr>
            <a:spLocks noGrp="1" noChangeAspect="1"/>
          </p:cNvSpPr>
          <p:nvPr>
            <p:ph type="pic" idx="22"/>
          </p:nvPr>
        </p:nvSpPr>
        <p:spPr>
          <a:xfrm>
            <a:off x="9795637" y="3124200"/>
            <a:ext cx="3229490" cy="190981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20"/>
          </p:nvPr>
        </p:nvSpPr>
        <p:spPr>
          <a:xfrm>
            <a:off x="9579330" y="6130925"/>
            <a:ext cx="3661315" cy="110154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cxnSp>
        <p:nvCxnSpPr>
          <p:cNvPr id="43" name="Straight Connector 42"/>
          <p:cNvCxnSpPr/>
          <p:nvPr/>
        </p:nvCxnSpPr>
        <p:spPr>
          <a:xfrm>
            <a:off x="5286997" y="3083560"/>
            <a:ext cx="0" cy="41909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9357362" y="3083560"/>
            <a:ext cx="0" cy="41909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1/30/2024</a:t>
            </a:fld>
            <a:endParaRPr lang="en-US" dirty="0"/>
          </a:p>
        </p:txBody>
      </p:sp>
      <p:sp>
        <p:nvSpPr>
          <p:cNvPr id="8" name="Footer Placeholder 7"/>
          <p:cNvSpPr>
            <a:spLocks noGrp="1"/>
          </p:cNvSpPr>
          <p:nvPr>
            <p:ph type="ftr" sz="quarter" idx="11"/>
          </p:nvPr>
        </p:nvSpPr>
        <p:spPr>
          <a:xfrm>
            <a:off x="673333" y="7670206"/>
            <a:ext cx="4373138" cy="36576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060224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385945" y="1168402"/>
            <a:ext cx="10590791" cy="84835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85945" y="3124200"/>
            <a:ext cx="10590791" cy="409956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2834527" y="7670206"/>
            <a:ext cx="1188719" cy="365759"/>
          </a:xfrm>
        </p:spPr>
        <p:txBody>
          <a:bodyPr/>
          <a:lstStyle/>
          <a:p>
            <a:fld id="{53086D93-FCAC-47E0-A2EE-787E62CA814C}" type="datetimeFigureOut">
              <a:rPr lang="en-US" dirty="0"/>
              <a:t>1/30/2024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2486938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4630400" cy="82296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10302283" y="1534160"/>
            <a:ext cx="1691958" cy="569830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385945" y="1534160"/>
            <a:ext cx="7507230" cy="56983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2783725" y="7670206"/>
            <a:ext cx="1190562" cy="365759"/>
          </a:xfrm>
        </p:spPr>
        <p:txBody>
          <a:bodyPr/>
          <a:lstStyle/>
          <a:p>
            <a:fld id="{CDA879A6-0FD0-4734-A311-86BFCA472E6E}" type="datetimeFigureOut">
              <a:rPr lang="en-US" dirty="0"/>
              <a:t>1/30/2024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33170913"/>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0889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385945" y="3124200"/>
            <a:ext cx="10590791" cy="4099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1/30/2024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9978913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4630400" cy="82296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5" y="3213174"/>
            <a:ext cx="5221230" cy="2740589"/>
          </a:xfrm>
        </p:spPr>
        <p:txBody>
          <a:bodyPr anchor="ct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274671" y="3213173"/>
            <a:ext cx="4509054" cy="2740589"/>
          </a:xfrm>
        </p:spPr>
        <p:txBody>
          <a:bodyPr anchor="ctr"/>
          <a:lstStyle>
            <a:lvl1pPr marL="0" indent="0" algn="l">
              <a:buNone/>
              <a:defRPr sz="2400" cap="all">
                <a:solidFill>
                  <a:schemeClr val="accent1">
                    <a:lumMod val="60000"/>
                    <a:lumOff val="4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1/30/2024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812627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85945" y="3124201"/>
            <a:ext cx="5790190" cy="409956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50455" y="3124200"/>
            <a:ext cx="5790191" cy="40995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1/30/2024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651728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85946" y="3124200"/>
            <a:ext cx="5790188"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85945" y="3815715"/>
            <a:ext cx="5790190" cy="3408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450455" y="3124200"/>
            <a:ext cx="5790191" cy="691514"/>
          </a:xfrm>
        </p:spPr>
        <p:txBody>
          <a:bodyPr anchor="b">
            <a:noAutofit/>
          </a:bodyPr>
          <a:lstStyle>
            <a:lvl1pPr marL="0" indent="0">
              <a:buNone/>
              <a:defRPr sz="2880" b="0">
                <a:solidFill>
                  <a:schemeClr val="accent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50455" y="3815715"/>
            <a:ext cx="5790191" cy="3408047"/>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1/30/2024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183584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385945" y="1168402"/>
            <a:ext cx="10513696" cy="848357"/>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1/30/2024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6853544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1/30/2024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0640701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4630400" cy="82296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6" y="1554480"/>
            <a:ext cx="3351790" cy="1920240"/>
          </a:xfrm>
        </p:spPr>
        <p:txBody>
          <a:bodyPr anchor="b"/>
          <a:lstStyle>
            <a:lvl1pPr algn="l">
              <a:defRPr sz="2880" b="0"/>
            </a:lvl1pPr>
          </a:lstStyle>
          <a:p>
            <a:r>
              <a:rPr lang="en-US"/>
              <a:t>Click to edit Master title style</a:t>
            </a:r>
            <a:endParaRPr lang="en-US" dirty="0"/>
          </a:p>
        </p:txBody>
      </p:sp>
      <p:sp>
        <p:nvSpPr>
          <p:cNvPr id="3" name="Content Placeholder 2"/>
          <p:cNvSpPr>
            <a:spLocks noGrp="1"/>
          </p:cNvSpPr>
          <p:nvPr>
            <p:ph idx="1"/>
          </p:nvPr>
        </p:nvSpPr>
        <p:spPr>
          <a:xfrm>
            <a:off x="6937375" y="1737360"/>
            <a:ext cx="6228079"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385945" y="3755137"/>
            <a:ext cx="3351790" cy="3474719"/>
          </a:xfrm>
        </p:spPr>
        <p:txBody>
          <a:bodyPr/>
          <a:lstStyle>
            <a:lvl1pPr marL="0" indent="0">
              <a:buNone/>
              <a:defRPr sz="1680">
                <a:solidFill>
                  <a:schemeClr val="accent1">
                    <a:lumMod val="60000"/>
                    <a:lumOff val="4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1/30/2024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97465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4630400" cy="82296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385946" y="2032000"/>
            <a:ext cx="4638161" cy="2082800"/>
          </a:xfrm>
        </p:spPr>
        <p:txBody>
          <a:bodyPr anchor="b">
            <a:normAutofit/>
          </a:bodyPr>
          <a:lstStyle>
            <a:lvl1pPr algn="l">
              <a:defRPr sz="432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57444" y="1371600"/>
            <a:ext cx="3872632" cy="548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385945" y="4389120"/>
            <a:ext cx="4631054" cy="1645920"/>
          </a:xfrm>
        </p:spPr>
        <p:txBody>
          <a:bodyPr>
            <a:normAutofit/>
          </a:bodyPr>
          <a:lstStyle>
            <a:lvl1pPr marL="0" indent="0">
              <a:buNone/>
              <a:defRPr sz="1680">
                <a:solidFill>
                  <a:schemeClr val="accent1">
                    <a:lumMod val="60000"/>
                    <a:lumOff val="40000"/>
                  </a:schemeClr>
                </a:solidFill>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1/30/2024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5835134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4630400" cy="8229600"/>
            <a:chOff x="0" y="0"/>
            <a:chExt cx="12192000" cy="6858000"/>
          </a:xfrm>
        </p:grpSpPr>
        <p:sp>
          <p:nvSpPr>
            <p:cNvPr id="7" name="Rectangle 6"/>
            <p:cNvSpPr/>
            <p:nvPr/>
          </p:nvSpPr>
          <p:spPr>
            <a:xfrm>
              <a:off x="0" y="0"/>
              <a:ext cx="12192000" cy="6858000"/>
            </a:xfrm>
            <a:prstGeom prst="rect">
              <a:avLst/>
            </a:prstGeom>
            <a:blipFill>
              <a:blip r:embed="rId20">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385945" y="1168402"/>
            <a:ext cx="10513696" cy="8483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385945" y="3124200"/>
            <a:ext cx="10513696" cy="40995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783725" y="7670206"/>
            <a:ext cx="1188719" cy="365759"/>
          </a:xfrm>
          <a:prstGeom prst="rect">
            <a:avLst/>
          </a:prstGeom>
        </p:spPr>
        <p:txBody>
          <a:bodyPr vert="horz" lIns="91440" tIns="45720" rIns="91440" bIns="45720" rtlCol="0" anchor="ctr"/>
          <a:lstStyle>
            <a:lvl1pPr algn="r">
              <a:defRPr sz="1200" b="1" i="0">
                <a:solidFill>
                  <a:schemeClr val="accent1"/>
                </a:solidFill>
              </a:defRPr>
            </a:lvl1pPr>
          </a:lstStyle>
          <a:p>
            <a:fld id="{2BE451C3-0FF4-47C4-B829-773ADF60F88C}" type="datetimeFigureOut">
              <a:rPr lang="en-US" dirty="0"/>
              <a:t>1/30/2024</a:t>
            </a:fld>
            <a:endParaRPr lang="en-US" dirty="0"/>
          </a:p>
        </p:txBody>
      </p:sp>
      <p:sp>
        <p:nvSpPr>
          <p:cNvPr id="5" name="Footer Placeholder 4"/>
          <p:cNvSpPr>
            <a:spLocks noGrp="1"/>
          </p:cNvSpPr>
          <p:nvPr>
            <p:ph type="ftr" sz="quarter" idx="3"/>
          </p:nvPr>
        </p:nvSpPr>
        <p:spPr>
          <a:xfrm>
            <a:off x="673333" y="7670206"/>
            <a:ext cx="4631754" cy="365761"/>
          </a:xfrm>
          <a:prstGeom prst="rect">
            <a:avLst/>
          </a:prstGeom>
        </p:spPr>
        <p:txBody>
          <a:bodyPr vert="horz" lIns="91440" tIns="45720" rIns="91440" bIns="45720" rtlCol="0" anchor="ctr"/>
          <a:lstStyle>
            <a:lvl1pPr algn="l">
              <a:defRPr sz="1200" b="1" i="0">
                <a:solidFill>
                  <a:schemeClr val="accent1"/>
                </a:solidFill>
              </a:defRPr>
            </a:lvl1pPr>
          </a:lstStyle>
          <a:p>
            <a:r>
              <a:rPr lang="en-US" dirty="0"/>
              <a:t>
              </a:t>
            </a:r>
          </a:p>
        </p:txBody>
      </p:sp>
      <p:sp>
        <p:nvSpPr>
          <p:cNvPr id="21" name="Rectangle 20"/>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2423049" y="354876"/>
            <a:ext cx="1005839" cy="921224"/>
          </a:xfrm>
          <a:prstGeom prst="rect">
            <a:avLst/>
          </a:prstGeom>
        </p:spPr>
        <p:txBody>
          <a:bodyPr vert="horz" lIns="91440" tIns="45720" rIns="91440" bIns="45720" rtlCol="0" anchor="b"/>
          <a:lstStyle>
            <a:lvl1pPr algn="ctr">
              <a:defRPr sz="336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73854693"/>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Lst>
  <p:hf sldNum="0" hdr="0" ftr="0" dt="0"/>
  <p:txStyles>
    <p:titleStyle>
      <a:lvl1pPr algn="l" defTabSz="548640" rtl="0" eaLnBrk="1" latinLnBrk="0" hangingPunct="1">
        <a:spcBef>
          <a:spcPct val="0"/>
        </a:spcBef>
        <a:buNone/>
        <a:defRPr sz="432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charset="2"/>
        <a:buChar char=""/>
        <a:defRPr sz="2160" b="0" i="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charset="2"/>
        <a:buChar char=""/>
        <a:defRPr sz="1920" b="0" i="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charset="2"/>
        <a:buChar char=""/>
        <a:defRPr sz="1680" b="0" i="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charset="2"/>
        <a:buChar char=""/>
        <a:defRPr sz="1440" b="0" i="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8.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8.xml"/><Relationship Id="rId5" Type="http://schemas.openxmlformats.org/officeDocument/2006/relationships/hyperlink" Target="https://chat.openai.com/" TargetMode="External"/><Relationship Id="rId4" Type="http://schemas.openxmlformats.org/officeDocument/2006/relationships/hyperlink" Target="https://data-flair.training/blogs/advanced-python-project-detecting-fake-new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a:extLst>
              <a:ext uri="{FF2B5EF4-FFF2-40B4-BE49-F238E27FC236}">
                <a16:creationId xmlns:a16="http://schemas.microsoft.com/office/drawing/2014/main" id="{00F849B7-471E-D23F-AC8A-0B1A65AA3CD1}"/>
              </a:ext>
            </a:extLst>
          </p:cNvPr>
          <p:cNvSpPr/>
          <p:nvPr/>
        </p:nvSpPr>
        <p:spPr>
          <a:xfrm>
            <a:off x="0" y="-20597"/>
            <a:ext cx="14630400" cy="8229600"/>
          </a:xfrm>
          <a:prstGeom prst="rect">
            <a:avLst/>
          </a:prstGeom>
          <a:solidFill>
            <a:srgbClr val="00002E">
              <a:alpha val="75000"/>
            </a:srgbClr>
          </a:solidFill>
          <a:ln/>
        </p:spPr>
        <p:txBody>
          <a:bodyPr/>
          <a:lstStyle/>
          <a:p>
            <a:pPr algn="ctr">
              <a:lnSpc>
                <a:spcPct val="200000"/>
              </a:lnSpc>
            </a:pPr>
            <a:r>
              <a:rPr lang="en-IN" sz="3200" b="1" dirty="0">
                <a:solidFill>
                  <a:schemeClr val="bg1">
                    <a:lumMod val="95000"/>
                  </a:schemeClr>
                </a:solidFill>
              </a:rPr>
              <a:t>	</a:t>
            </a:r>
          </a:p>
          <a:p>
            <a:pPr algn="ctr">
              <a:lnSpc>
                <a:spcPct val="200000"/>
              </a:lnSpc>
            </a:pPr>
            <a:r>
              <a:rPr lang="en-IN" sz="3200" b="1" dirty="0">
                <a:solidFill>
                  <a:schemeClr val="bg1">
                    <a:lumMod val="95000"/>
                  </a:schemeClr>
                </a:solidFill>
              </a:rPr>
              <a:t>SYMBIOSIS SKILLS AND PROFESSIONAL UNIVERSITY</a:t>
            </a:r>
          </a:p>
        </p:txBody>
      </p:sp>
      <p:sp>
        <p:nvSpPr>
          <p:cNvPr id="3" name="TextBox 2">
            <a:extLst>
              <a:ext uri="{FF2B5EF4-FFF2-40B4-BE49-F238E27FC236}">
                <a16:creationId xmlns:a16="http://schemas.microsoft.com/office/drawing/2014/main" id="{75C2F708-AEB7-8FB6-E39C-5767295F4D6F}"/>
              </a:ext>
            </a:extLst>
          </p:cNvPr>
          <p:cNvSpPr txBox="1"/>
          <p:nvPr/>
        </p:nvSpPr>
        <p:spPr>
          <a:xfrm>
            <a:off x="1684430" y="3182965"/>
            <a:ext cx="11261539" cy="1754326"/>
          </a:xfrm>
          <a:prstGeom prst="rect">
            <a:avLst/>
          </a:prstGeom>
          <a:noFill/>
        </p:spPr>
        <p:txBody>
          <a:bodyPr wrap="square" rtlCol="0">
            <a:spAutoFit/>
          </a:bodyPr>
          <a:lstStyle/>
          <a:p>
            <a:pPr algn="ctr"/>
            <a:r>
              <a:rPr lang="en-US" sz="5400" b="1" dirty="0">
                <a:solidFill>
                  <a:schemeClr val="bg1"/>
                </a:solidFill>
                <a:latin typeface="Times New Roman" panose="02020603050405020304" pitchFamily="18" charset="0"/>
                <a:cs typeface="Times New Roman" panose="02020603050405020304" pitchFamily="18" charset="0"/>
              </a:rPr>
              <a:t>Fake News Detection using NLP Machine Learning</a:t>
            </a:r>
          </a:p>
        </p:txBody>
      </p:sp>
      <p:pic>
        <p:nvPicPr>
          <p:cNvPr id="4" name="Picture 3">
            <a:extLst>
              <a:ext uri="{FF2B5EF4-FFF2-40B4-BE49-F238E27FC236}">
                <a16:creationId xmlns:a16="http://schemas.microsoft.com/office/drawing/2014/main" id="{C671904B-5075-09F3-75F7-A828B3E107D2}"/>
              </a:ext>
            </a:extLst>
          </p:cNvPr>
          <p:cNvPicPr/>
          <p:nvPr/>
        </p:nvPicPr>
        <p:blipFill>
          <a:blip r:embed="rId2"/>
          <a:stretch/>
        </p:blipFill>
        <p:spPr>
          <a:xfrm>
            <a:off x="1249460" y="981019"/>
            <a:ext cx="1210787" cy="1200330"/>
          </a:xfrm>
          <a:prstGeom prst="rect">
            <a:avLst/>
          </a:prstGeom>
          <a:ln w="0">
            <a:noFill/>
          </a:ln>
        </p:spPr>
      </p:pic>
      <p:sp>
        <p:nvSpPr>
          <p:cNvPr id="5" name="TextBox 4">
            <a:extLst>
              <a:ext uri="{FF2B5EF4-FFF2-40B4-BE49-F238E27FC236}">
                <a16:creationId xmlns:a16="http://schemas.microsoft.com/office/drawing/2014/main" id="{BF910221-7325-1B30-BB29-CD55DB0C735C}"/>
              </a:ext>
            </a:extLst>
          </p:cNvPr>
          <p:cNvSpPr txBox="1"/>
          <p:nvPr/>
        </p:nvSpPr>
        <p:spPr>
          <a:xfrm>
            <a:off x="1106930" y="5831795"/>
            <a:ext cx="4234330" cy="1200329"/>
          </a:xfrm>
          <a:prstGeom prst="rect">
            <a:avLst/>
          </a:prstGeom>
          <a:noFill/>
        </p:spPr>
        <p:txBody>
          <a:bodyPr wrap="square" rtlCol="0">
            <a:spAutoFit/>
          </a:bodyPr>
          <a:lstStyle/>
          <a:p>
            <a:r>
              <a:rPr lang="en-US" sz="2800" dirty="0">
                <a:solidFill>
                  <a:schemeClr val="bg1"/>
                </a:solidFill>
                <a:latin typeface="Aptos" panose="020B0004020202020204" pitchFamily="34" charset="0"/>
              </a:rPr>
              <a:t>Guided By</a:t>
            </a:r>
          </a:p>
          <a:p>
            <a:r>
              <a:rPr lang="en-US" sz="2800" dirty="0">
                <a:solidFill>
                  <a:schemeClr val="bg1"/>
                </a:solidFill>
                <a:latin typeface="Aptos" panose="020B0004020202020204" pitchFamily="34" charset="0"/>
              </a:rPr>
              <a:t>Ms. Shilpa Honnannavar </a:t>
            </a:r>
            <a:r>
              <a:rPr lang="en-US" sz="1600" dirty="0">
                <a:solidFill>
                  <a:schemeClr val="bg1"/>
                </a:solidFill>
                <a:latin typeface="Aptos" panose="020B0004020202020204" pitchFamily="34" charset="0"/>
              </a:rPr>
              <a:t>(Trainer ML-15)</a:t>
            </a:r>
          </a:p>
        </p:txBody>
      </p:sp>
      <p:sp>
        <p:nvSpPr>
          <p:cNvPr id="6" name="TextBox 5">
            <a:extLst>
              <a:ext uri="{FF2B5EF4-FFF2-40B4-BE49-F238E27FC236}">
                <a16:creationId xmlns:a16="http://schemas.microsoft.com/office/drawing/2014/main" id="{4CF36ED6-E8E0-57AD-4D9A-973DA9CBE1DB}"/>
              </a:ext>
            </a:extLst>
          </p:cNvPr>
          <p:cNvSpPr txBox="1"/>
          <p:nvPr/>
        </p:nvSpPr>
        <p:spPr>
          <a:xfrm>
            <a:off x="8964119" y="5831795"/>
            <a:ext cx="4447080" cy="1384995"/>
          </a:xfrm>
          <a:prstGeom prst="rect">
            <a:avLst/>
          </a:prstGeom>
          <a:noFill/>
        </p:spPr>
        <p:txBody>
          <a:bodyPr wrap="square" rtlCol="0">
            <a:spAutoFit/>
          </a:bodyPr>
          <a:lstStyle/>
          <a:p>
            <a:r>
              <a:rPr lang="en-US" sz="2800" dirty="0">
                <a:solidFill>
                  <a:schemeClr val="bg1"/>
                </a:solidFill>
                <a:latin typeface="Aptos" panose="020B0004020202020204" pitchFamily="34" charset="0"/>
              </a:rPr>
              <a:t>Presented By</a:t>
            </a:r>
          </a:p>
          <a:p>
            <a:r>
              <a:rPr lang="en-US" sz="2800" dirty="0">
                <a:solidFill>
                  <a:schemeClr val="bg1"/>
                </a:solidFill>
                <a:latin typeface="Aptos" panose="020B0004020202020204" pitchFamily="34" charset="0"/>
              </a:rPr>
              <a:t>Mr. Omkar A. Waghmare</a:t>
            </a:r>
          </a:p>
          <a:p>
            <a:r>
              <a:rPr lang="en-US" sz="2800" dirty="0">
                <a:solidFill>
                  <a:schemeClr val="bg1"/>
                </a:solidFill>
                <a:latin typeface="Aptos" panose="020B0004020202020204" pitchFamily="34" charset="0"/>
              </a:rPr>
              <a:t>Mr. Ajay M. Sangewar</a:t>
            </a:r>
          </a:p>
        </p:txBody>
      </p:sp>
    </p:spTree>
    <p:extLst>
      <p:ext uri="{BB962C8B-B14F-4D97-AF65-F5344CB8AC3E}">
        <p14:creationId xmlns:p14="http://schemas.microsoft.com/office/powerpoint/2010/main" val="2711938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1854279"/>
            <a:ext cx="8976360" cy="694373"/>
          </a:xfrm>
          <a:prstGeom prst="rect">
            <a:avLst/>
          </a:prstGeom>
          <a:noFill/>
          <a:ln/>
        </p:spPr>
        <p:txBody>
          <a:bodyPr wrap="non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Conclusion and Future Directions</a:t>
            </a:r>
            <a:endParaRPr lang="en-US" sz="4374" dirty="0"/>
          </a:p>
        </p:txBody>
      </p:sp>
      <p:sp>
        <p:nvSpPr>
          <p:cNvPr id="6" name="Shape 2"/>
          <p:cNvSpPr/>
          <p:nvPr/>
        </p:nvSpPr>
        <p:spPr>
          <a:xfrm>
            <a:off x="1144310" y="2881908"/>
            <a:ext cx="44410" cy="3493294"/>
          </a:xfrm>
          <a:prstGeom prst="roundRect">
            <a:avLst>
              <a:gd name="adj" fmla="val 225151"/>
            </a:avLst>
          </a:prstGeom>
          <a:solidFill>
            <a:srgbClr val="6D4562"/>
          </a:solidFill>
          <a:ln/>
        </p:spPr>
        <p:txBody>
          <a:bodyPr/>
          <a:lstStyle/>
          <a:p>
            <a:endParaRPr lang="en-IN"/>
          </a:p>
        </p:txBody>
      </p:sp>
      <p:sp>
        <p:nvSpPr>
          <p:cNvPr id="7" name="Shape 3"/>
          <p:cNvSpPr/>
          <p:nvPr/>
        </p:nvSpPr>
        <p:spPr>
          <a:xfrm>
            <a:off x="1416427" y="3283208"/>
            <a:ext cx="777597" cy="44410"/>
          </a:xfrm>
          <a:prstGeom prst="roundRect">
            <a:avLst>
              <a:gd name="adj" fmla="val 225151"/>
            </a:avLst>
          </a:prstGeom>
          <a:solidFill>
            <a:srgbClr val="6D4562"/>
          </a:solidFill>
          <a:ln/>
        </p:spPr>
        <p:txBody>
          <a:bodyPr/>
          <a:lstStyle/>
          <a:p>
            <a:endParaRPr lang="en-IN"/>
          </a:p>
        </p:txBody>
      </p:sp>
      <p:sp>
        <p:nvSpPr>
          <p:cNvPr id="8" name="Shape 4"/>
          <p:cNvSpPr/>
          <p:nvPr/>
        </p:nvSpPr>
        <p:spPr>
          <a:xfrm>
            <a:off x="916484" y="3055501"/>
            <a:ext cx="499943" cy="499943"/>
          </a:xfrm>
          <a:prstGeom prst="roundRect">
            <a:avLst>
              <a:gd name="adj" fmla="val 20000"/>
            </a:avLst>
          </a:prstGeom>
          <a:solidFill>
            <a:srgbClr val="542C49"/>
          </a:solidFill>
          <a:ln w="13811">
            <a:solidFill>
              <a:srgbClr val="6D4562"/>
            </a:solidFill>
            <a:prstDash val="solid"/>
          </a:ln>
        </p:spPr>
        <p:txBody>
          <a:bodyPr/>
          <a:lstStyle/>
          <a:p>
            <a:endParaRPr lang="en-IN"/>
          </a:p>
        </p:txBody>
      </p:sp>
      <p:sp>
        <p:nvSpPr>
          <p:cNvPr id="9" name="Text 5"/>
          <p:cNvSpPr/>
          <p:nvPr/>
        </p:nvSpPr>
        <p:spPr>
          <a:xfrm>
            <a:off x="1105436" y="3097173"/>
            <a:ext cx="121920"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1</a:t>
            </a:r>
            <a:endParaRPr lang="en-US" sz="2624" dirty="0"/>
          </a:p>
        </p:txBody>
      </p:sp>
      <p:sp>
        <p:nvSpPr>
          <p:cNvPr id="10" name="Text 6"/>
          <p:cNvSpPr/>
          <p:nvPr/>
        </p:nvSpPr>
        <p:spPr>
          <a:xfrm>
            <a:off x="2388513" y="3104078"/>
            <a:ext cx="2221944"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Current State</a:t>
            </a:r>
            <a:endParaRPr lang="en-US" sz="2187" dirty="0"/>
          </a:p>
        </p:txBody>
      </p:sp>
      <p:sp>
        <p:nvSpPr>
          <p:cNvPr id="11" name="Text 7"/>
          <p:cNvSpPr/>
          <p:nvPr/>
        </p:nvSpPr>
        <p:spPr>
          <a:xfrm>
            <a:off x="2388513" y="3584496"/>
            <a:ext cx="7751088" cy="710803"/>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Reflect on the advancements made in detecting and combating fake news through NLP and machine learning.</a:t>
            </a:r>
            <a:endParaRPr lang="en-US" sz="1750" dirty="0"/>
          </a:p>
        </p:txBody>
      </p:sp>
      <p:sp>
        <p:nvSpPr>
          <p:cNvPr id="12" name="Shape 8"/>
          <p:cNvSpPr/>
          <p:nvPr/>
        </p:nvSpPr>
        <p:spPr>
          <a:xfrm>
            <a:off x="1416427" y="5140940"/>
            <a:ext cx="777597" cy="44410"/>
          </a:xfrm>
          <a:prstGeom prst="roundRect">
            <a:avLst>
              <a:gd name="adj" fmla="val 225151"/>
            </a:avLst>
          </a:prstGeom>
          <a:solidFill>
            <a:srgbClr val="6D4562"/>
          </a:solidFill>
          <a:ln/>
        </p:spPr>
        <p:txBody>
          <a:bodyPr/>
          <a:lstStyle/>
          <a:p>
            <a:endParaRPr lang="en-IN"/>
          </a:p>
        </p:txBody>
      </p:sp>
      <p:sp>
        <p:nvSpPr>
          <p:cNvPr id="13" name="Shape 9"/>
          <p:cNvSpPr/>
          <p:nvPr/>
        </p:nvSpPr>
        <p:spPr>
          <a:xfrm>
            <a:off x="916484" y="4913233"/>
            <a:ext cx="499943" cy="499943"/>
          </a:xfrm>
          <a:prstGeom prst="roundRect">
            <a:avLst>
              <a:gd name="adj" fmla="val 20000"/>
            </a:avLst>
          </a:prstGeom>
          <a:solidFill>
            <a:srgbClr val="542C49"/>
          </a:solidFill>
          <a:ln w="13811">
            <a:solidFill>
              <a:srgbClr val="6D4562"/>
            </a:solidFill>
            <a:prstDash val="solid"/>
          </a:ln>
        </p:spPr>
        <p:txBody>
          <a:bodyPr/>
          <a:lstStyle/>
          <a:p>
            <a:endParaRPr lang="en-IN"/>
          </a:p>
        </p:txBody>
      </p:sp>
      <p:sp>
        <p:nvSpPr>
          <p:cNvPr id="14" name="Text 10"/>
          <p:cNvSpPr/>
          <p:nvPr/>
        </p:nvSpPr>
        <p:spPr>
          <a:xfrm>
            <a:off x="1067336" y="4954905"/>
            <a:ext cx="198120"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2</a:t>
            </a:r>
            <a:endParaRPr lang="en-US" sz="2624" dirty="0"/>
          </a:p>
        </p:txBody>
      </p:sp>
      <p:sp>
        <p:nvSpPr>
          <p:cNvPr id="15" name="Text 11"/>
          <p:cNvSpPr/>
          <p:nvPr/>
        </p:nvSpPr>
        <p:spPr>
          <a:xfrm>
            <a:off x="2388513" y="4961811"/>
            <a:ext cx="2468880" cy="347186"/>
          </a:xfrm>
          <a:prstGeom prst="rect">
            <a:avLst/>
          </a:prstGeom>
          <a:noFill/>
          <a:ln/>
        </p:spPr>
        <p:txBody>
          <a:bodyPr wrap="none" rtlCol="0" anchor="t"/>
          <a:lstStyle/>
          <a:p>
            <a:pPr marL="0" indent="0" algn="l">
              <a:lnSpc>
                <a:spcPts val="2734"/>
              </a:lnSpc>
              <a:buNone/>
            </a:pPr>
            <a:r>
              <a:rPr lang="en-US" sz="2187" dirty="0">
                <a:solidFill>
                  <a:srgbClr val="DAD8E9"/>
                </a:solidFill>
                <a:latin typeface="Prompt" pitchFamily="34" charset="0"/>
                <a:ea typeface="Prompt" pitchFamily="34" charset="-122"/>
                <a:cs typeface="Prompt" pitchFamily="34" charset="-120"/>
              </a:rPr>
              <a:t>Future Innovations</a:t>
            </a:r>
            <a:endParaRPr lang="en-US" sz="2187" dirty="0"/>
          </a:p>
        </p:txBody>
      </p:sp>
      <p:sp>
        <p:nvSpPr>
          <p:cNvPr id="16" name="Text 12"/>
          <p:cNvSpPr/>
          <p:nvPr/>
        </p:nvSpPr>
        <p:spPr>
          <a:xfrm>
            <a:off x="2388513" y="5442228"/>
            <a:ext cx="7751088" cy="710803"/>
          </a:xfrm>
          <a:prstGeom prst="rect">
            <a:avLst/>
          </a:prstGeom>
          <a:noFill/>
          <a:ln/>
        </p:spPr>
        <p:txBody>
          <a:bodyPr wrap="square" rtlCol="0" anchor="t"/>
          <a:lstStyle/>
          <a:p>
            <a:pPr marL="0" indent="0" algn="l">
              <a:lnSpc>
                <a:spcPts val="2799"/>
              </a:lnSpc>
              <a:buNone/>
            </a:pPr>
            <a:r>
              <a:rPr lang="en-US" sz="1750" dirty="0">
                <a:solidFill>
                  <a:srgbClr val="DAD8E9"/>
                </a:solidFill>
                <a:latin typeface="Mukta" pitchFamily="34" charset="0"/>
                <a:ea typeface="Mukta" pitchFamily="34" charset="-122"/>
                <a:cs typeface="Mukta" pitchFamily="34" charset="-120"/>
              </a:rPr>
              <a:t>Explore potential advancements in technology and methodologies to enhance fake news detection and minimize its impact.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19599" y="2404110"/>
            <a:ext cx="7477601" cy="1666399"/>
          </a:xfrm>
          <a:prstGeom prst="rect">
            <a:avLst/>
          </a:prstGeom>
          <a:noFill/>
          <a:ln/>
        </p:spPr>
        <p:txBody>
          <a:bodyPr wrap="square" rtlCol="0" anchor="t"/>
          <a:lstStyle/>
          <a:p>
            <a:pPr marL="0" indent="0">
              <a:lnSpc>
                <a:spcPts val="6561"/>
              </a:lnSpc>
              <a:buNone/>
            </a:pPr>
            <a:r>
              <a:rPr lang="en-US" sz="5249" dirty="0">
                <a:solidFill>
                  <a:srgbClr val="C6BFEE"/>
                </a:solidFill>
                <a:latin typeface="Prompt" pitchFamily="34" charset="0"/>
                <a:ea typeface="Prompt" pitchFamily="34" charset="-122"/>
                <a:cs typeface="Prompt" pitchFamily="34" charset="-120"/>
              </a:rPr>
              <a:t>Introduction to Fake News</a:t>
            </a:r>
            <a:endParaRPr lang="en-US" sz="5249" dirty="0"/>
          </a:p>
        </p:txBody>
      </p:sp>
      <p:sp>
        <p:nvSpPr>
          <p:cNvPr id="6" name="Text 2"/>
          <p:cNvSpPr/>
          <p:nvPr/>
        </p:nvSpPr>
        <p:spPr>
          <a:xfrm>
            <a:off x="6319599" y="4403765"/>
            <a:ext cx="7477601"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Fake news refers to deliberate misinformation presented as news. It is designed to mislead readers and can have serious consequences. With the rise of social media, the spread of fake news has become a significant issue, impacting public opinion and even elections.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0" y="0"/>
            <a:ext cx="3657600" cy="8229600"/>
          </a:xfrm>
          <a:prstGeom prst="rect">
            <a:avLst/>
          </a:prstGeom>
        </p:spPr>
      </p:pic>
      <p:sp>
        <p:nvSpPr>
          <p:cNvPr id="5" name="Text 1"/>
          <p:cNvSpPr/>
          <p:nvPr/>
        </p:nvSpPr>
        <p:spPr>
          <a:xfrm>
            <a:off x="4490799" y="1523881"/>
            <a:ext cx="9306401" cy="1388745"/>
          </a:xfrm>
          <a:prstGeom prst="rect">
            <a:avLst/>
          </a:prstGeom>
          <a:noFill/>
          <a:ln/>
        </p:spPr>
        <p:txBody>
          <a:bodyPr wrap="squar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Importance of Detecting Fake News</a:t>
            </a:r>
            <a:endParaRPr lang="en-US" sz="4374" dirty="0"/>
          </a:p>
        </p:txBody>
      </p:sp>
      <p:sp>
        <p:nvSpPr>
          <p:cNvPr id="6" name="Shape 2"/>
          <p:cNvSpPr/>
          <p:nvPr/>
        </p:nvSpPr>
        <p:spPr>
          <a:xfrm>
            <a:off x="4490799" y="3419475"/>
            <a:ext cx="499943" cy="499943"/>
          </a:xfrm>
          <a:prstGeom prst="roundRect">
            <a:avLst>
              <a:gd name="adj" fmla="val 20000"/>
            </a:avLst>
          </a:prstGeom>
          <a:solidFill>
            <a:srgbClr val="542C49"/>
          </a:solidFill>
          <a:ln w="13811">
            <a:solidFill>
              <a:srgbClr val="6D4562"/>
            </a:solidFill>
            <a:prstDash val="solid"/>
          </a:ln>
        </p:spPr>
        <p:txBody>
          <a:bodyPr/>
          <a:lstStyle/>
          <a:p>
            <a:endParaRPr lang="en-IN"/>
          </a:p>
        </p:txBody>
      </p:sp>
      <p:sp>
        <p:nvSpPr>
          <p:cNvPr id="7" name="Text 3"/>
          <p:cNvSpPr/>
          <p:nvPr/>
        </p:nvSpPr>
        <p:spPr>
          <a:xfrm>
            <a:off x="4679752" y="3461147"/>
            <a:ext cx="121920"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1</a:t>
            </a:r>
            <a:endParaRPr lang="en-US" sz="2624" dirty="0"/>
          </a:p>
        </p:txBody>
      </p:sp>
      <p:sp>
        <p:nvSpPr>
          <p:cNvPr id="8" name="Text 4"/>
          <p:cNvSpPr/>
          <p:nvPr/>
        </p:nvSpPr>
        <p:spPr>
          <a:xfrm>
            <a:off x="5212913" y="3495794"/>
            <a:ext cx="284988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Preservation of Truth</a:t>
            </a:r>
            <a:endParaRPr lang="en-US" sz="2187" dirty="0"/>
          </a:p>
        </p:txBody>
      </p:sp>
      <p:sp>
        <p:nvSpPr>
          <p:cNvPr id="9" name="Text 5"/>
          <p:cNvSpPr/>
          <p:nvPr/>
        </p:nvSpPr>
        <p:spPr>
          <a:xfrm>
            <a:off x="5212913" y="3976211"/>
            <a:ext cx="3820001"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Detecting fake news is crucial for preserving the truth and maintaining the integrity of news sources.</a:t>
            </a:r>
            <a:endParaRPr lang="en-US" sz="1750" dirty="0"/>
          </a:p>
        </p:txBody>
      </p:sp>
      <p:sp>
        <p:nvSpPr>
          <p:cNvPr id="10" name="Shape 6"/>
          <p:cNvSpPr/>
          <p:nvPr/>
        </p:nvSpPr>
        <p:spPr>
          <a:xfrm>
            <a:off x="9255085" y="3419475"/>
            <a:ext cx="499943" cy="499943"/>
          </a:xfrm>
          <a:prstGeom prst="roundRect">
            <a:avLst>
              <a:gd name="adj" fmla="val 20000"/>
            </a:avLst>
          </a:prstGeom>
          <a:solidFill>
            <a:srgbClr val="542C49"/>
          </a:solidFill>
          <a:ln w="13811">
            <a:solidFill>
              <a:srgbClr val="6D4562"/>
            </a:solidFill>
            <a:prstDash val="solid"/>
          </a:ln>
        </p:spPr>
        <p:txBody>
          <a:bodyPr/>
          <a:lstStyle/>
          <a:p>
            <a:endParaRPr lang="en-IN"/>
          </a:p>
        </p:txBody>
      </p:sp>
      <p:sp>
        <p:nvSpPr>
          <p:cNvPr id="11" name="Text 7"/>
          <p:cNvSpPr/>
          <p:nvPr/>
        </p:nvSpPr>
        <p:spPr>
          <a:xfrm>
            <a:off x="9405937" y="3461147"/>
            <a:ext cx="198120"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2</a:t>
            </a:r>
            <a:endParaRPr lang="en-US" sz="2624" dirty="0"/>
          </a:p>
        </p:txBody>
      </p:sp>
      <p:sp>
        <p:nvSpPr>
          <p:cNvPr id="12" name="Text 8"/>
          <p:cNvSpPr/>
          <p:nvPr/>
        </p:nvSpPr>
        <p:spPr>
          <a:xfrm>
            <a:off x="9977199" y="3495794"/>
            <a:ext cx="242316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Impact on Society</a:t>
            </a:r>
            <a:endParaRPr lang="en-US" sz="2187" dirty="0"/>
          </a:p>
        </p:txBody>
      </p:sp>
      <p:sp>
        <p:nvSpPr>
          <p:cNvPr id="13" name="Text 9"/>
          <p:cNvSpPr/>
          <p:nvPr/>
        </p:nvSpPr>
        <p:spPr>
          <a:xfrm>
            <a:off x="9977199" y="3976211"/>
            <a:ext cx="3820001"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Fake news can mislead and manipulate the public, impacting their beliefs and decisions.</a:t>
            </a:r>
            <a:endParaRPr lang="en-US" sz="1750" dirty="0"/>
          </a:p>
        </p:txBody>
      </p:sp>
      <p:sp>
        <p:nvSpPr>
          <p:cNvPr id="14" name="Shape 10"/>
          <p:cNvSpPr/>
          <p:nvPr/>
        </p:nvSpPr>
        <p:spPr>
          <a:xfrm>
            <a:off x="4490799" y="5438180"/>
            <a:ext cx="499943" cy="499943"/>
          </a:xfrm>
          <a:prstGeom prst="roundRect">
            <a:avLst>
              <a:gd name="adj" fmla="val 20000"/>
            </a:avLst>
          </a:prstGeom>
          <a:solidFill>
            <a:srgbClr val="542C49"/>
          </a:solidFill>
          <a:ln w="13811">
            <a:solidFill>
              <a:srgbClr val="6D4562"/>
            </a:solidFill>
            <a:prstDash val="solid"/>
          </a:ln>
        </p:spPr>
        <p:txBody>
          <a:bodyPr/>
          <a:lstStyle/>
          <a:p>
            <a:endParaRPr lang="en-IN"/>
          </a:p>
        </p:txBody>
      </p:sp>
      <p:sp>
        <p:nvSpPr>
          <p:cNvPr id="15" name="Text 11"/>
          <p:cNvSpPr/>
          <p:nvPr/>
        </p:nvSpPr>
        <p:spPr>
          <a:xfrm>
            <a:off x="4645462" y="5479852"/>
            <a:ext cx="190500" cy="416481"/>
          </a:xfrm>
          <a:prstGeom prst="rect">
            <a:avLst/>
          </a:prstGeom>
          <a:noFill/>
          <a:ln/>
        </p:spPr>
        <p:txBody>
          <a:bodyPr wrap="none" rtlCol="0" anchor="t"/>
          <a:lstStyle/>
          <a:p>
            <a:pPr marL="0" indent="0" algn="ctr">
              <a:lnSpc>
                <a:spcPts val="3281"/>
              </a:lnSpc>
              <a:buNone/>
            </a:pPr>
            <a:r>
              <a:rPr lang="en-US" sz="2624" dirty="0">
                <a:solidFill>
                  <a:srgbClr val="DAD8E9"/>
                </a:solidFill>
                <a:latin typeface="Prompt" pitchFamily="34" charset="0"/>
                <a:ea typeface="Prompt" pitchFamily="34" charset="-122"/>
                <a:cs typeface="Prompt" pitchFamily="34" charset="-120"/>
              </a:rPr>
              <a:t>3</a:t>
            </a:r>
            <a:endParaRPr lang="en-US" sz="2624" dirty="0"/>
          </a:p>
        </p:txBody>
      </p:sp>
      <p:sp>
        <p:nvSpPr>
          <p:cNvPr id="16" name="Text 12"/>
          <p:cNvSpPr/>
          <p:nvPr/>
        </p:nvSpPr>
        <p:spPr>
          <a:xfrm>
            <a:off x="5212913" y="5514499"/>
            <a:ext cx="2221944"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Trust in Media</a:t>
            </a:r>
            <a:endParaRPr lang="en-US" sz="2187" dirty="0"/>
          </a:p>
        </p:txBody>
      </p:sp>
      <p:sp>
        <p:nvSpPr>
          <p:cNvPr id="17" name="Text 13"/>
          <p:cNvSpPr/>
          <p:nvPr/>
        </p:nvSpPr>
        <p:spPr>
          <a:xfrm>
            <a:off x="5212913" y="5994916"/>
            <a:ext cx="8584287" cy="710803"/>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Identifying and combatting fake news is essential for restoring and maintaining trust in the media.</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624376" y="2224921"/>
            <a:ext cx="9381649" cy="1388745"/>
          </a:xfrm>
          <a:prstGeom prst="rect">
            <a:avLst/>
          </a:prstGeom>
          <a:noFill/>
          <a:ln/>
        </p:spPr>
        <p:txBody>
          <a:bodyPr wrap="squar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Overview of NLP (Natural Language Processing)</a:t>
            </a:r>
            <a:endParaRPr lang="en-US" sz="4374" dirty="0"/>
          </a:p>
        </p:txBody>
      </p:sp>
      <p:sp>
        <p:nvSpPr>
          <p:cNvPr id="5" name="Text 2"/>
          <p:cNvSpPr/>
          <p:nvPr/>
        </p:nvSpPr>
        <p:spPr>
          <a:xfrm>
            <a:off x="2624376" y="4169093"/>
            <a:ext cx="2221944" cy="347186"/>
          </a:xfrm>
          <a:prstGeom prst="rect">
            <a:avLst/>
          </a:prstGeom>
          <a:noFill/>
          <a:ln/>
        </p:spPr>
        <p:txBody>
          <a:bodyPr wrap="non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Text Analysis</a:t>
            </a:r>
            <a:endParaRPr lang="en-US" sz="2187" dirty="0"/>
          </a:p>
        </p:txBody>
      </p:sp>
      <p:sp>
        <p:nvSpPr>
          <p:cNvPr id="6" name="Text 3"/>
          <p:cNvSpPr/>
          <p:nvPr/>
        </p:nvSpPr>
        <p:spPr>
          <a:xfrm>
            <a:off x="2624376" y="4738449"/>
            <a:ext cx="4419838"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NLP involves analyzing and understanding human language, enabling machines to derive meaning from text.</a:t>
            </a:r>
            <a:endParaRPr lang="en-US" sz="1750" dirty="0"/>
          </a:p>
        </p:txBody>
      </p:sp>
      <p:sp>
        <p:nvSpPr>
          <p:cNvPr id="7" name="Text 4"/>
          <p:cNvSpPr/>
          <p:nvPr/>
        </p:nvSpPr>
        <p:spPr>
          <a:xfrm>
            <a:off x="7593806" y="4169093"/>
            <a:ext cx="3421380" cy="347186"/>
          </a:xfrm>
          <a:prstGeom prst="rect">
            <a:avLst/>
          </a:prstGeom>
          <a:noFill/>
          <a:ln/>
        </p:spPr>
        <p:txBody>
          <a:bodyPr wrap="none" rtlCol="0" anchor="t"/>
          <a:lstStyle/>
          <a:p>
            <a:pPr marL="0" indent="0">
              <a:lnSpc>
                <a:spcPts val="2734"/>
              </a:lnSpc>
              <a:buNone/>
            </a:pPr>
            <a:r>
              <a:rPr lang="en-US" sz="2187" dirty="0">
                <a:solidFill>
                  <a:srgbClr val="C6BFEE"/>
                </a:solidFill>
                <a:latin typeface="Prompt" pitchFamily="34" charset="0"/>
                <a:ea typeface="Prompt" pitchFamily="34" charset="-122"/>
                <a:cs typeface="Prompt" pitchFamily="34" charset="-120"/>
              </a:rPr>
              <a:t>Language Understanding</a:t>
            </a:r>
            <a:endParaRPr lang="en-US" sz="2187" dirty="0"/>
          </a:p>
        </p:txBody>
      </p:sp>
      <p:sp>
        <p:nvSpPr>
          <p:cNvPr id="8" name="Text 5"/>
          <p:cNvSpPr/>
          <p:nvPr/>
        </p:nvSpPr>
        <p:spPr>
          <a:xfrm>
            <a:off x="7593806" y="4738449"/>
            <a:ext cx="4419838" cy="1066205"/>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NLP allows machines to understand, interpret, and respond to human language in a valuable and meaningful way.</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txBody>
          <a:bodyPr/>
          <a:lstStyle/>
          <a:p>
            <a:endParaRPr lang="en-IN"/>
          </a:p>
        </p:txBody>
      </p:sp>
      <p:pic>
        <p:nvPicPr>
          <p:cNvPr id="4" name="Image 1" descr="preencoded.png"/>
          <p:cNvPicPr>
            <a:picLocks noChangeAspect="1"/>
          </p:cNvPicPr>
          <p:nvPr/>
        </p:nvPicPr>
        <p:blipFill>
          <a:blip r:embed="rId4"/>
          <a:stretch>
            <a:fillRect/>
          </a:stretch>
        </p:blipFill>
        <p:spPr>
          <a:xfrm>
            <a:off x="10972800" y="0"/>
            <a:ext cx="3657600" cy="8229600"/>
          </a:xfrm>
          <a:prstGeom prst="rect">
            <a:avLst/>
          </a:prstGeom>
        </p:spPr>
      </p:pic>
      <p:sp>
        <p:nvSpPr>
          <p:cNvPr id="5" name="Text 1"/>
          <p:cNvSpPr/>
          <p:nvPr/>
        </p:nvSpPr>
        <p:spPr>
          <a:xfrm>
            <a:off x="833199" y="2066806"/>
            <a:ext cx="9306401" cy="1388745"/>
          </a:xfrm>
          <a:prstGeom prst="rect">
            <a:avLst/>
          </a:prstGeom>
          <a:noFill/>
          <a:ln/>
        </p:spPr>
        <p:txBody>
          <a:bodyPr wrap="squar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Role of Machine Learning in Fake News Detection</a:t>
            </a:r>
            <a:endParaRPr lang="en-US" sz="4374" dirty="0"/>
          </a:p>
        </p:txBody>
      </p:sp>
      <p:sp>
        <p:nvSpPr>
          <p:cNvPr id="6" name="Shape 2"/>
          <p:cNvSpPr/>
          <p:nvPr/>
        </p:nvSpPr>
        <p:spPr>
          <a:xfrm>
            <a:off x="833199" y="3788807"/>
            <a:ext cx="4542115" cy="2373987"/>
          </a:xfrm>
          <a:prstGeom prst="roundRect">
            <a:avLst>
              <a:gd name="adj" fmla="val 4212"/>
            </a:avLst>
          </a:prstGeom>
          <a:solidFill>
            <a:srgbClr val="542C49"/>
          </a:solidFill>
          <a:ln w="13811">
            <a:solidFill>
              <a:srgbClr val="6D4562"/>
            </a:solidFill>
            <a:prstDash val="solid"/>
          </a:ln>
        </p:spPr>
        <p:txBody>
          <a:bodyPr/>
          <a:lstStyle/>
          <a:p>
            <a:endParaRPr lang="en-IN"/>
          </a:p>
        </p:txBody>
      </p:sp>
      <p:sp>
        <p:nvSpPr>
          <p:cNvPr id="7" name="Text 3"/>
          <p:cNvSpPr/>
          <p:nvPr/>
        </p:nvSpPr>
        <p:spPr>
          <a:xfrm>
            <a:off x="1069181" y="4024789"/>
            <a:ext cx="2221944"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Data Analysis</a:t>
            </a:r>
            <a:endParaRPr lang="en-US" sz="2187" dirty="0"/>
          </a:p>
        </p:txBody>
      </p:sp>
      <p:sp>
        <p:nvSpPr>
          <p:cNvPr id="8" name="Text 4"/>
          <p:cNvSpPr/>
          <p:nvPr/>
        </p:nvSpPr>
        <p:spPr>
          <a:xfrm>
            <a:off x="1069181" y="4505206"/>
            <a:ext cx="4070152"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Machine learning algorithms play a vital role in analyzing large amounts of data to identify patterns and trends associated with fake news.</a:t>
            </a:r>
            <a:endParaRPr lang="en-US" sz="1750" dirty="0"/>
          </a:p>
        </p:txBody>
      </p:sp>
      <p:sp>
        <p:nvSpPr>
          <p:cNvPr id="9" name="Shape 5"/>
          <p:cNvSpPr/>
          <p:nvPr/>
        </p:nvSpPr>
        <p:spPr>
          <a:xfrm>
            <a:off x="5597485" y="3788807"/>
            <a:ext cx="4542115" cy="2373987"/>
          </a:xfrm>
          <a:prstGeom prst="roundRect">
            <a:avLst>
              <a:gd name="adj" fmla="val 4212"/>
            </a:avLst>
          </a:prstGeom>
          <a:solidFill>
            <a:srgbClr val="542C49"/>
          </a:solidFill>
          <a:ln w="13811">
            <a:solidFill>
              <a:srgbClr val="6D4562"/>
            </a:solidFill>
            <a:prstDash val="solid"/>
          </a:ln>
        </p:spPr>
        <p:txBody>
          <a:bodyPr/>
          <a:lstStyle/>
          <a:p>
            <a:endParaRPr lang="en-IN"/>
          </a:p>
        </p:txBody>
      </p:sp>
      <p:sp>
        <p:nvSpPr>
          <p:cNvPr id="10" name="Text 6"/>
          <p:cNvSpPr/>
          <p:nvPr/>
        </p:nvSpPr>
        <p:spPr>
          <a:xfrm>
            <a:off x="5833467" y="4024789"/>
            <a:ext cx="2667000" cy="347186"/>
          </a:xfrm>
          <a:prstGeom prst="rect">
            <a:avLst/>
          </a:prstGeom>
          <a:noFill/>
          <a:ln/>
        </p:spPr>
        <p:txBody>
          <a:bodyPr wrap="none" rtlCol="0" anchor="t"/>
          <a:lstStyle/>
          <a:p>
            <a:pPr marL="0" indent="0">
              <a:lnSpc>
                <a:spcPts val="2734"/>
              </a:lnSpc>
              <a:buNone/>
            </a:pPr>
            <a:r>
              <a:rPr lang="en-US" sz="2187" dirty="0">
                <a:solidFill>
                  <a:srgbClr val="DAD8E9"/>
                </a:solidFill>
                <a:latin typeface="Prompt" pitchFamily="34" charset="0"/>
                <a:ea typeface="Prompt" pitchFamily="34" charset="-122"/>
                <a:cs typeface="Prompt" pitchFamily="34" charset="-120"/>
              </a:rPr>
              <a:t>Pattern Recognition</a:t>
            </a:r>
            <a:endParaRPr lang="en-US" sz="2187" dirty="0"/>
          </a:p>
        </p:txBody>
      </p:sp>
      <p:sp>
        <p:nvSpPr>
          <p:cNvPr id="11" name="Text 7"/>
          <p:cNvSpPr/>
          <p:nvPr/>
        </p:nvSpPr>
        <p:spPr>
          <a:xfrm>
            <a:off x="5833467" y="4505206"/>
            <a:ext cx="4070152" cy="1421606"/>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They utilize pattern recognition to distinguish between genuine and fake news based on various features and characteristics.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650212" y="607576"/>
            <a:ext cx="9329857" cy="1381125"/>
          </a:xfrm>
          <a:prstGeom prst="rect">
            <a:avLst/>
          </a:prstGeom>
          <a:noFill/>
          <a:ln/>
        </p:spPr>
        <p:txBody>
          <a:bodyPr wrap="square" rtlCol="0" anchor="t"/>
          <a:lstStyle/>
          <a:p>
            <a:pPr>
              <a:lnSpc>
                <a:spcPts val="6561"/>
              </a:lnSpc>
            </a:pPr>
            <a:r>
              <a:rPr lang="en-US" sz="3600" dirty="0">
                <a:solidFill>
                  <a:srgbClr val="FFFFFF"/>
                </a:solidFill>
                <a:latin typeface="Prompt" panose="00000500000000000000" pitchFamily="2" charset="-34"/>
                <a:ea typeface="Nunito" pitchFamily="34" charset="-122"/>
                <a:cs typeface="Prompt" panose="00000500000000000000" pitchFamily="2" charset="-34"/>
              </a:rPr>
              <a:t>Libraries &amp; Tools Used In The Project</a:t>
            </a:r>
            <a:endParaRPr lang="en-US" sz="3600" dirty="0">
              <a:latin typeface="Prompt" panose="00000500000000000000" pitchFamily="2" charset="-34"/>
              <a:cs typeface="Prompt" panose="00000500000000000000" pitchFamily="2" charset="-34"/>
            </a:endParaRPr>
          </a:p>
        </p:txBody>
      </p:sp>
      <p:pic>
        <p:nvPicPr>
          <p:cNvPr id="5" name="Image 1" descr="preencoded.png"/>
          <p:cNvPicPr>
            <a:picLocks noChangeAspect="1"/>
          </p:cNvPicPr>
          <p:nvPr/>
        </p:nvPicPr>
        <p:blipFill>
          <a:blip r:embed="rId4"/>
          <a:stretch>
            <a:fillRect/>
          </a:stretch>
        </p:blipFill>
        <p:spPr>
          <a:xfrm>
            <a:off x="2650212" y="2320052"/>
            <a:ext cx="1104781" cy="1767721"/>
          </a:xfrm>
          <a:prstGeom prst="rect">
            <a:avLst/>
          </a:prstGeom>
        </p:spPr>
      </p:pic>
      <p:sp>
        <p:nvSpPr>
          <p:cNvPr id="6" name="Text 2"/>
          <p:cNvSpPr/>
          <p:nvPr/>
        </p:nvSpPr>
        <p:spPr>
          <a:xfrm>
            <a:off x="4086344" y="2540913"/>
            <a:ext cx="2209681" cy="345281"/>
          </a:xfrm>
          <a:prstGeom prst="rect">
            <a:avLst/>
          </a:prstGeom>
          <a:noFill/>
          <a:ln/>
        </p:spPr>
        <p:txBody>
          <a:bodyPr wrap="none" rtlCol="0" anchor="t"/>
          <a:lstStyle/>
          <a:p>
            <a:pPr marL="0" indent="0" algn="l">
              <a:lnSpc>
                <a:spcPts val="2719"/>
              </a:lnSpc>
              <a:buNone/>
            </a:pPr>
            <a:r>
              <a:rPr lang="en-US" sz="2400" i="0" dirty="0">
                <a:solidFill>
                  <a:srgbClr val="D1D5DB"/>
                </a:solidFill>
                <a:effectLst/>
                <a:latin typeface="Prompt" panose="00000500000000000000" pitchFamily="2" charset="-34"/>
                <a:cs typeface="Prompt" panose="00000500000000000000" pitchFamily="2" charset="-34"/>
              </a:rPr>
              <a:t>Scikit-learn</a:t>
            </a:r>
            <a:endParaRPr lang="en-US" sz="2175" dirty="0">
              <a:latin typeface="Prompt" panose="00000500000000000000" pitchFamily="2" charset="-34"/>
              <a:cs typeface="Prompt" panose="00000500000000000000" pitchFamily="2" charset="-34"/>
            </a:endParaRPr>
          </a:p>
        </p:txBody>
      </p:sp>
      <p:sp>
        <p:nvSpPr>
          <p:cNvPr id="7" name="Text 3"/>
          <p:cNvSpPr/>
          <p:nvPr/>
        </p:nvSpPr>
        <p:spPr>
          <a:xfrm>
            <a:off x="4086344" y="3018711"/>
            <a:ext cx="7893725" cy="706993"/>
          </a:xfrm>
          <a:prstGeom prst="rect">
            <a:avLst/>
          </a:prstGeom>
          <a:noFill/>
          <a:ln/>
        </p:spPr>
        <p:txBody>
          <a:bodyPr wrap="square" rtlCol="0" anchor="t"/>
          <a:lstStyle/>
          <a:p>
            <a:pPr algn="l"/>
            <a:r>
              <a:rPr lang="en-US" sz="1700" b="0" i="0" dirty="0">
                <a:solidFill>
                  <a:srgbClr val="D1D5DB"/>
                </a:solidFill>
                <a:effectLst/>
                <a:latin typeface="Mukta"/>
              </a:rPr>
              <a:t>Leveraged for implementing machine learning algorithms, including the Passive Aggressive classifier, and providing tools for data preprocessing and model evaluation.</a:t>
            </a:r>
            <a:endParaRPr lang="en-US" sz="1700" dirty="0">
              <a:solidFill>
                <a:srgbClr val="D1D5DB"/>
              </a:solidFill>
              <a:latin typeface="Mukta"/>
            </a:endParaRPr>
          </a:p>
        </p:txBody>
      </p:sp>
      <p:pic>
        <p:nvPicPr>
          <p:cNvPr id="8" name="Image 2" descr="preencoded.png"/>
          <p:cNvPicPr>
            <a:picLocks noChangeAspect="1"/>
          </p:cNvPicPr>
          <p:nvPr/>
        </p:nvPicPr>
        <p:blipFill>
          <a:blip r:embed="rId5"/>
          <a:stretch>
            <a:fillRect/>
          </a:stretch>
        </p:blipFill>
        <p:spPr>
          <a:xfrm>
            <a:off x="2650212" y="4087773"/>
            <a:ext cx="1104781" cy="1767721"/>
          </a:xfrm>
          <a:prstGeom prst="rect">
            <a:avLst/>
          </a:prstGeom>
        </p:spPr>
      </p:pic>
      <p:sp>
        <p:nvSpPr>
          <p:cNvPr id="9" name="Text 4"/>
          <p:cNvSpPr/>
          <p:nvPr/>
        </p:nvSpPr>
        <p:spPr>
          <a:xfrm>
            <a:off x="4086344" y="4308634"/>
            <a:ext cx="2209681" cy="345281"/>
          </a:xfrm>
          <a:prstGeom prst="rect">
            <a:avLst/>
          </a:prstGeom>
          <a:noFill/>
          <a:ln/>
        </p:spPr>
        <p:txBody>
          <a:bodyPr wrap="none" rtlCol="0" anchor="t"/>
          <a:lstStyle/>
          <a:p>
            <a:pPr marL="0" indent="0" algn="l">
              <a:lnSpc>
                <a:spcPts val="2719"/>
              </a:lnSpc>
              <a:buNone/>
            </a:pPr>
            <a:r>
              <a:rPr lang="en-US" sz="2400" i="0" dirty="0">
                <a:solidFill>
                  <a:srgbClr val="D1D5DB"/>
                </a:solidFill>
                <a:effectLst/>
                <a:latin typeface="Söhne"/>
              </a:rPr>
              <a:t>TF-IDF Vectorizer</a:t>
            </a:r>
            <a:endParaRPr lang="en-US" sz="2175" dirty="0">
              <a:latin typeface="Söhne"/>
            </a:endParaRPr>
          </a:p>
        </p:txBody>
      </p:sp>
      <p:sp>
        <p:nvSpPr>
          <p:cNvPr id="10" name="Text 5"/>
          <p:cNvSpPr/>
          <p:nvPr/>
        </p:nvSpPr>
        <p:spPr>
          <a:xfrm>
            <a:off x="4086344" y="4786432"/>
            <a:ext cx="7893725" cy="353497"/>
          </a:xfrm>
          <a:prstGeom prst="rect">
            <a:avLst/>
          </a:prstGeom>
          <a:noFill/>
          <a:ln/>
        </p:spPr>
        <p:txBody>
          <a:bodyPr wrap="none" rtlCol="0" anchor="t"/>
          <a:lstStyle/>
          <a:p>
            <a:pPr marL="0" indent="0" algn="l">
              <a:buNone/>
            </a:pPr>
            <a:r>
              <a:rPr lang="en-US" sz="1600" b="0" i="0" dirty="0">
                <a:solidFill>
                  <a:srgbClr val="D1D5DB"/>
                </a:solidFill>
                <a:effectLst/>
                <a:latin typeface="Söhne"/>
              </a:rPr>
              <a:t>Applied for feature extraction,</a:t>
            </a:r>
          </a:p>
          <a:p>
            <a:pPr marL="0" indent="0" algn="l">
              <a:buNone/>
            </a:pPr>
            <a:r>
              <a:rPr lang="en-US" sz="1600" b="0" i="0" dirty="0">
                <a:solidFill>
                  <a:srgbClr val="D1D5DB"/>
                </a:solidFill>
                <a:effectLst/>
                <a:latin typeface="Söhne"/>
              </a:rPr>
              <a:t>calculating the importance of words in the corpus and</a:t>
            </a:r>
          </a:p>
          <a:p>
            <a:pPr marL="0" indent="0" algn="l">
              <a:buNone/>
            </a:pPr>
            <a:r>
              <a:rPr lang="en-US" sz="1600" b="0" i="0" dirty="0">
                <a:solidFill>
                  <a:srgbClr val="D1D5DB"/>
                </a:solidFill>
                <a:effectLst/>
                <a:latin typeface="Söhne"/>
              </a:rPr>
              <a:t>transforming the text data into numerical vectors suitable for machine learning algorithms.</a:t>
            </a:r>
            <a:endParaRPr lang="en-US" sz="1600" dirty="0"/>
          </a:p>
        </p:txBody>
      </p:sp>
      <p:pic>
        <p:nvPicPr>
          <p:cNvPr id="11" name="Image 3" descr="preencoded.png"/>
          <p:cNvPicPr>
            <a:picLocks noChangeAspect="1"/>
          </p:cNvPicPr>
          <p:nvPr/>
        </p:nvPicPr>
        <p:blipFill>
          <a:blip r:embed="rId6"/>
          <a:stretch>
            <a:fillRect/>
          </a:stretch>
        </p:blipFill>
        <p:spPr>
          <a:xfrm>
            <a:off x="2650212" y="5855494"/>
            <a:ext cx="1104781" cy="1767721"/>
          </a:xfrm>
          <a:prstGeom prst="rect">
            <a:avLst/>
          </a:prstGeom>
        </p:spPr>
      </p:pic>
      <p:sp>
        <p:nvSpPr>
          <p:cNvPr id="12" name="Text 6"/>
          <p:cNvSpPr/>
          <p:nvPr/>
        </p:nvSpPr>
        <p:spPr>
          <a:xfrm>
            <a:off x="4086344" y="6076355"/>
            <a:ext cx="2209681" cy="345281"/>
          </a:xfrm>
          <a:prstGeom prst="rect">
            <a:avLst/>
          </a:prstGeom>
          <a:noFill/>
          <a:ln/>
        </p:spPr>
        <p:txBody>
          <a:bodyPr wrap="none" rtlCol="0" anchor="t"/>
          <a:lstStyle/>
          <a:p>
            <a:pPr marL="0" indent="0" algn="l">
              <a:lnSpc>
                <a:spcPts val="2719"/>
              </a:lnSpc>
              <a:buNone/>
            </a:pPr>
            <a:r>
              <a:rPr lang="en-US" sz="2175" dirty="0">
                <a:solidFill>
                  <a:srgbClr val="DAD8E9"/>
                </a:solidFill>
                <a:latin typeface="Prompt" pitchFamily="34" charset="0"/>
                <a:ea typeface="Prompt" pitchFamily="34" charset="-122"/>
                <a:cs typeface="Prompt" pitchFamily="34" charset="-120"/>
              </a:rPr>
              <a:t>Joblib</a:t>
            </a:r>
            <a:endParaRPr lang="en-US" sz="2175" dirty="0"/>
          </a:p>
        </p:txBody>
      </p:sp>
      <p:sp>
        <p:nvSpPr>
          <p:cNvPr id="13" name="Text 7"/>
          <p:cNvSpPr/>
          <p:nvPr/>
        </p:nvSpPr>
        <p:spPr>
          <a:xfrm>
            <a:off x="4086344" y="6554153"/>
            <a:ext cx="7893725" cy="706993"/>
          </a:xfrm>
          <a:prstGeom prst="rect">
            <a:avLst/>
          </a:prstGeom>
          <a:noFill/>
          <a:ln/>
        </p:spPr>
        <p:txBody>
          <a:bodyPr wrap="square" rtlCol="0" anchor="t"/>
          <a:lstStyle/>
          <a:p>
            <a:pPr marL="0" indent="0" algn="l">
              <a:buNone/>
            </a:pPr>
            <a:r>
              <a:rPr lang="en-US" sz="1600" b="0" i="0" dirty="0">
                <a:solidFill>
                  <a:srgbClr val="D1D5DB"/>
                </a:solidFill>
                <a:effectLst/>
                <a:latin typeface="Söhne"/>
              </a:rPr>
              <a:t>especially useful for machine learning models because it allows you to save the state of your computation and resume your work later or on a different machine. Understanding the importance of the Joblib library and why saving our machine learning models is useful. </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624376" y="2547342"/>
            <a:ext cx="9381649" cy="1388745"/>
          </a:xfrm>
          <a:prstGeom prst="rect">
            <a:avLst/>
          </a:prstGeom>
          <a:noFill/>
          <a:ln/>
        </p:spPr>
        <p:txBody>
          <a:bodyPr wrap="square" rtlCol="0" anchor="t"/>
          <a:lstStyle/>
          <a:p>
            <a:pPr marL="0" indent="0">
              <a:lnSpc>
                <a:spcPts val="5468"/>
              </a:lnSpc>
              <a:buNone/>
            </a:pPr>
            <a:r>
              <a:rPr lang="en-US" sz="4800" dirty="0">
                <a:solidFill>
                  <a:srgbClr val="C6BFEE"/>
                </a:solidFill>
                <a:latin typeface="Prompt" pitchFamily="34" charset="0"/>
                <a:ea typeface="Prompt" pitchFamily="34" charset="-122"/>
                <a:cs typeface="Prompt" pitchFamily="34" charset="-120"/>
              </a:rPr>
              <a:t>Classification Algorithms for Fake News Detection</a:t>
            </a:r>
            <a:endParaRPr lang="en-US" sz="4800" dirty="0"/>
          </a:p>
        </p:txBody>
      </p:sp>
      <p:sp>
        <p:nvSpPr>
          <p:cNvPr id="5" name="Shape 2"/>
          <p:cNvSpPr/>
          <p:nvPr/>
        </p:nvSpPr>
        <p:spPr>
          <a:xfrm>
            <a:off x="2624376" y="4380428"/>
            <a:ext cx="9381649" cy="1301829"/>
          </a:xfrm>
          <a:prstGeom prst="roundRect">
            <a:avLst>
              <a:gd name="adj" fmla="val 7681"/>
            </a:avLst>
          </a:prstGeom>
          <a:noFill/>
          <a:ln w="13811">
            <a:solidFill>
              <a:srgbClr val="FFFFFF">
                <a:alpha val="24000"/>
              </a:srgbClr>
            </a:solidFill>
            <a:prstDash val="solid"/>
          </a:ln>
        </p:spPr>
        <p:txBody>
          <a:bodyPr/>
          <a:lstStyle/>
          <a:p>
            <a:endParaRPr lang="en-IN"/>
          </a:p>
        </p:txBody>
      </p:sp>
      <p:sp>
        <p:nvSpPr>
          <p:cNvPr id="6" name="Shape 3"/>
          <p:cNvSpPr/>
          <p:nvPr/>
        </p:nvSpPr>
        <p:spPr>
          <a:xfrm>
            <a:off x="2638187" y="4394240"/>
            <a:ext cx="9353074" cy="637103"/>
          </a:xfrm>
          <a:prstGeom prst="rect">
            <a:avLst/>
          </a:prstGeom>
          <a:solidFill>
            <a:srgbClr val="FFFFFF">
              <a:alpha val="4000"/>
            </a:srgbClr>
          </a:solidFill>
          <a:ln/>
        </p:spPr>
        <p:txBody>
          <a:bodyPr/>
          <a:lstStyle/>
          <a:p>
            <a:endParaRPr lang="en-IN"/>
          </a:p>
        </p:txBody>
      </p:sp>
      <p:sp>
        <p:nvSpPr>
          <p:cNvPr id="7" name="Text 4"/>
          <p:cNvSpPr/>
          <p:nvPr/>
        </p:nvSpPr>
        <p:spPr>
          <a:xfrm>
            <a:off x="2861548" y="4535091"/>
            <a:ext cx="2669143" cy="355402"/>
          </a:xfrm>
          <a:prstGeom prst="rect">
            <a:avLst/>
          </a:prstGeom>
          <a:noFill/>
          <a:ln/>
        </p:spPr>
        <p:txBody>
          <a:bodyPr wrap="none" rtlCol="0" anchor="t"/>
          <a:lstStyle/>
          <a:p>
            <a:pPr marL="0" indent="0">
              <a:lnSpc>
                <a:spcPts val="2799"/>
              </a:lnSpc>
              <a:buNone/>
            </a:pPr>
            <a:r>
              <a:rPr lang="en-US" sz="2000" dirty="0">
                <a:solidFill>
                  <a:srgbClr val="DAD8E9"/>
                </a:solidFill>
                <a:latin typeface="Mukta" pitchFamily="34" charset="0"/>
                <a:ea typeface="Mukta" pitchFamily="34" charset="-122"/>
                <a:cs typeface="Mukta" pitchFamily="34" charset="-120"/>
              </a:rPr>
              <a:t>Naive Bayes</a:t>
            </a:r>
            <a:endParaRPr lang="en-US" sz="2000" dirty="0"/>
          </a:p>
        </p:txBody>
      </p:sp>
      <p:sp>
        <p:nvSpPr>
          <p:cNvPr id="8" name="Text 5"/>
          <p:cNvSpPr/>
          <p:nvPr/>
        </p:nvSpPr>
        <p:spPr>
          <a:xfrm>
            <a:off x="5982653" y="4535091"/>
            <a:ext cx="2665333" cy="355402"/>
          </a:xfrm>
          <a:prstGeom prst="rect">
            <a:avLst/>
          </a:prstGeom>
          <a:noFill/>
          <a:ln/>
        </p:spPr>
        <p:txBody>
          <a:bodyPr wrap="none" rtlCol="0" anchor="t"/>
          <a:lstStyle/>
          <a:p>
            <a:pPr marL="0" indent="0">
              <a:lnSpc>
                <a:spcPts val="2799"/>
              </a:lnSpc>
              <a:buNone/>
            </a:pPr>
            <a:r>
              <a:rPr lang="en-US" sz="2000" dirty="0">
                <a:solidFill>
                  <a:srgbClr val="DAD8E9"/>
                </a:solidFill>
                <a:latin typeface="Mukta" pitchFamily="34" charset="0"/>
                <a:ea typeface="Mukta" pitchFamily="34" charset="-122"/>
                <a:cs typeface="Mukta" pitchFamily="34" charset="-120"/>
              </a:rPr>
              <a:t>Decision Trees</a:t>
            </a:r>
            <a:endParaRPr lang="en-US" sz="2000" dirty="0"/>
          </a:p>
        </p:txBody>
      </p:sp>
      <p:sp>
        <p:nvSpPr>
          <p:cNvPr id="9" name="Text 6"/>
          <p:cNvSpPr/>
          <p:nvPr/>
        </p:nvSpPr>
        <p:spPr>
          <a:xfrm>
            <a:off x="9099947" y="4535091"/>
            <a:ext cx="2669143" cy="355402"/>
          </a:xfrm>
          <a:prstGeom prst="rect">
            <a:avLst/>
          </a:prstGeom>
          <a:noFill/>
          <a:ln/>
        </p:spPr>
        <p:txBody>
          <a:bodyPr wrap="none" rtlCol="0" anchor="t"/>
          <a:lstStyle/>
          <a:p>
            <a:pPr marL="0" indent="0">
              <a:lnSpc>
                <a:spcPts val="2799"/>
              </a:lnSpc>
              <a:buNone/>
            </a:pPr>
            <a:r>
              <a:rPr lang="en-US" sz="2000" dirty="0">
                <a:solidFill>
                  <a:srgbClr val="DAD8E9"/>
                </a:solidFill>
                <a:latin typeface="Mukta" pitchFamily="34" charset="0"/>
                <a:ea typeface="Mukta" pitchFamily="34" charset="-122"/>
                <a:cs typeface="Mukta" pitchFamily="34" charset="-120"/>
              </a:rPr>
              <a:t>Random Forest</a:t>
            </a:r>
            <a:endParaRPr lang="en-US" sz="2000" dirty="0"/>
          </a:p>
        </p:txBody>
      </p:sp>
      <p:sp>
        <p:nvSpPr>
          <p:cNvPr id="10" name="Shape 7"/>
          <p:cNvSpPr/>
          <p:nvPr/>
        </p:nvSpPr>
        <p:spPr>
          <a:xfrm>
            <a:off x="2638187" y="5031343"/>
            <a:ext cx="9353074" cy="637103"/>
          </a:xfrm>
          <a:prstGeom prst="rect">
            <a:avLst/>
          </a:prstGeom>
          <a:solidFill>
            <a:srgbClr val="000000">
              <a:alpha val="4000"/>
            </a:srgbClr>
          </a:solidFill>
          <a:ln/>
        </p:spPr>
        <p:txBody>
          <a:bodyPr/>
          <a:lstStyle/>
          <a:p>
            <a:endParaRPr lang="en-IN"/>
          </a:p>
        </p:txBody>
      </p:sp>
      <p:sp>
        <p:nvSpPr>
          <p:cNvPr id="11" name="Text 8"/>
          <p:cNvSpPr/>
          <p:nvPr/>
        </p:nvSpPr>
        <p:spPr>
          <a:xfrm>
            <a:off x="2861548" y="5172194"/>
            <a:ext cx="2669143" cy="355402"/>
          </a:xfrm>
          <a:prstGeom prst="rect">
            <a:avLst/>
          </a:prstGeom>
          <a:noFill/>
          <a:ln/>
        </p:spPr>
        <p:txBody>
          <a:bodyPr wrap="none" rtlCol="0" anchor="t"/>
          <a:lstStyle/>
          <a:p>
            <a:pPr marL="0" indent="0">
              <a:lnSpc>
                <a:spcPts val="2799"/>
              </a:lnSpc>
              <a:buNone/>
            </a:pPr>
            <a:r>
              <a:rPr lang="en-US" sz="2000" dirty="0">
                <a:solidFill>
                  <a:srgbClr val="DAD8E9"/>
                </a:solidFill>
                <a:latin typeface="Mukta" pitchFamily="34" charset="0"/>
                <a:ea typeface="Mukta" pitchFamily="34" charset="-122"/>
                <a:cs typeface="Mukta" pitchFamily="34" charset="-120"/>
              </a:rPr>
              <a:t>Support Vector Machines</a:t>
            </a:r>
            <a:endParaRPr lang="en-US" sz="2000" dirty="0"/>
          </a:p>
        </p:txBody>
      </p:sp>
      <p:sp>
        <p:nvSpPr>
          <p:cNvPr id="12" name="Text 9"/>
          <p:cNvSpPr/>
          <p:nvPr/>
        </p:nvSpPr>
        <p:spPr>
          <a:xfrm>
            <a:off x="5982653" y="5172194"/>
            <a:ext cx="2665333" cy="355402"/>
          </a:xfrm>
          <a:prstGeom prst="rect">
            <a:avLst/>
          </a:prstGeom>
          <a:noFill/>
          <a:ln/>
        </p:spPr>
        <p:txBody>
          <a:bodyPr wrap="none" rtlCol="0" anchor="t"/>
          <a:lstStyle/>
          <a:p>
            <a:pPr marL="0" indent="0">
              <a:lnSpc>
                <a:spcPts val="2799"/>
              </a:lnSpc>
              <a:buNone/>
            </a:pPr>
            <a:r>
              <a:rPr lang="en-US" sz="2000" dirty="0">
                <a:solidFill>
                  <a:srgbClr val="DAD8E9"/>
                </a:solidFill>
                <a:latin typeface="Mukta" pitchFamily="34" charset="0"/>
                <a:ea typeface="Mukta" pitchFamily="34" charset="-122"/>
                <a:cs typeface="Mukta" pitchFamily="34" charset="-120"/>
              </a:rPr>
              <a:t>Logistic Regression</a:t>
            </a:r>
            <a:endParaRPr lang="en-US" sz="2000" dirty="0"/>
          </a:p>
        </p:txBody>
      </p:sp>
      <p:sp>
        <p:nvSpPr>
          <p:cNvPr id="13" name="Text 10"/>
          <p:cNvSpPr/>
          <p:nvPr/>
        </p:nvSpPr>
        <p:spPr>
          <a:xfrm>
            <a:off x="9099947" y="5172194"/>
            <a:ext cx="2669143" cy="355402"/>
          </a:xfrm>
          <a:prstGeom prst="rect">
            <a:avLst/>
          </a:prstGeom>
          <a:noFill/>
          <a:ln/>
        </p:spPr>
        <p:txBody>
          <a:bodyPr wrap="none" rtlCol="0" anchor="t"/>
          <a:lstStyle/>
          <a:p>
            <a:pPr marL="0" indent="0">
              <a:lnSpc>
                <a:spcPts val="2799"/>
              </a:lnSpc>
              <a:buNone/>
            </a:pPr>
            <a:r>
              <a:rPr lang="en-US" sz="2000" dirty="0">
                <a:solidFill>
                  <a:srgbClr val="DAD8E9"/>
                </a:solidFill>
                <a:latin typeface="Mukta" pitchFamily="34" charset="0"/>
                <a:ea typeface="Mukta" pitchFamily="34" charset="-122"/>
                <a:cs typeface="Mukta" pitchFamily="34" charset="-120"/>
              </a:rPr>
              <a:t>K-Nearest Neighbors</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624376" y="1475303"/>
            <a:ext cx="9381649" cy="1388745"/>
          </a:xfrm>
          <a:prstGeom prst="rect">
            <a:avLst/>
          </a:prstGeom>
          <a:noFill/>
          <a:ln/>
        </p:spPr>
        <p:txBody>
          <a:bodyPr wrap="square" rtlCol="0" anchor="t"/>
          <a:lstStyle/>
          <a:p>
            <a:pPr marL="0" indent="0">
              <a:lnSpc>
                <a:spcPts val="5468"/>
              </a:lnSpc>
              <a:buNone/>
            </a:pPr>
            <a:r>
              <a:rPr lang="en-US" sz="4374" dirty="0">
                <a:solidFill>
                  <a:srgbClr val="C6BFEE"/>
                </a:solidFill>
                <a:latin typeface="Prompt" pitchFamily="34" charset="0"/>
                <a:ea typeface="Prompt" pitchFamily="34" charset="-122"/>
                <a:cs typeface="Prompt" pitchFamily="34" charset="-120"/>
              </a:rPr>
              <a:t>Evaluation Metrics for Assessing Fake News Detection Models</a:t>
            </a:r>
            <a:endParaRPr lang="en-US" sz="4374" dirty="0"/>
          </a:p>
        </p:txBody>
      </p:sp>
      <p:sp>
        <p:nvSpPr>
          <p:cNvPr id="5" name="Text 2"/>
          <p:cNvSpPr/>
          <p:nvPr/>
        </p:nvSpPr>
        <p:spPr>
          <a:xfrm>
            <a:off x="2624376" y="3419475"/>
            <a:ext cx="2905006" cy="444341"/>
          </a:xfrm>
          <a:prstGeom prst="rect">
            <a:avLst/>
          </a:prstGeom>
          <a:noFill/>
          <a:ln/>
        </p:spPr>
        <p:txBody>
          <a:bodyPr wrap="none" rtlCol="0" anchor="t"/>
          <a:lstStyle/>
          <a:p>
            <a:pPr marL="0" indent="0" algn="ctr">
              <a:lnSpc>
                <a:spcPts val="3499"/>
              </a:lnSpc>
              <a:buNone/>
            </a:pPr>
            <a:r>
              <a:rPr lang="en-US" sz="3499" dirty="0">
                <a:solidFill>
                  <a:srgbClr val="DAD8E9"/>
                </a:solidFill>
                <a:latin typeface="Prompt" pitchFamily="34" charset="0"/>
                <a:ea typeface="Prompt" pitchFamily="34" charset="-122"/>
                <a:cs typeface="Prompt" pitchFamily="34" charset="-120"/>
              </a:rPr>
              <a:t>Accuracy</a:t>
            </a:r>
            <a:endParaRPr lang="en-US" sz="3499" dirty="0"/>
          </a:p>
        </p:txBody>
      </p:sp>
      <p:sp>
        <p:nvSpPr>
          <p:cNvPr id="6" name="Text 3"/>
          <p:cNvSpPr/>
          <p:nvPr/>
        </p:nvSpPr>
        <p:spPr>
          <a:xfrm>
            <a:off x="2965847" y="4141470"/>
            <a:ext cx="2221944" cy="347186"/>
          </a:xfrm>
          <a:prstGeom prst="rect">
            <a:avLst/>
          </a:prstGeom>
          <a:noFill/>
          <a:ln/>
        </p:spPr>
        <p:txBody>
          <a:bodyPr wrap="none" rtlCol="0" anchor="t"/>
          <a:lstStyle/>
          <a:p>
            <a:pPr marL="0" indent="0" algn="ctr">
              <a:lnSpc>
                <a:spcPts val="2734"/>
              </a:lnSpc>
              <a:buNone/>
            </a:pPr>
            <a:r>
              <a:rPr lang="en-US" sz="2187" dirty="0">
                <a:solidFill>
                  <a:srgbClr val="DAD8E9"/>
                </a:solidFill>
                <a:latin typeface="Prompt" pitchFamily="34" charset="0"/>
                <a:ea typeface="Prompt" pitchFamily="34" charset="-122"/>
                <a:cs typeface="Prompt" pitchFamily="34" charset="-120"/>
              </a:rPr>
              <a:t>Accuracy</a:t>
            </a:r>
            <a:endParaRPr lang="en-US" sz="2187" dirty="0"/>
          </a:p>
        </p:txBody>
      </p:sp>
      <p:sp>
        <p:nvSpPr>
          <p:cNvPr id="7" name="Text 4"/>
          <p:cNvSpPr/>
          <p:nvPr/>
        </p:nvSpPr>
        <p:spPr>
          <a:xfrm>
            <a:off x="2624376" y="4621887"/>
            <a:ext cx="2905006" cy="1421606"/>
          </a:xfrm>
          <a:prstGeom prst="rect">
            <a:avLst/>
          </a:prstGeom>
          <a:noFill/>
          <a:ln/>
        </p:spPr>
        <p:txBody>
          <a:bodyPr wrap="square" rtlCol="0" anchor="t"/>
          <a:lstStyle/>
          <a:p>
            <a:pPr marL="0" indent="0" algn="ctr">
              <a:lnSpc>
                <a:spcPts val="2799"/>
              </a:lnSpc>
              <a:buNone/>
            </a:pPr>
            <a:r>
              <a:rPr lang="en-US" sz="1750" dirty="0">
                <a:solidFill>
                  <a:srgbClr val="DAD8E9"/>
                </a:solidFill>
                <a:latin typeface="Mukta" pitchFamily="34" charset="0"/>
                <a:ea typeface="Mukta" pitchFamily="34" charset="-122"/>
                <a:cs typeface="Mukta" pitchFamily="34" charset="-120"/>
              </a:rPr>
              <a:t>The proportion of true results (both true positives and true negatives) among the total number of cases examined.</a:t>
            </a:r>
            <a:endParaRPr lang="en-US" sz="1750" dirty="0"/>
          </a:p>
        </p:txBody>
      </p:sp>
      <p:sp>
        <p:nvSpPr>
          <p:cNvPr id="8" name="Text 5"/>
          <p:cNvSpPr/>
          <p:nvPr/>
        </p:nvSpPr>
        <p:spPr>
          <a:xfrm>
            <a:off x="5862638" y="3419475"/>
            <a:ext cx="2905006" cy="444341"/>
          </a:xfrm>
          <a:prstGeom prst="rect">
            <a:avLst/>
          </a:prstGeom>
          <a:noFill/>
          <a:ln/>
        </p:spPr>
        <p:txBody>
          <a:bodyPr wrap="none" rtlCol="0" anchor="t"/>
          <a:lstStyle/>
          <a:p>
            <a:pPr marL="0" indent="0" algn="ctr">
              <a:lnSpc>
                <a:spcPts val="3499"/>
              </a:lnSpc>
              <a:buNone/>
            </a:pPr>
            <a:r>
              <a:rPr lang="en-US" sz="3499" dirty="0">
                <a:solidFill>
                  <a:srgbClr val="DAD8E9"/>
                </a:solidFill>
                <a:latin typeface="Prompt" pitchFamily="34" charset="0"/>
                <a:ea typeface="Prompt" pitchFamily="34" charset="-122"/>
                <a:cs typeface="Prompt" pitchFamily="34" charset="-120"/>
              </a:rPr>
              <a:t>Precision</a:t>
            </a:r>
            <a:endParaRPr lang="en-US" sz="3499" dirty="0"/>
          </a:p>
        </p:txBody>
      </p:sp>
      <p:sp>
        <p:nvSpPr>
          <p:cNvPr id="9" name="Text 6"/>
          <p:cNvSpPr/>
          <p:nvPr/>
        </p:nvSpPr>
        <p:spPr>
          <a:xfrm>
            <a:off x="6204109" y="4141470"/>
            <a:ext cx="2221944" cy="347186"/>
          </a:xfrm>
          <a:prstGeom prst="rect">
            <a:avLst/>
          </a:prstGeom>
          <a:noFill/>
          <a:ln/>
        </p:spPr>
        <p:txBody>
          <a:bodyPr wrap="none" rtlCol="0" anchor="t"/>
          <a:lstStyle/>
          <a:p>
            <a:pPr marL="0" indent="0" algn="ctr">
              <a:lnSpc>
                <a:spcPts val="2734"/>
              </a:lnSpc>
              <a:buNone/>
            </a:pPr>
            <a:r>
              <a:rPr lang="en-US" sz="2187" dirty="0">
                <a:solidFill>
                  <a:srgbClr val="DAD8E9"/>
                </a:solidFill>
                <a:latin typeface="Prompt" pitchFamily="34" charset="0"/>
                <a:ea typeface="Prompt" pitchFamily="34" charset="-122"/>
                <a:cs typeface="Prompt" pitchFamily="34" charset="-120"/>
              </a:rPr>
              <a:t>Precision</a:t>
            </a:r>
            <a:endParaRPr lang="en-US" sz="2187" dirty="0"/>
          </a:p>
        </p:txBody>
      </p:sp>
      <p:sp>
        <p:nvSpPr>
          <p:cNvPr id="10" name="Text 7"/>
          <p:cNvSpPr/>
          <p:nvPr/>
        </p:nvSpPr>
        <p:spPr>
          <a:xfrm>
            <a:off x="5862638" y="4621887"/>
            <a:ext cx="2905006" cy="1777008"/>
          </a:xfrm>
          <a:prstGeom prst="rect">
            <a:avLst/>
          </a:prstGeom>
          <a:noFill/>
          <a:ln/>
        </p:spPr>
        <p:txBody>
          <a:bodyPr wrap="square" rtlCol="0" anchor="t"/>
          <a:lstStyle/>
          <a:p>
            <a:pPr marL="0" indent="0" algn="ctr">
              <a:lnSpc>
                <a:spcPts val="2799"/>
              </a:lnSpc>
              <a:buNone/>
            </a:pPr>
            <a:r>
              <a:rPr lang="en-US" sz="1750" dirty="0">
                <a:solidFill>
                  <a:srgbClr val="DAD8E9"/>
                </a:solidFill>
                <a:latin typeface="Mukta" pitchFamily="34" charset="0"/>
                <a:ea typeface="Mukta" pitchFamily="34" charset="-122"/>
                <a:cs typeface="Mukta" pitchFamily="34" charset="-120"/>
              </a:rPr>
              <a:t>The fraction of relevant instances among the retrieved instances, providing insight into the usefulness of the model's predictions.</a:t>
            </a:r>
            <a:endParaRPr lang="en-US" sz="1750" dirty="0"/>
          </a:p>
        </p:txBody>
      </p:sp>
      <p:sp>
        <p:nvSpPr>
          <p:cNvPr id="11" name="Text 8"/>
          <p:cNvSpPr/>
          <p:nvPr/>
        </p:nvSpPr>
        <p:spPr>
          <a:xfrm>
            <a:off x="9100899" y="3419475"/>
            <a:ext cx="2905125" cy="444341"/>
          </a:xfrm>
          <a:prstGeom prst="rect">
            <a:avLst/>
          </a:prstGeom>
          <a:noFill/>
          <a:ln/>
        </p:spPr>
        <p:txBody>
          <a:bodyPr wrap="none" rtlCol="0" anchor="t"/>
          <a:lstStyle/>
          <a:p>
            <a:pPr marL="0" indent="0" algn="ctr">
              <a:lnSpc>
                <a:spcPts val="3499"/>
              </a:lnSpc>
              <a:buNone/>
            </a:pPr>
            <a:r>
              <a:rPr lang="en-US" sz="3499" dirty="0">
                <a:solidFill>
                  <a:srgbClr val="DAD8E9"/>
                </a:solidFill>
                <a:latin typeface="Prompt" pitchFamily="34" charset="0"/>
                <a:ea typeface="Prompt" pitchFamily="34" charset="-122"/>
                <a:cs typeface="Prompt" pitchFamily="34" charset="-120"/>
              </a:rPr>
              <a:t>Recall</a:t>
            </a:r>
            <a:endParaRPr lang="en-US" sz="3499" dirty="0"/>
          </a:p>
        </p:txBody>
      </p:sp>
      <p:sp>
        <p:nvSpPr>
          <p:cNvPr id="12" name="Text 9"/>
          <p:cNvSpPr/>
          <p:nvPr/>
        </p:nvSpPr>
        <p:spPr>
          <a:xfrm>
            <a:off x="9442490" y="4141470"/>
            <a:ext cx="2221944" cy="347186"/>
          </a:xfrm>
          <a:prstGeom prst="rect">
            <a:avLst/>
          </a:prstGeom>
          <a:noFill/>
          <a:ln/>
        </p:spPr>
        <p:txBody>
          <a:bodyPr wrap="none" rtlCol="0" anchor="t"/>
          <a:lstStyle/>
          <a:p>
            <a:pPr marL="0" indent="0" algn="ctr">
              <a:lnSpc>
                <a:spcPts val="2734"/>
              </a:lnSpc>
              <a:buNone/>
            </a:pPr>
            <a:r>
              <a:rPr lang="en-US" sz="2187" dirty="0">
                <a:solidFill>
                  <a:srgbClr val="DAD8E9"/>
                </a:solidFill>
                <a:latin typeface="Prompt" pitchFamily="34" charset="0"/>
                <a:ea typeface="Prompt" pitchFamily="34" charset="-122"/>
                <a:cs typeface="Prompt" pitchFamily="34" charset="-120"/>
              </a:rPr>
              <a:t>Recall</a:t>
            </a:r>
            <a:endParaRPr lang="en-US" sz="2187" dirty="0"/>
          </a:p>
        </p:txBody>
      </p:sp>
      <p:sp>
        <p:nvSpPr>
          <p:cNvPr id="13" name="Text 10"/>
          <p:cNvSpPr/>
          <p:nvPr/>
        </p:nvSpPr>
        <p:spPr>
          <a:xfrm>
            <a:off x="9100899" y="4621887"/>
            <a:ext cx="2905125" cy="2132409"/>
          </a:xfrm>
          <a:prstGeom prst="rect">
            <a:avLst/>
          </a:prstGeom>
          <a:noFill/>
          <a:ln/>
        </p:spPr>
        <p:txBody>
          <a:bodyPr wrap="square" rtlCol="0" anchor="t"/>
          <a:lstStyle/>
          <a:p>
            <a:pPr marL="0" indent="0" algn="ctr">
              <a:lnSpc>
                <a:spcPts val="2799"/>
              </a:lnSpc>
              <a:buNone/>
            </a:pPr>
            <a:r>
              <a:rPr lang="en-US" sz="1750" dirty="0">
                <a:solidFill>
                  <a:srgbClr val="DAD8E9"/>
                </a:solidFill>
                <a:latin typeface="Mukta" pitchFamily="34" charset="0"/>
                <a:ea typeface="Mukta" pitchFamily="34" charset="-122"/>
                <a:cs typeface="Mukta" pitchFamily="34" charset="-120"/>
              </a:rPr>
              <a:t>The fraction of relevant instances that have been retrieved over the total amount of relevant instances, indicating the model's ability to find all relevant cases within a dataset.</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4" name="Text 1"/>
          <p:cNvSpPr/>
          <p:nvPr/>
        </p:nvSpPr>
        <p:spPr>
          <a:xfrm>
            <a:off x="2624376" y="3065026"/>
            <a:ext cx="4443889" cy="694373"/>
          </a:xfrm>
          <a:prstGeom prst="rect">
            <a:avLst/>
          </a:prstGeom>
          <a:noFill/>
          <a:ln/>
        </p:spPr>
        <p:txBody>
          <a:bodyPr wrap="none" rtlCol="0" anchor="t"/>
          <a:lstStyle/>
          <a:p>
            <a:pPr marL="0" indent="0">
              <a:lnSpc>
                <a:spcPts val="5468"/>
              </a:lnSpc>
              <a:buNone/>
            </a:pPr>
            <a:r>
              <a:rPr lang="en-US" sz="6000" dirty="0">
                <a:solidFill>
                  <a:srgbClr val="C6BFEE"/>
                </a:solidFill>
                <a:latin typeface="Prompt" pitchFamily="34" charset="0"/>
                <a:ea typeface="Prompt" pitchFamily="34" charset="-122"/>
                <a:cs typeface="Prompt" pitchFamily="34" charset="-120"/>
              </a:rPr>
              <a:t>Data Source</a:t>
            </a:r>
            <a:endParaRPr lang="en-US" sz="6000" dirty="0"/>
          </a:p>
        </p:txBody>
      </p:sp>
      <p:sp>
        <p:nvSpPr>
          <p:cNvPr id="5" name="Text 2"/>
          <p:cNvSpPr/>
          <p:nvPr/>
        </p:nvSpPr>
        <p:spPr>
          <a:xfrm>
            <a:off x="2624376" y="4203740"/>
            <a:ext cx="9381649" cy="355402"/>
          </a:xfrm>
          <a:prstGeom prst="rect">
            <a:avLst/>
          </a:prstGeom>
          <a:noFill/>
          <a:ln/>
        </p:spPr>
        <p:txBody>
          <a:bodyPr wrap="none" rtlCol="0" anchor="t"/>
          <a:lstStyle/>
          <a:p>
            <a:pPr marL="0" indent="0">
              <a:lnSpc>
                <a:spcPts val="2799"/>
              </a:lnSpc>
              <a:buNone/>
            </a:pPr>
            <a:r>
              <a:rPr lang="en-US" sz="2800" dirty="0">
                <a:solidFill>
                  <a:srgbClr val="DAD8E9"/>
                </a:solidFill>
                <a:latin typeface="Mukta" pitchFamily="34" charset="0"/>
                <a:ea typeface="Mukta" pitchFamily="34" charset="-122"/>
                <a:cs typeface="Mukta" pitchFamily="34" charset="-120"/>
              </a:rPr>
              <a:t>•</a:t>
            </a:r>
            <a:r>
              <a:rPr lang="en-US" sz="2800" u="sng" dirty="0">
                <a:solidFill>
                  <a:srgbClr val="A95B95"/>
                </a:solidFill>
                <a:latin typeface="Mukta" pitchFamily="34" charset="0"/>
                <a:ea typeface="Mukta" pitchFamily="34" charset="-122"/>
                <a:cs typeface="Mukta" pitchFamily="34" charset="-120"/>
                <a:hlinkClick r:id="rId4">
                  <a:extLst>
                    <a:ext uri="{A12FA001-AC4F-418D-AE19-62706E023703}">
                      <ahyp:hlinkClr xmlns:ahyp="http://schemas.microsoft.com/office/drawing/2018/hyperlinkcolor" val="tx"/>
                    </a:ext>
                  </a:extLst>
                </a:hlinkClick>
              </a:rPr>
              <a:t>https://data-flair.training/blogs/advanced-python-project-detecting-fake-news/</a:t>
            </a:r>
            <a:endParaRPr lang="en-US" sz="2800" dirty="0"/>
          </a:p>
        </p:txBody>
      </p:sp>
      <p:sp>
        <p:nvSpPr>
          <p:cNvPr id="6" name="Text 3"/>
          <p:cNvSpPr/>
          <p:nvPr/>
        </p:nvSpPr>
        <p:spPr>
          <a:xfrm>
            <a:off x="2624376" y="4809053"/>
            <a:ext cx="9381649" cy="355402"/>
          </a:xfrm>
          <a:prstGeom prst="rect">
            <a:avLst/>
          </a:prstGeom>
          <a:noFill/>
          <a:ln/>
        </p:spPr>
        <p:txBody>
          <a:bodyPr wrap="none" rtlCol="0" anchor="t"/>
          <a:lstStyle/>
          <a:p>
            <a:pPr marL="0" indent="0">
              <a:lnSpc>
                <a:spcPts val="2799"/>
              </a:lnSpc>
              <a:buNone/>
            </a:pPr>
            <a:r>
              <a:rPr lang="en-US" sz="2800" dirty="0">
                <a:solidFill>
                  <a:srgbClr val="DAD8E9"/>
                </a:solidFill>
                <a:latin typeface="Mukta" pitchFamily="34" charset="0"/>
                <a:ea typeface="Mukta" pitchFamily="34" charset="-122"/>
                <a:cs typeface="Mukta" pitchFamily="34" charset="-120"/>
              </a:rPr>
              <a:t>•</a:t>
            </a:r>
            <a:r>
              <a:rPr lang="en-US" sz="2800" u="sng" dirty="0">
                <a:solidFill>
                  <a:srgbClr val="A95B95"/>
                </a:solidFill>
                <a:latin typeface="Mukta" pitchFamily="34" charset="0"/>
                <a:ea typeface="Mukta" pitchFamily="34" charset="-122"/>
                <a:cs typeface="Mukta" pitchFamily="34" charset="-120"/>
                <a:hlinkClick r:id="rId5">
                  <a:extLst>
                    <a:ext uri="{A12FA001-AC4F-418D-AE19-62706E023703}">
                      <ahyp:hlinkClr xmlns:ahyp="http://schemas.microsoft.com/office/drawing/2018/hyperlinkcolor" val="tx"/>
                    </a:ext>
                  </a:extLst>
                </a:hlinkClick>
              </a:rPr>
              <a:t>https://chat.openai.com/</a:t>
            </a:r>
            <a:endParaRPr lang="en-US"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23</TotalTime>
  <Words>539</Words>
  <Application>Microsoft Office PowerPoint</Application>
  <PresentationFormat>Custom</PresentationFormat>
  <Paragraphs>75</Paragraphs>
  <Slides>10</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Aptos</vt:lpstr>
      <vt:lpstr>Arial</vt:lpstr>
      <vt:lpstr>Century Gothic</vt:lpstr>
      <vt:lpstr>Mukta</vt:lpstr>
      <vt:lpstr>Prompt</vt:lpstr>
      <vt:lpstr>Söhne</vt:lpstr>
      <vt:lpstr>Times New Roman</vt:lpstr>
      <vt:lpstr>Wingdings 3</vt:lpstr>
      <vt:lpstr>Ion Boardroom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Omkar Waghmare</cp:lastModifiedBy>
  <cp:revision>3</cp:revision>
  <dcterms:created xsi:type="dcterms:W3CDTF">2024-01-30T06:02:38Z</dcterms:created>
  <dcterms:modified xsi:type="dcterms:W3CDTF">2024-01-30T06:41:13Z</dcterms:modified>
</cp:coreProperties>
</file>