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3a0ae43f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3a0ae43f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C7F45894-6254-DC11-05F4-159D9A0CA3CD}"/>
            </a:ext>
          </a:extLst>
        </p:cNvPr>
        <p:cNvGrpSpPr/>
        <p:nvPr/>
      </p:nvGrpSpPr>
      <p:grpSpPr>
        <a:xfrm>
          <a:off x="0" y="0"/>
          <a:ext cx="0" cy="0"/>
          <a:chOff x="0" y="0"/>
          <a:chExt cx="0" cy="0"/>
        </a:xfrm>
      </p:grpSpPr>
      <p:sp>
        <p:nvSpPr>
          <p:cNvPr id="120" name="Google Shape;120;g33a0ae43f3d_0_0:notes">
            <a:extLst>
              <a:ext uri="{FF2B5EF4-FFF2-40B4-BE49-F238E27FC236}">
                <a16:creationId xmlns:a16="http://schemas.microsoft.com/office/drawing/2014/main" id="{CA9AC9BE-18E7-251D-0827-81C6410FE1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3a0ae43f3d_0_0:notes">
            <a:extLst>
              <a:ext uri="{FF2B5EF4-FFF2-40B4-BE49-F238E27FC236}">
                <a16:creationId xmlns:a16="http://schemas.microsoft.com/office/drawing/2014/main" id="{10A68847-F96A-BECA-8337-EF014937D6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92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1c793e2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1c793e2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31c793e26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31c793e26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31c793e26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31c793e26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31c793e260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31c793e26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39b0417c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39b0417c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39b0417c1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39b0417c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39b0417c1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39b0417c1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39b0417c1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39b0417c1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ieeexplore.ieee.org/stamp/stamp.jsp?arnumber=9495769"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CV Project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Joint Learning of Blind Super-Resolution and Crack Segmentation for Realistic Degraded Images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107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NON-BLIND SR (Super-Resolution)</a:t>
            </a:r>
            <a:endParaRPr/>
          </a:p>
        </p:txBody>
      </p:sp>
      <p:sp>
        <p:nvSpPr>
          <p:cNvPr id="124" name="Google Shape;124;p22"/>
          <p:cNvSpPr txBox="1">
            <a:spLocks noGrp="1"/>
          </p:cNvSpPr>
          <p:nvPr>
            <p:ph type="body" idx="1"/>
          </p:nvPr>
        </p:nvSpPr>
        <p:spPr>
          <a:xfrm>
            <a:off x="311700" y="680625"/>
            <a:ext cx="8520600" cy="4173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Super resolution is a method in CV where a high resolution(HR) image is reconstructed from a low resolution(LR) image.</a:t>
            </a:r>
            <a:endParaRPr dirty="0"/>
          </a:p>
          <a:p>
            <a:pPr marL="457200" lvl="0" indent="-342900" algn="l" rtl="0">
              <a:spcBef>
                <a:spcPts val="0"/>
              </a:spcBef>
              <a:spcAft>
                <a:spcPts val="0"/>
              </a:spcAft>
              <a:buSzPts val="1800"/>
              <a:buChar char="●"/>
            </a:pPr>
            <a:r>
              <a:rPr lang="en" dirty="0"/>
              <a:t>In Non-blind SR, we assume the image degradation process and it is fixed. We assume a certain blur(Gaussian blur, motion blur etc.) and apply SR algorithm according to the degradation process.</a:t>
            </a:r>
            <a:endParaRPr dirty="0"/>
          </a:p>
          <a:p>
            <a:pPr marL="457200" lvl="0" indent="-342900" algn="l" rtl="0">
              <a:spcBef>
                <a:spcPts val="0"/>
              </a:spcBef>
              <a:spcAft>
                <a:spcPts val="0"/>
              </a:spcAft>
              <a:buSzPts val="1800"/>
              <a:buChar char="●"/>
            </a:pPr>
            <a:r>
              <a:rPr lang="en" dirty="0"/>
              <a:t>Mathematical model of SR is:</a:t>
            </a:r>
            <a:endParaRPr dirty="0"/>
          </a:p>
          <a:p>
            <a:pPr marL="914400" lvl="0" indent="0" algn="l" rtl="0">
              <a:spcBef>
                <a:spcPts val="1200"/>
              </a:spcBef>
              <a:spcAft>
                <a:spcPts val="1200"/>
              </a:spcAft>
              <a:buNone/>
            </a:pPr>
            <a:endParaRPr dirty="0"/>
          </a:p>
        </p:txBody>
      </p:sp>
      <p:sp>
        <p:nvSpPr>
          <p:cNvPr id="125" name="Google Shape;125;p22"/>
          <p:cNvSpPr txBox="1"/>
          <p:nvPr/>
        </p:nvSpPr>
        <p:spPr>
          <a:xfrm>
            <a:off x="2992575" y="2896900"/>
            <a:ext cx="2218500" cy="467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rPr>
              <a:t>Super-Resolution</a:t>
            </a:r>
            <a:endParaRPr sz="1800">
              <a:solidFill>
                <a:schemeClr val="dk2"/>
              </a:solidFill>
            </a:endParaRPr>
          </a:p>
        </p:txBody>
      </p:sp>
      <p:cxnSp>
        <p:nvCxnSpPr>
          <p:cNvPr id="126" name="Google Shape;126;p22"/>
          <p:cNvCxnSpPr>
            <a:endCxn id="125" idx="1"/>
          </p:cNvCxnSpPr>
          <p:nvPr/>
        </p:nvCxnSpPr>
        <p:spPr>
          <a:xfrm>
            <a:off x="2055675" y="3122650"/>
            <a:ext cx="936900" cy="8100"/>
          </a:xfrm>
          <a:prstGeom prst="straightConnector1">
            <a:avLst/>
          </a:prstGeom>
          <a:noFill/>
          <a:ln w="19050" cap="flat" cmpd="sng">
            <a:solidFill>
              <a:schemeClr val="dk2"/>
            </a:solidFill>
            <a:prstDash val="solid"/>
            <a:round/>
            <a:headEnd type="none" w="med" len="med"/>
            <a:tailEnd type="triangle" w="med" len="med"/>
          </a:ln>
        </p:spPr>
      </p:cxnSp>
      <p:cxnSp>
        <p:nvCxnSpPr>
          <p:cNvPr id="127" name="Google Shape;127;p22"/>
          <p:cNvCxnSpPr/>
          <p:nvPr/>
        </p:nvCxnSpPr>
        <p:spPr>
          <a:xfrm>
            <a:off x="5211075" y="3122550"/>
            <a:ext cx="936900" cy="8100"/>
          </a:xfrm>
          <a:prstGeom prst="straightConnector1">
            <a:avLst/>
          </a:prstGeom>
          <a:noFill/>
          <a:ln w="19050" cap="flat" cmpd="sng">
            <a:solidFill>
              <a:schemeClr val="dk2"/>
            </a:solidFill>
            <a:prstDash val="solid"/>
            <a:round/>
            <a:headEnd type="none" w="med" len="med"/>
            <a:tailEnd type="triangle" w="med" len="med"/>
          </a:ln>
        </p:spPr>
      </p:cxnSp>
      <p:sp>
        <p:nvSpPr>
          <p:cNvPr id="128" name="Google Shape;128;p22"/>
          <p:cNvSpPr txBox="1"/>
          <p:nvPr/>
        </p:nvSpPr>
        <p:spPr>
          <a:xfrm>
            <a:off x="1012150" y="2957550"/>
            <a:ext cx="1043700" cy="3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129" name="Google Shape;129;p22" descr="{&quot;font&quot;:{&quot;family&quot;:&quot;Arial&quot;,&quot;size&quot;:20,&quot;color&quot;:&quot;#000000&quot;},&quot;id&quot;:&quot;1&quot;,&quot;aid&quot;:null,&quot;backgroundColorModified&quot;:false,&quot;code&quot;:&quot;$$I^{H}$$&quot;,&quot;type&quot;:&quot;$$&quot;,&quot;backgroundColor&quot;:&quot;#FFFFFF&quot;,&quot;ts&quot;:1740543773608,&quot;cs&quot;:&quot;AD1ijFjJZLD29CI4NGgAPw==&quot;,&quot;size&quot;:{&quot;width&quot;:37.855629921259826,&quot;height&quot;:28.322176115485604}}"/>
          <p:cNvPicPr preferRelativeResize="0"/>
          <p:nvPr/>
        </p:nvPicPr>
        <p:blipFill>
          <a:blip r:embed="rId3">
            <a:alphaModFix/>
          </a:blip>
          <a:stretch>
            <a:fillRect/>
          </a:stretch>
        </p:blipFill>
        <p:spPr>
          <a:xfrm>
            <a:off x="1627925" y="2957550"/>
            <a:ext cx="360575" cy="269769"/>
          </a:xfrm>
          <a:prstGeom prst="rect">
            <a:avLst/>
          </a:prstGeom>
          <a:noFill/>
          <a:ln>
            <a:noFill/>
          </a:ln>
        </p:spPr>
      </p:pic>
      <p:pic>
        <p:nvPicPr>
          <p:cNvPr id="130" name="Google Shape;130;p22" descr="{&quot;font&quot;:{&quot;color&quot;:&quot;#000000&quot;,&quot;family&quot;:&quot;Arial&quot;,&quot;size&quot;:20},&quot;aid&quot;:null,&quot;backgroundColorModified&quot;:false,&quot;id&quot;:&quot;1&quot;,&quot;code&quot;:&quot;$$I^{L}$$&quot;,&quot;type&quot;:&quot;$$&quot;,&quot;backgroundColor&quot;:&quot;#FFFFFF&quot;,&quot;ts&quot;:1740543796213,&quot;cs&quot;:&quot;0ENvBi4/gQmsItaArWcIuQ==&quot;,&quot;size&quot;:{&quot;width&quot;:32.166666666666664,&quot;height&quot;:28.166666666666668}}"/>
          <p:cNvPicPr preferRelativeResize="0"/>
          <p:nvPr/>
        </p:nvPicPr>
        <p:blipFill>
          <a:blip r:embed="rId4">
            <a:alphaModFix/>
          </a:blip>
          <a:stretch>
            <a:fillRect/>
          </a:stretch>
        </p:blipFill>
        <p:spPr>
          <a:xfrm>
            <a:off x="6174048" y="2991113"/>
            <a:ext cx="306388" cy="268288"/>
          </a:xfrm>
          <a:prstGeom prst="rect">
            <a:avLst/>
          </a:prstGeom>
          <a:noFill/>
          <a:ln>
            <a:noFill/>
          </a:ln>
        </p:spPr>
      </p:pic>
      <p:sp>
        <p:nvSpPr>
          <p:cNvPr id="131" name="Google Shape;131;p22"/>
          <p:cNvSpPr txBox="1"/>
          <p:nvPr/>
        </p:nvSpPr>
        <p:spPr>
          <a:xfrm>
            <a:off x="1233450" y="3371275"/>
            <a:ext cx="1183500" cy="33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pic>
        <p:nvPicPr>
          <p:cNvPr id="132" name="Google Shape;132;p22"/>
          <p:cNvPicPr preferRelativeResize="0"/>
          <p:nvPr/>
        </p:nvPicPr>
        <p:blipFill>
          <a:blip r:embed="rId5">
            <a:alphaModFix/>
          </a:blip>
          <a:stretch>
            <a:fillRect/>
          </a:stretch>
        </p:blipFill>
        <p:spPr>
          <a:xfrm rot="10800000">
            <a:off x="67013" y="4991100"/>
            <a:ext cx="85387" cy="15525"/>
          </a:xfrm>
          <a:prstGeom prst="rect">
            <a:avLst/>
          </a:prstGeom>
          <a:noFill/>
          <a:ln>
            <a:noFill/>
          </a:ln>
        </p:spPr>
      </p:pic>
      <p:pic>
        <p:nvPicPr>
          <p:cNvPr id="133" name="Google Shape;133;p22" descr="{&quot;mathml&quot;:&quot;&lt;math style=\&quot;font-family:stix;font-size:16px;\&quot; xmlns=\&quot;http://www.w3.org/1998/Math/MathML\&quot;&gt;&lt;mstyle mathsize=\&quot;16px\&quot;&gt;&lt;msup&gt;&lt;mi&gt;I&lt;/mi&gt;&lt;mi&gt;H&lt;/mi&gt;&lt;/msup&gt;&lt;mo&gt;&amp;#x2208;&lt;/mo&gt;&lt;msup&gt;&lt;mi mathvariant=\&quot;normal\&quot;&gt;&amp;#x211D;&lt;/mi&gt;&lt;mrow&gt;&lt;mn&gt;3&lt;/mn&gt;&lt;mo&gt;&amp;#xD7;&lt;/mo&gt;&lt;mi&gt;h&lt;/mi&gt;&lt;mo&gt;&amp;#xD7;&lt;/mo&gt;&lt;mi&gt;w&lt;/mi&gt;&lt;/mrow&gt;&lt;/msup&gt;&lt;/mstyle&gt;&lt;/math&gt;&quot;,&quot;truncated&quot;:false}" title="I to the power of H element of straight real numbers to the power of 3 cross times h cross times w end exponent"/>
          <p:cNvPicPr preferRelativeResize="0"/>
          <p:nvPr/>
        </p:nvPicPr>
        <p:blipFill>
          <a:blip r:embed="rId6">
            <a:alphaModFix/>
          </a:blip>
          <a:stretch>
            <a:fillRect/>
          </a:stretch>
        </p:blipFill>
        <p:spPr>
          <a:xfrm>
            <a:off x="829350" y="3405588"/>
            <a:ext cx="1782325" cy="268275"/>
          </a:xfrm>
          <a:prstGeom prst="rect">
            <a:avLst/>
          </a:prstGeom>
          <a:noFill/>
          <a:ln>
            <a:noFill/>
          </a:ln>
        </p:spPr>
      </p:pic>
      <p:pic>
        <p:nvPicPr>
          <p:cNvPr id="134" name="Google Shape;134;p22" descr="{&quot;mathml&quot;:&quot;&lt;math style=\&quot;font-family:stix;font-size:16px;\&quot; xmlns=\&quot;http://www.w3.org/1998/Math/MathML\&quot;&gt;&lt;mstyle mathsize=\&quot;16px\&quot;&gt;&lt;msup&gt;&lt;mi&gt;I&lt;/mi&gt;&lt;mi&gt;L&lt;/mi&gt;&lt;/msup&gt;&lt;mo&gt;&amp;#x2208;&lt;/mo&gt;&lt;msup&gt;&lt;mi mathvariant=\&quot;normal\&quot;&gt;&amp;#x211D;&lt;/mi&gt;&lt;mrow&gt;&lt;mn&gt;3&lt;/mn&gt;&lt;mo&gt;&amp;#xD7;&lt;/mo&gt;&lt;mfenced&gt;&lt;mfrac&gt;&lt;mi&gt;h&lt;/mi&gt;&lt;mi&gt;s&lt;/mi&gt;&lt;/mfrac&gt;&lt;/mfenced&gt;&lt;mo&gt;&amp;#xD7;&lt;/mo&gt;&lt;mfenced&gt;&lt;mfrac&gt;&lt;mi&gt;w&lt;/mi&gt;&lt;mi&gt;s&lt;/mi&gt;&lt;/mfrac&gt;&lt;/mfenced&gt;&lt;/mrow&gt;&lt;/msup&gt;&lt;/mstyle&gt;&lt;/math&gt;&quot;,&quot;truncated&quot;:false}" title="I to the power of L element of straight real numbers to the power of 3 cross times open parentheses h over s close parentheses cross times open parentheses w over s close parentheses end exponent"/>
          <p:cNvPicPr preferRelativeResize="0"/>
          <p:nvPr/>
        </p:nvPicPr>
        <p:blipFill>
          <a:blip r:embed="rId7">
            <a:alphaModFix/>
          </a:blip>
          <a:stretch>
            <a:fillRect/>
          </a:stretch>
        </p:blipFill>
        <p:spPr>
          <a:xfrm>
            <a:off x="5450800" y="3227325"/>
            <a:ext cx="2026475" cy="515775"/>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266C3B-924A-9F6C-FB07-94C26B00E8C7}"/>
                  </a:ext>
                </a:extLst>
              </p:cNvPr>
              <p:cNvSpPr txBox="1"/>
              <p:nvPr/>
            </p:nvSpPr>
            <p:spPr>
              <a:xfrm>
                <a:off x="1012150" y="4179210"/>
                <a:ext cx="8408554" cy="541623"/>
              </a:xfrm>
              <a:prstGeom prst="rect">
                <a:avLst/>
              </a:prstGeom>
              <a:noFill/>
            </p:spPr>
            <p:txBody>
              <a:bodyPr wrap="square" rtlCol="0">
                <a:spAutoFit/>
              </a:bodyPr>
              <a:lstStyle/>
              <a:p>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𝐻</m:t>
                        </m:r>
                      </m:sup>
                    </m:sSup>
                    <m:r>
                      <a:rPr lang="en-US" b="0" i="1" smtClean="0">
                        <a:latin typeface="Cambria Math" panose="02040503050406030204" pitchFamily="18" charset="0"/>
                      </a:rPr>
                      <m:t>=</m:t>
                    </m:r>
                    <m:r>
                      <a:rPr lang="en-US" b="0" i="1" smtClean="0">
                        <a:latin typeface="Cambria Math" panose="02040503050406030204" pitchFamily="18" charset="0"/>
                      </a:rPr>
                      <m:t>𝐻𝑅</m:t>
                    </m:r>
                    <m:r>
                      <a:rPr lang="en-US" b="0" i="1" smtClean="0">
                        <a:latin typeface="Cambria Math" panose="02040503050406030204" pitchFamily="18" charset="0"/>
                      </a:rPr>
                      <m:t> </m:t>
                    </m:r>
                    <m:r>
                      <a:rPr lang="en-US" b="0" i="1" smtClean="0">
                        <a:latin typeface="Cambria Math" panose="02040503050406030204" pitchFamily="18" charset="0"/>
                      </a:rPr>
                      <m:t>𝐼𝑚𝑎𝑔𝑒</m:t>
                    </m:r>
                  </m:oMath>
                </a14:m>
                <a:r>
                  <a:rPr lang="en-IN" i="1" dirty="0"/>
                  <a:t>                    h = Height of the Image             s = Down-sampling factor </a:t>
                </a:r>
              </a:p>
              <a:p>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𝐼</m:t>
                        </m:r>
                      </m:e>
                      <m:sup>
                        <m:r>
                          <a:rPr lang="en-US" b="0" i="1" smtClean="0">
                            <a:latin typeface="Cambria Math" panose="02040503050406030204" pitchFamily="18" charset="0"/>
                          </a:rPr>
                          <m:t>𝐿</m:t>
                        </m:r>
                      </m:sup>
                    </m:sSup>
                    <m:r>
                      <a:rPr lang="en-US" b="0" i="1" smtClean="0">
                        <a:latin typeface="Cambria Math" panose="02040503050406030204" pitchFamily="18" charset="0"/>
                      </a:rPr>
                      <m:t>=</m:t>
                    </m:r>
                    <m:r>
                      <a:rPr lang="en-US" b="0" i="1" smtClean="0">
                        <a:latin typeface="Cambria Math" panose="02040503050406030204" pitchFamily="18" charset="0"/>
                      </a:rPr>
                      <m:t>𝐿𝑅</m:t>
                    </m:r>
                    <m:r>
                      <a:rPr lang="en-US" b="0" i="1" smtClean="0">
                        <a:latin typeface="Cambria Math" panose="02040503050406030204" pitchFamily="18" charset="0"/>
                      </a:rPr>
                      <m:t> </m:t>
                    </m:r>
                    <m:r>
                      <a:rPr lang="en-US" b="0" i="1" smtClean="0">
                        <a:latin typeface="Cambria Math" panose="02040503050406030204" pitchFamily="18" charset="0"/>
                      </a:rPr>
                      <m:t>𝐼𝑚𝑎𝑔𝑒</m:t>
                    </m:r>
                  </m:oMath>
                </a14:m>
                <a:r>
                  <a:rPr lang="en-IN" i="1" dirty="0"/>
                  <a:t>                     w = Width of the Image</a:t>
                </a:r>
              </a:p>
            </p:txBody>
          </p:sp>
        </mc:Choice>
        <mc:Fallback xmlns="">
          <p:sp>
            <p:nvSpPr>
              <p:cNvPr id="4" name="TextBox 3">
                <a:extLst>
                  <a:ext uri="{FF2B5EF4-FFF2-40B4-BE49-F238E27FC236}">
                    <a16:creationId xmlns:a16="http://schemas.microsoft.com/office/drawing/2014/main" id="{EB266C3B-924A-9F6C-FB07-94C26B00E8C7}"/>
                  </a:ext>
                </a:extLst>
              </p:cNvPr>
              <p:cNvSpPr txBox="1">
                <a:spLocks noRot="1" noChangeAspect="1" noMove="1" noResize="1" noEditPoints="1" noAdjustHandles="1" noChangeArrowheads="1" noChangeShapeType="1" noTextEdit="1"/>
              </p:cNvSpPr>
              <p:nvPr/>
            </p:nvSpPr>
            <p:spPr>
              <a:xfrm>
                <a:off x="1012150" y="4179210"/>
                <a:ext cx="8408554" cy="541623"/>
              </a:xfrm>
              <a:prstGeom prst="rect">
                <a:avLst/>
              </a:prstGeom>
              <a:blipFill>
                <a:blip r:embed="rId8"/>
                <a:stretch>
                  <a:fillRect t="-2273" b="-7955"/>
                </a:stretch>
              </a:blipFill>
            </p:spPr>
            <p:txBody>
              <a:bodyPr/>
              <a:lstStyle/>
              <a:p>
                <a:r>
                  <a:rPr lang="en-IN">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3D7152C7-CA21-C2B2-8AE2-50E6EC329B96}"/>
            </a:ext>
          </a:extLst>
        </p:cNvPr>
        <p:cNvGrpSpPr/>
        <p:nvPr/>
      </p:nvGrpSpPr>
      <p:grpSpPr>
        <a:xfrm>
          <a:off x="0" y="0"/>
          <a:ext cx="0" cy="0"/>
          <a:chOff x="0" y="0"/>
          <a:chExt cx="0" cy="0"/>
        </a:xfrm>
      </p:grpSpPr>
      <p:sp>
        <p:nvSpPr>
          <p:cNvPr id="124" name="Google Shape;124;p22">
            <a:extLst>
              <a:ext uri="{FF2B5EF4-FFF2-40B4-BE49-F238E27FC236}">
                <a16:creationId xmlns:a16="http://schemas.microsoft.com/office/drawing/2014/main" id="{13FAE78E-92C4-BFDD-ECE7-9FFC344F1C0E}"/>
              </a:ext>
            </a:extLst>
          </p:cNvPr>
          <p:cNvSpPr txBox="1">
            <a:spLocks noGrp="1"/>
          </p:cNvSpPr>
          <p:nvPr>
            <p:ph type="body" idx="1"/>
          </p:nvPr>
        </p:nvSpPr>
        <p:spPr>
          <a:xfrm>
            <a:off x="152399" y="130294"/>
            <a:ext cx="8857785" cy="214193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The dimension of the image is 3 x h x w (3 channels and each channel is a h x w 2-D matrix)</a:t>
            </a:r>
          </a:p>
          <a:p>
            <a:pPr marL="457200" lvl="0" indent="-342900" algn="l" rtl="0">
              <a:spcBef>
                <a:spcPts val="0"/>
              </a:spcBef>
              <a:spcAft>
                <a:spcPts val="0"/>
              </a:spcAft>
              <a:buSzPts val="1800"/>
              <a:buChar char="●"/>
            </a:pPr>
            <a:r>
              <a:rPr lang="en-US" dirty="0"/>
              <a:t>Under down-sampling the image size is reduced by a factor ‘s’</a:t>
            </a:r>
          </a:p>
          <a:p>
            <a:pPr marL="457200" lvl="0" indent="-342900" algn="l" rtl="0">
              <a:spcBef>
                <a:spcPts val="0"/>
              </a:spcBef>
              <a:spcAft>
                <a:spcPts val="0"/>
              </a:spcAft>
              <a:buSzPts val="1800"/>
              <a:buChar char="●"/>
            </a:pPr>
            <a:r>
              <a:rPr lang="en-US" dirty="0"/>
              <a:t>Ex: 1024x1024 image is down sampled to 256x256 (s=4) </a:t>
            </a:r>
          </a:p>
        </p:txBody>
      </p:sp>
      <p:pic>
        <p:nvPicPr>
          <p:cNvPr id="132" name="Google Shape;132;p22">
            <a:extLst>
              <a:ext uri="{FF2B5EF4-FFF2-40B4-BE49-F238E27FC236}">
                <a16:creationId xmlns:a16="http://schemas.microsoft.com/office/drawing/2014/main" id="{C35B533E-EA2E-98FE-3212-1E407DDD82D0}"/>
              </a:ext>
            </a:extLst>
          </p:cNvPr>
          <p:cNvPicPr preferRelativeResize="0"/>
          <p:nvPr/>
        </p:nvPicPr>
        <p:blipFill>
          <a:blip r:embed="rId3">
            <a:alphaModFix/>
          </a:blip>
          <a:stretch>
            <a:fillRect/>
          </a:stretch>
        </p:blipFill>
        <p:spPr>
          <a:xfrm rot="10800000">
            <a:off x="67013" y="4991100"/>
            <a:ext cx="85387" cy="15525"/>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98933E-540E-8BD4-0E23-3C33FAD23025}"/>
                  </a:ext>
                </a:extLst>
              </p:cNvPr>
              <p:cNvSpPr txBox="1"/>
              <p:nvPr/>
            </p:nvSpPr>
            <p:spPr>
              <a:xfrm>
                <a:off x="3085172" y="1732157"/>
                <a:ext cx="2401229" cy="369332"/>
              </a:xfrm>
              <a:prstGeom prst="rect">
                <a:avLst/>
              </a:prstGeom>
              <a:noFill/>
              <a:ln>
                <a:solidFill>
                  <a:schemeClr val="tx1"/>
                </a:solidFill>
              </a:ln>
            </p:spPr>
            <p:txBody>
              <a:bodyPr wrap="square" rtlCol="0">
                <a:spAutoFit/>
              </a:bodyPr>
              <a:lstStyle/>
              <a:p>
                <a:pPr algn="ctr"/>
                <a14:m>
                  <m:oMath xmlns:m="http://schemas.openxmlformats.org/officeDocument/2006/math">
                    <m:sSup>
                      <m:sSupPr>
                        <m:ctrlPr>
                          <a:rPr lang="en-IN" sz="1800" i="1" smtClean="0">
                            <a:latin typeface="Cambria Math" panose="02040503050406030204" pitchFamily="18" charset="0"/>
                          </a:rPr>
                        </m:ctrlPr>
                      </m:sSupPr>
                      <m:e>
                        <m:r>
                          <a:rPr lang="en-US" sz="1800" b="0" i="1" smtClean="0">
                            <a:latin typeface="Cambria Math" panose="02040503050406030204" pitchFamily="18" charset="0"/>
                          </a:rPr>
                          <m:t>𝐼</m:t>
                        </m:r>
                      </m:e>
                      <m:sup>
                        <m:r>
                          <a:rPr lang="en-US" sz="1800" b="0" i="1" smtClean="0">
                            <a:latin typeface="Cambria Math" panose="02040503050406030204" pitchFamily="18" charset="0"/>
                          </a:rPr>
                          <m:t>𝐿</m:t>
                        </m:r>
                      </m:sup>
                    </m:sSup>
                  </m:oMath>
                </a14:m>
                <a:r>
                  <a:rPr lang="en-IN" sz="1800" dirty="0"/>
                  <a:t>=(</a:t>
                </a:r>
                <a14:m>
                  <m:oMath xmlns:m="http://schemas.openxmlformats.org/officeDocument/2006/math">
                    <m:sSup>
                      <m:sSupPr>
                        <m:ctrlPr>
                          <a:rPr lang="en-IN" sz="1800" i="1" dirty="0" smtClean="0">
                            <a:latin typeface="Cambria Math" panose="02040503050406030204" pitchFamily="18" charset="0"/>
                          </a:rPr>
                        </m:ctrlPr>
                      </m:sSupPr>
                      <m:e>
                        <m:r>
                          <a:rPr lang="en-US" sz="1800" b="0" i="1" dirty="0" smtClean="0">
                            <a:latin typeface="Cambria Math" panose="02040503050406030204" pitchFamily="18" charset="0"/>
                          </a:rPr>
                          <m:t>𝐼</m:t>
                        </m:r>
                      </m:e>
                      <m:sup>
                        <m:r>
                          <a:rPr lang="en-US" sz="1800" b="0" i="1" dirty="0" smtClean="0">
                            <a:latin typeface="Cambria Math" panose="02040503050406030204" pitchFamily="18" charset="0"/>
                          </a:rPr>
                          <m:t>𝐻</m:t>
                        </m:r>
                      </m:sup>
                    </m:sSup>
                    <m:r>
                      <a:rPr lang="en-IN" sz="1800" dirty="0" smtClean="0">
                        <a:latin typeface="Cambria Math" panose="02040503050406030204" pitchFamily="18" charset="0"/>
                      </a:rPr>
                      <m:t>∗</m:t>
                    </m:r>
                  </m:oMath>
                </a14:m>
                <a:r>
                  <a:rPr lang="en-IN" sz="1800" dirty="0"/>
                  <a:t> </a:t>
                </a:r>
                <a:r>
                  <a:rPr lang="en-IN" sz="1800" i="1" dirty="0"/>
                  <a:t>K</a:t>
                </a:r>
                <a:r>
                  <a:rPr lang="en-IN" sz="1800" dirty="0"/>
                  <a:t>)</a:t>
                </a:r>
                <a14:m>
                  <m:oMath xmlns:m="http://schemas.openxmlformats.org/officeDocument/2006/math">
                    <m:r>
                      <a:rPr lang="en-IN"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m:t>
                    </m:r>
                  </m:oMath>
                </a14:m>
                <a:endParaRPr lang="en-IN" sz="1800" dirty="0"/>
              </a:p>
            </p:txBody>
          </p:sp>
        </mc:Choice>
        <mc:Fallback xmlns="">
          <p:sp>
            <p:nvSpPr>
              <p:cNvPr id="6" name="TextBox 5">
                <a:extLst>
                  <a:ext uri="{FF2B5EF4-FFF2-40B4-BE49-F238E27FC236}">
                    <a16:creationId xmlns:a16="http://schemas.microsoft.com/office/drawing/2014/main" id="{6598933E-540E-8BD4-0E23-3C33FAD23025}"/>
                  </a:ext>
                </a:extLst>
              </p:cNvPr>
              <p:cNvSpPr txBox="1">
                <a:spLocks noRot="1" noChangeAspect="1" noMove="1" noResize="1" noEditPoints="1" noAdjustHandles="1" noChangeArrowheads="1" noChangeShapeType="1" noTextEdit="1"/>
              </p:cNvSpPr>
              <p:nvPr/>
            </p:nvSpPr>
            <p:spPr>
              <a:xfrm>
                <a:off x="3085172" y="1732157"/>
                <a:ext cx="2401229" cy="369332"/>
              </a:xfrm>
              <a:prstGeom prst="rect">
                <a:avLst/>
              </a:prstGeom>
              <a:blipFill>
                <a:blip r:embed="rId4"/>
                <a:stretch>
                  <a:fillRect t="-6349" b="-22222"/>
                </a:stretch>
              </a:blipFill>
              <a:ln>
                <a:solidFill>
                  <a:schemeClr val="tx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Google Shape;124;p22">
                <a:extLst>
                  <a:ext uri="{FF2B5EF4-FFF2-40B4-BE49-F238E27FC236}">
                    <a16:creationId xmlns:a16="http://schemas.microsoft.com/office/drawing/2014/main" id="{4FA043AF-088A-49AB-71E2-D1E566509464}"/>
                  </a:ext>
                </a:extLst>
              </p:cNvPr>
              <p:cNvSpPr txBox="1">
                <a:spLocks/>
              </p:cNvSpPr>
              <p:nvPr/>
            </p:nvSpPr>
            <p:spPr>
              <a:xfrm>
                <a:off x="143107" y="2414570"/>
                <a:ext cx="8857785" cy="2141932"/>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dirty="0"/>
                  <a:t>Here </a:t>
                </a:r>
                <a:r>
                  <a:rPr lang="en-US" b="1" i="1" dirty="0"/>
                  <a:t>K</a:t>
                </a:r>
                <a:r>
                  <a:rPr lang="en-US" dirty="0"/>
                  <a:t> is the blur kernel of the degradation process and </a:t>
                </a:r>
                <a14:m>
                  <m:oMath xmlns:m="http://schemas.openxmlformats.org/officeDocument/2006/math">
                    <m:r>
                      <a:rPr lang="en-IN" sz="1800" dirty="0" smtClean="0">
                        <a:latin typeface="Cambria Math" panose="02040503050406030204" pitchFamily="18" charset="0"/>
                      </a:rPr>
                      <m:t>∗</m:t>
                    </m:r>
                  </m:oMath>
                </a14:m>
                <a:r>
                  <a:rPr lang="en-US" dirty="0"/>
                  <a:t> is channel wise convolution operation</a:t>
                </a:r>
              </a:p>
              <a:p>
                <a:r>
                  <a:rPr lang="en-US" dirty="0"/>
                  <a:t>By applying a certain blurring operation and down-sampling process we get a complete dataset of HR and LR image which are properly mapped and labelled</a:t>
                </a:r>
              </a:p>
              <a:p>
                <a:r>
                  <a:rPr lang="en-US" dirty="0"/>
                  <a:t>We can then train our model on this dataset so that in future it can reconstruct HR image from a given LR image</a:t>
                </a:r>
              </a:p>
              <a:p>
                <a:r>
                  <a:rPr lang="en-US" dirty="0"/>
                  <a:t>Non-blind SR fails for arbitrary unknown degraded image</a:t>
                </a:r>
              </a:p>
            </p:txBody>
          </p:sp>
        </mc:Choice>
        <mc:Fallback xmlns="">
          <p:sp>
            <p:nvSpPr>
              <p:cNvPr id="8" name="Google Shape;124;p22">
                <a:extLst>
                  <a:ext uri="{FF2B5EF4-FFF2-40B4-BE49-F238E27FC236}">
                    <a16:creationId xmlns:a16="http://schemas.microsoft.com/office/drawing/2014/main" id="{4FA043AF-088A-49AB-71E2-D1E566509464}"/>
                  </a:ext>
                </a:extLst>
              </p:cNvPr>
              <p:cNvSpPr txBox="1">
                <a:spLocks noRot="1" noChangeAspect="1" noMove="1" noResize="1" noEditPoints="1" noAdjustHandles="1" noChangeArrowheads="1" noChangeShapeType="1" noTextEdit="1"/>
              </p:cNvSpPr>
              <p:nvPr/>
            </p:nvSpPr>
            <p:spPr>
              <a:xfrm>
                <a:off x="143107" y="2414570"/>
                <a:ext cx="8857785" cy="2141932"/>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437664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66A2-701B-C716-F7D1-73AD131CEFD0}"/>
              </a:ext>
            </a:extLst>
          </p:cNvPr>
          <p:cNvSpPr>
            <a:spLocks noGrp="1"/>
          </p:cNvSpPr>
          <p:nvPr>
            <p:ph type="title"/>
          </p:nvPr>
        </p:nvSpPr>
        <p:spPr>
          <a:xfrm>
            <a:off x="311700" y="88186"/>
            <a:ext cx="8520600" cy="572700"/>
          </a:xfrm>
        </p:spPr>
        <p:txBody>
          <a:bodyPr>
            <a:normAutofit fontScale="90000"/>
          </a:bodyPr>
          <a:lstStyle/>
          <a:p>
            <a:r>
              <a:rPr lang="en-IN" dirty="0"/>
              <a:t>BLIND SR</a:t>
            </a:r>
          </a:p>
        </p:txBody>
      </p:sp>
      <p:sp>
        <p:nvSpPr>
          <p:cNvPr id="3" name="Text Placeholder 2">
            <a:extLst>
              <a:ext uri="{FF2B5EF4-FFF2-40B4-BE49-F238E27FC236}">
                <a16:creationId xmlns:a16="http://schemas.microsoft.com/office/drawing/2014/main" id="{AABC4C7F-BEFD-04AE-23B3-4FB334124084}"/>
              </a:ext>
            </a:extLst>
          </p:cNvPr>
          <p:cNvSpPr>
            <a:spLocks noGrp="1"/>
          </p:cNvSpPr>
          <p:nvPr>
            <p:ph type="body" idx="1"/>
          </p:nvPr>
        </p:nvSpPr>
        <p:spPr>
          <a:xfrm>
            <a:off x="200721" y="660886"/>
            <a:ext cx="8705385" cy="1450413"/>
          </a:xfrm>
        </p:spPr>
        <p:txBody>
          <a:bodyPr/>
          <a:lstStyle/>
          <a:p>
            <a:r>
              <a:rPr lang="en-IN" dirty="0"/>
              <a:t>In blind SR the HR image is generated without knowing or assuming the image degradation process.</a:t>
            </a:r>
          </a:p>
          <a:p>
            <a:r>
              <a:rPr lang="en-IN" dirty="0"/>
              <a:t>Blind SR reconstructs the HR image from an input LR image without knowing the blur effect and learn from it to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703A2C-5F10-51AA-2B50-7FC634451BC4}"/>
                  </a:ext>
                </a:extLst>
              </p:cNvPr>
              <p:cNvSpPr txBox="1"/>
              <p:nvPr/>
            </p:nvSpPr>
            <p:spPr>
              <a:xfrm>
                <a:off x="3352798" y="2111299"/>
                <a:ext cx="2401229" cy="369332"/>
              </a:xfrm>
              <a:prstGeom prst="rect">
                <a:avLst/>
              </a:prstGeom>
              <a:noFill/>
              <a:ln>
                <a:solidFill>
                  <a:schemeClr val="tx1"/>
                </a:solidFill>
              </a:ln>
            </p:spPr>
            <p:txBody>
              <a:bodyPr wrap="square" rtlCol="0">
                <a:spAutoFit/>
              </a:bodyPr>
              <a:lstStyle/>
              <a:p>
                <a:pPr algn="ctr"/>
                <a14:m>
                  <m:oMath xmlns:m="http://schemas.openxmlformats.org/officeDocument/2006/math">
                    <m:sSup>
                      <m:sSupPr>
                        <m:ctrlPr>
                          <a:rPr lang="en-IN" sz="1800" i="1" smtClean="0">
                            <a:latin typeface="Cambria Math" panose="02040503050406030204" pitchFamily="18" charset="0"/>
                          </a:rPr>
                        </m:ctrlPr>
                      </m:sSupPr>
                      <m:e>
                        <m:r>
                          <a:rPr lang="en-US" sz="1800" b="0" i="1" smtClean="0">
                            <a:latin typeface="Cambria Math" panose="02040503050406030204" pitchFamily="18" charset="0"/>
                          </a:rPr>
                          <m:t>𝐼</m:t>
                        </m:r>
                      </m:e>
                      <m:sup>
                        <m:r>
                          <a:rPr lang="en-US" sz="1800" b="0" i="1" smtClean="0">
                            <a:latin typeface="Cambria Math" panose="02040503050406030204" pitchFamily="18" charset="0"/>
                          </a:rPr>
                          <m:t>𝐿</m:t>
                        </m:r>
                      </m:sup>
                    </m:sSup>
                  </m:oMath>
                </a14:m>
                <a:r>
                  <a:rPr lang="en-IN" sz="1800" dirty="0"/>
                  <a:t>=(</a:t>
                </a:r>
                <a14:m>
                  <m:oMath xmlns:m="http://schemas.openxmlformats.org/officeDocument/2006/math">
                    <m:sSup>
                      <m:sSupPr>
                        <m:ctrlPr>
                          <a:rPr lang="en-IN" sz="1800" i="1" dirty="0" smtClean="0">
                            <a:latin typeface="Cambria Math" panose="02040503050406030204" pitchFamily="18" charset="0"/>
                          </a:rPr>
                        </m:ctrlPr>
                      </m:sSupPr>
                      <m:e>
                        <m:r>
                          <a:rPr lang="en-US" sz="1800" b="0" i="1" dirty="0" smtClean="0">
                            <a:latin typeface="Cambria Math" panose="02040503050406030204" pitchFamily="18" charset="0"/>
                          </a:rPr>
                          <m:t>𝐼</m:t>
                        </m:r>
                      </m:e>
                      <m:sup>
                        <m:r>
                          <a:rPr lang="en-US" sz="1800" b="0" i="1" dirty="0" smtClean="0">
                            <a:latin typeface="Cambria Math" panose="02040503050406030204" pitchFamily="18" charset="0"/>
                          </a:rPr>
                          <m:t>𝐻</m:t>
                        </m:r>
                      </m:sup>
                    </m:sSup>
                    <m:r>
                      <a:rPr lang="en-IN" sz="1800" dirty="0" smtClean="0">
                        <a:latin typeface="Cambria Math" panose="02040503050406030204" pitchFamily="18" charset="0"/>
                      </a:rPr>
                      <m:t>∗</m:t>
                    </m:r>
                  </m:oMath>
                </a14:m>
                <a:r>
                  <a:rPr lang="en-IN" sz="1800" dirty="0"/>
                  <a:t> </a:t>
                </a:r>
                <a:r>
                  <a:rPr lang="en-IN" sz="1800" i="1" dirty="0"/>
                  <a:t>K</a:t>
                </a:r>
                <a:r>
                  <a:rPr lang="en-IN" sz="1800" dirty="0"/>
                  <a:t>)</a:t>
                </a:r>
                <a14:m>
                  <m:oMath xmlns:m="http://schemas.openxmlformats.org/officeDocument/2006/math">
                    <m:r>
                      <a:rPr lang="en-IN"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𝑠</m:t>
                    </m:r>
                  </m:oMath>
                </a14:m>
                <a:endParaRPr lang="en-IN" sz="1800" dirty="0"/>
              </a:p>
            </p:txBody>
          </p:sp>
        </mc:Choice>
        <mc:Fallback xmlns="">
          <p:sp>
            <p:nvSpPr>
              <p:cNvPr id="4" name="TextBox 3">
                <a:extLst>
                  <a:ext uri="{FF2B5EF4-FFF2-40B4-BE49-F238E27FC236}">
                    <a16:creationId xmlns:a16="http://schemas.microsoft.com/office/drawing/2014/main" id="{01703A2C-5F10-51AA-2B50-7FC634451BC4}"/>
                  </a:ext>
                </a:extLst>
              </p:cNvPr>
              <p:cNvSpPr txBox="1">
                <a:spLocks noRot="1" noChangeAspect="1" noMove="1" noResize="1" noEditPoints="1" noAdjustHandles="1" noChangeArrowheads="1" noChangeShapeType="1" noTextEdit="1"/>
              </p:cNvSpPr>
              <p:nvPr/>
            </p:nvSpPr>
            <p:spPr>
              <a:xfrm>
                <a:off x="3352798" y="2111299"/>
                <a:ext cx="2401229" cy="369332"/>
              </a:xfrm>
              <a:prstGeom prst="rect">
                <a:avLst/>
              </a:prstGeom>
              <a:blipFill>
                <a:blip r:embed="rId2"/>
                <a:stretch>
                  <a:fillRect t="-6349" b="-22222"/>
                </a:stretch>
              </a:blipFill>
              <a:ln>
                <a:solidFill>
                  <a:schemeClr val="tx1"/>
                </a:solidFill>
              </a:ln>
            </p:spPr>
            <p:txBody>
              <a:bodyPr/>
              <a:lstStyle/>
              <a:p>
                <a:r>
                  <a:rPr lang="en-IN">
                    <a:noFill/>
                  </a:rPr>
                  <a:t> </a:t>
                </a:r>
              </a:p>
            </p:txBody>
          </p:sp>
        </mc:Fallback>
      </mc:AlternateContent>
      <p:sp>
        <p:nvSpPr>
          <p:cNvPr id="5" name="Text Placeholder 2">
            <a:extLst>
              <a:ext uri="{FF2B5EF4-FFF2-40B4-BE49-F238E27FC236}">
                <a16:creationId xmlns:a16="http://schemas.microsoft.com/office/drawing/2014/main" id="{2DC6FBA8-53C2-D2D2-CC6F-38CB7D7561DE}"/>
              </a:ext>
            </a:extLst>
          </p:cNvPr>
          <p:cNvSpPr txBox="1">
            <a:spLocks/>
          </p:cNvSpPr>
          <p:nvPr/>
        </p:nvSpPr>
        <p:spPr>
          <a:xfrm>
            <a:off x="219307" y="2480631"/>
            <a:ext cx="8705385" cy="249652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IN" dirty="0"/>
              <a:t>In blind SR the kernel </a:t>
            </a:r>
            <a:r>
              <a:rPr lang="en-IN" b="1" i="1" dirty="0"/>
              <a:t>K</a:t>
            </a:r>
            <a:r>
              <a:rPr lang="en-IN" dirty="0"/>
              <a:t> is unknown.</a:t>
            </a:r>
          </a:p>
          <a:p>
            <a:r>
              <a:rPr lang="en-IN" dirty="0"/>
              <a:t>The Blind SR neural network is trained on many images having various kind of blur(motion blur, gaussian blur, defocus blur etc.), the model learns from this data and eventually become capable of deblurring an image with unknown blur.</a:t>
            </a:r>
          </a:p>
          <a:p>
            <a:r>
              <a:rPr lang="en-IN" dirty="0"/>
              <a:t>Sometimes Deblurring operation is performed on the image before feeding it to SR network. The deblurring network estimates the blur and feeds this information along with the LR image to the SR network.</a:t>
            </a:r>
          </a:p>
        </p:txBody>
      </p:sp>
    </p:spTree>
    <p:extLst>
      <p:ext uri="{BB962C8B-B14F-4D97-AF65-F5344CB8AC3E}">
        <p14:creationId xmlns:p14="http://schemas.microsoft.com/office/powerpoint/2010/main" val="56684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7507-7390-667C-269D-F1ECADDCCFA5}"/>
              </a:ext>
            </a:extLst>
          </p:cNvPr>
          <p:cNvSpPr>
            <a:spLocks noGrp="1"/>
          </p:cNvSpPr>
          <p:nvPr>
            <p:ph type="title"/>
          </p:nvPr>
        </p:nvSpPr>
        <p:spPr>
          <a:xfrm>
            <a:off x="311700" y="125357"/>
            <a:ext cx="8520600" cy="572700"/>
          </a:xfrm>
        </p:spPr>
        <p:txBody>
          <a:bodyPr>
            <a:normAutofit fontScale="90000"/>
          </a:bodyPr>
          <a:lstStyle/>
          <a:p>
            <a:r>
              <a:rPr lang="en-IN" dirty="0"/>
              <a:t>JOINT LEARNING OF SR &amp; CRACK SEGMENTATION</a:t>
            </a:r>
          </a:p>
        </p:txBody>
      </p:sp>
      <p:sp>
        <p:nvSpPr>
          <p:cNvPr id="3" name="Text Placeholder 2">
            <a:extLst>
              <a:ext uri="{FF2B5EF4-FFF2-40B4-BE49-F238E27FC236}">
                <a16:creationId xmlns:a16="http://schemas.microsoft.com/office/drawing/2014/main" id="{0A74F642-2D36-76E1-A3E6-86FFCBAD0C52}"/>
              </a:ext>
            </a:extLst>
          </p:cNvPr>
          <p:cNvSpPr>
            <a:spLocks noGrp="1"/>
          </p:cNvSpPr>
          <p:nvPr>
            <p:ph type="body" idx="1"/>
          </p:nvPr>
        </p:nvSpPr>
        <p:spPr>
          <a:xfrm>
            <a:off x="245327" y="698056"/>
            <a:ext cx="8735122" cy="4178743"/>
          </a:xfrm>
        </p:spPr>
        <p:txBody>
          <a:bodyPr>
            <a:normAutofit/>
          </a:bodyPr>
          <a:lstStyle/>
          <a:p>
            <a:r>
              <a:rPr lang="en-IN" dirty="0"/>
              <a:t>Earlier SR network was trained separately for just producing HR images from LR images for general purpose.</a:t>
            </a:r>
          </a:p>
          <a:p>
            <a:r>
              <a:rPr lang="en-IN" dirty="0"/>
              <a:t>In </a:t>
            </a:r>
            <a:r>
              <a:rPr lang="en-IN" b="1" dirty="0"/>
              <a:t>joint learning </a:t>
            </a:r>
            <a:r>
              <a:rPr lang="en-IN" dirty="0"/>
              <a:t>the SR network and crack segmentation are trained together so that SR can optimize itself for crack segmentation specifically.</a:t>
            </a:r>
          </a:p>
          <a:p>
            <a:r>
              <a:rPr lang="en-IN" dirty="0"/>
              <a:t>Training SR network separately will only improve image quality not segmentation quality.</a:t>
            </a:r>
          </a:p>
          <a:p>
            <a:r>
              <a:rPr lang="en-IN" dirty="0"/>
              <a:t>In CSBSR, the SR network and crack segmentation network are trained together and integrated into one model. The blind-SR handles the unknown real-world blur. </a:t>
            </a:r>
          </a:p>
          <a:p>
            <a:r>
              <a:rPr lang="en-IN" dirty="0"/>
              <a:t>In DSRL(Dual SR Learning) the SR network and crack segmentation network is connected together by a feature extractor but they split into different branches and hence are not optimised as CSBSR.</a:t>
            </a:r>
          </a:p>
          <a:p>
            <a:endParaRPr lang="en-IN" dirty="0"/>
          </a:p>
        </p:txBody>
      </p:sp>
    </p:spTree>
    <p:extLst>
      <p:ext uri="{BB962C8B-B14F-4D97-AF65-F5344CB8AC3E}">
        <p14:creationId xmlns:p14="http://schemas.microsoft.com/office/powerpoint/2010/main" val="137845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25BF-22A4-41B3-DBC6-A8CFBB8FE774}"/>
              </a:ext>
            </a:extLst>
          </p:cNvPr>
          <p:cNvSpPr>
            <a:spLocks noGrp="1"/>
          </p:cNvSpPr>
          <p:nvPr>
            <p:ph type="title"/>
          </p:nvPr>
        </p:nvSpPr>
        <p:spPr>
          <a:xfrm>
            <a:off x="311700" y="73318"/>
            <a:ext cx="8520600" cy="572700"/>
          </a:xfrm>
        </p:spPr>
        <p:txBody>
          <a:bodyPr>
            <a:normAutofit fontScale="90000"/>
          </a:bodyPr>
          <a:lstStyle/>
          <a:p>
            <a:r>
              <a:rPr lang="en-IN" dirty="0"/>
              <a:t>JOINT LEARNING OF BSR &amp; CRACK SEGMENTATION</a:t>
            </a:r>
          </a:p>
        </p:txBody>
      </p:sp>
      <p:sp>
        <p:nvSpPr>
          <p:cNvPr id="3" name="Text Placeholder 2">
            <a:extLst>
              <a:ext uri="{FF2B5EF4-FFF2-40B4-BE49-F238E27FC236}">
                <a16:creationId xmlns:a16="http://schemas.microsoft.com/office/drawing/2014/main" id="{AED6B020-4708-CFF3-951B-FDF61AF51EBB}"/>
              </a:ext>
            </a:extLst>
          </p:cNvPr>
          <p:cNvSpPr>
            <a:spLocks noGrp="1"/>
          </p:cNvSpPr>
          <p:nvPr>
            <p:ph type="body" idx="1"/>
          </p:nvPr>
        </p:nvSpPr>
        <p:spPr>
          <a:xfrm>
            <a:off x="311700" y="2571750"/>
            <a:ext cx="8520600" cy="2653990"/>
          </a:xfrm>
        </p:spPr>
        <p:txBody>
          <a:bodyPr/>
          <a:lstStyle/>
          <a:p>
            <a:r>
              <a:rPr lang="en-IN" dirty="0"/>
              <a:t>Loss function(BC loss) helps to detect the fine cracks during class imbalance.</a:t>
            </a:r>
          </a:p>
          <a:p>
            <a:r>
              <a:rPr lang="en-IN" dirty="0"/>
              <a:t>Loss weighting is used for making the BSR network better.</a:t>
            </a:r>
          </a:p>
          <a:p>
            <a:r>
              <a:rPr lang="en-IN" dirty="0"/>
              <a:t>Crack segmentation and SR network are jointly trained and connected by a feedback so that CS can optimize SR for crack detection and segmentation.</a:t>
            </a:r>
          </a:p>
        </p:txBody>
      </p:sp>
      <p:pic>
        <p:nvPicPr>
          <p:cNvPr id="5" name="Picture 4">
            <a:extLst>
              <a:ext uri="{FF2B5EF4-FFF2-40B4-BE49-F238E27FC236}">
                <a16:creationId xmlns:a16="http://schemas.microsoft.com/office/drawing/2014/main" id="{7A4C45F7-23E9-372A-1CD3-514402B35772}"/>
              </a:ext>
            </a:extLst>
          </p:cNvPr>
          <p:cNvPicPr>
            <a:picLocks noChangeAspect="1"/>
          </p:cNvPicPr>
          <p:nvPr/>
        </p:nvPicPr>
        <p:blipFill>
          <a:blip r:embed="rId2"/>
          <a:stretch>
            <a:fillRect/>
          </a:stretch>
        </p:blipFill>
        <p:spPr>
          <a:xfrm>
            <a:off x="0" y="928515"/>
            <a:ext cx="9144000" cy="1495587"/>
          </a:xfrm>
          <a:prstGeom prst="rect">
            <a:avLst/>
          </a:prstGeom>
        </p:spPr>
      </p:pic>
    </p:spTree>
    <p:extLst>
      <p:ext uri="{BB962C8B-B14F-4D97-AF65-F5344CB8AC3E}">
        <p14:creationId xmlns:p14="http://schemas.microsoft.com/office/powerpoint/2010/main" val="17331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77ED2-B935-0CB1-7C4A-46B7EA59EA4B}"/>
              </a:ext>
            </a:extLst>
          </p:cNvPr>
          <p:cNvSpPr>
            <a:spLocks noGrp="1"/>
          </p:cNvSpPr>
          <p:nvPr>
            <p:ph type="title"/>
          </p:nvPr>
        </p:nvSpPr>
        <p:spPr>
          <a:xfrm>
            <a:off x="311700" y="58449"/>
            <a:ext cx="8520600" cy="572700"/>
          </a:xfrm>
        </p:spPr>
        <p:txBody>
          <a:bodyPr>
            <a:normAutofit fontScale="90000"/>
          </a:bodyPr>
          <a:lstStyle/>
          <a:p>
            <a:r>
              <a:rPr lang="en-IN" dirty="0"/>
              <a:t>JOINT LEARNING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8181B9C-840C-73A9-8EBA-AF35DFA60FF0}"/>
                  </a:ext>
                </a:extLst>
              </p:cNvPr>
              <p:cNvSpPr>
                <a:spLocks noGrp="1"/>
              </p:cNvSpPr>
              <p:nvPr>
                <p:ph type="body" idx="1"/>
              </p:nvPr>
            </p:nvSpPr>
            <p:spPr>
              <a:xfrm>
                <a:off x="311700" y="2142438"/>
                <a:ext cx="8520600" cy="2786401"/>
              </a:xfrm>
            </p:spPr>
            <p:txBody>
              <a:bodyPr>
                <a:normAutofit lnSpcReduction="10000"/>
              </a:bodyPr>
              <a:lstStyle/>
              <a:p>
                <a14:m>
                  <m:oMath xmlns:m="http://schemas.openxmlformats.org/officeDocument/2006/math">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𝑰</m:t>
                        </m:r>
                      </m:e>
                      <m:sub>
                        <m:r>
                          <a:rPr lang="en-IN" sz="1800" b="1" i="1" smtClean="0">
                            <a:latin typeface="Cambria Math" panose="02040503050406030204" pitchFamily="18" charset="0"/>
                          </a:rPr>
                          <m:t>𝑳</m:t>
                        </m:r>
                      </m:sub>
                    </m:sSub>
                  </m:oMath>
                </a14:m>
                <a:r>
                  <a:rPr lang="en-IN" dirty="0"/>
                  <a:t> is the low resolution image which is fed into the BSR network and it gives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𝑰</m:t>
                        </m:r>
                      </m:e>
                      <m:sub>
                        <m:r>
                          <a:rPr lang="en-IN" b="1" i="1">
                            <a:latin typeface="Cambria Math" panose="02040503050406030204" pitchFamily="18" charset="0"/>
                          </a:rPr>
                          <m:t>𝑺</m:t>
                        </m:r>
                      </m:sub>
                    </m:sSub>
                  </m:oMath>
                </a14:m>
                <a:r>
                  <a:rPr lang="en-IN" dirty="0"/>
                  <a:t>(Super resolution) image. The SR network is used for improving details of the image and removing the blur.</a:t>
                </a:r>
              </a:p>
              <a:p>
                <a:r>
                  <a:rPr lang="en-IN" dirty="0"/>
                  <a:t>This </a:t>
                </a:r>
                <a14:m>
                  <m:oMath xmlns:m="http://schemas.openxmlformats.org/officeDocument/2006/math">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𝑰</m:t>
                        </m:r>
                      </m:e>
                      <m:sub>
                        <m:r>
                          <a:rPr lang="en-IN" sz="1800" b="1" i="1" smtClean="0">
                            <a:latin typeface="Cambria Math" panose="02040503050406030204" pitchFamily="18" charset="0"/>
                          </a:rPr>
                          <m:t>𝑺</m:t>
                        </m:r>
                      </m:sub>
                    </m:sSub>
                  </m:oMath>
                </a14:m>
                <a:r>
                  <a:rPr lang="en-IN" dirty="0"/>
                  <a:t> is give as input to crack segmentation for detecting and highlighting the cracks.</a:t>
                </a:r>
              </a:p>
              <a:p>
                <a14:m>
                  <m:oMath xmlns:m="http://schemas.openxmlformats.org/officeDocument/2006/math">
                    <m:sSub>
                      <m:sSubPr>
                        <m:ctrlPr>
                          <a:rPr lang="en-IN" sz="1800" b="1" i="1" smtClean="0">
                            <a:latin typeface="Cambria Math" panose="02040503050406030204" pitchFamily="18" charset="0"/>
                          </a:rPr>
                        </m:ctrlPr>
                      </m:sSubPr>
                      <m:e>
                        <m:r>
                          <a:rPr lang="en-IN" sz="1800" b="1" i="1">
                            <a:latin typeface="Cambria Math" panose="02040503050406030204" pitchFamily="18" charset="0"/>
                          </a:rPr>
                          <m:t>ℒ</m:t>
                        </m:r>
                      </m:e>
                      <m:sub>
                        <m:r>
                          <a:rPr lang="en-IN" sz="1800" b="1" i="1" smtClean="0">
                            <a:latin typeface="Cambria Math" panose="02040503050406030204" pitchFamily="18" charset="0"/>
                          </a:rPr>
                          <m:t>𝑺</m:t>
                        </m:r>
                      </m:sub>
                    </m:sSub>
                  </m:oMath>
                </a14:m>
                <a:r>
                  <a:rPr lang="en-IN" dirty="0"/>
                  <a:t> is the loss function for super-resolution and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ℒ</m:t>
                        </m:r>
                      </m:e>
                      <m:sub>
                        <m:r>
                          <a:rPr lang="en-IN" b="1" i="1">
                            <a:latin typeface="Cambria Math" panose="02040503050406030204" pitchFamily="18" charset="0"/>
                          </a:rPr>
                          <m:t>𝑪</m:t>
                        </m:r>
                      </m:sub>
                    </m:sSub>
                  </m:oMath>
                </a14:m>
                <a:r>
                  <a:rPr lang="en-IN" dirty="0"/>
                  <a:t> is the loss function for crack segmentation.</a:t>
                </a:r>
              </a:p>
              <a:p>
                <a:r>
                  <a:rPr lang="en-IN" dirty="0"/>
                  <a:t>Loss function is defined as the error between predicted value and ground truth.</a:t>
                </a:r>
              </a:p>
              <a:p>
                <a:endParaRPr lang="en-IN" dirty="0"/>
              </a:p>
            </p:txBody>
          </p:sp>
        </mc:Choice>
        <mc:Fallback xmlns="">
          <p:sp>
            <p:nvSpPr>
              <p:cNvPr id="3" name="Text Placeholder 2">
                <a:extLst>
                  <a:ext uri="{FF2B5EF4-FFF2-40B4-BE49-F238E27FC236}">
                    <a16:creationId xmlns:a16="http://schemas.microsoft.com/office/drawing/2014/main" id="{E8181B9C-840C-73A9-8EBA-AF35DFA60FF0}"/>
                  </a:ext>
                </a:extLst>
              </p:cNvPr>
              <p:cNvSpPr>
                <a:spLocks noGrp="1" noRot="1" noChangeAspect="1" noMove="1" noResize="1" noEditPoints="1" noAdjustHandles="1" noChangeArrowheads="1" noChangeShapeType="1" noTextEdit="1"/>
              </p:cNvSpPr>
              <p:nvPr>
                <p:ph type="body" idx="1"/>
              </p:nvPr>
            </p:nvSpPr>
            <p:spPr>
              <a:xfrm>
                <a:off x="311700" y="2142438"/>
                <a:ext cx="8520600" cy="2786401"/>
              </a:xfrm>
              <a:blipFill>
                <a:blip r:embed="rId2"/>
                <a:stretch>
                  <a:fillRect r="-1216" b="-655"/>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EFF872CA-97AB-B42D-09BE-9F1BC942D298}"/>
              </a:ext>
            </a:extLst>
          </p:cNvPr>
          <p:cNvSpPr txBox="1"/>
          <p:nvPr/>
        </p:nvSpPr>
        <p:spPr>
          <a:xfrm>
            <a:off x="1992351" y="854926"/>
            <a:ext cx="1330712" cy="738664"/>
          </a:xfrm>
          <a:prstGeom prst="rect">
            <a:avLst/>
          </a:prstGeom>
          <a:noFill/>
          <a:ln>
            <a:solidFill>
              <a:schemeClr val="tx1"/>
            </a:solidFill>
          </a:ln>
        </p:spPr>
        <p:txBody>
          <a:bodyPr wrap="square" rtlCol="0">
            <a:spAutoFit/>
          </a:bodyPr>
          <a:lstStyle/>
          <a:p>
            <a:pPr algn="ctr"/>
            <a:r>
              <a:rPr lang="en-IN" dirty="0"/>
              <a:t>Super Resolution</a:t>
            </a:r>
          </a:p>
          <a:p>
            <a:pPr algn="ctr"/>
            <a:r>
              <a:rPr lang="en-IN" b="1" i="1" dirty="0"/>
              <a:t>S</a:t>
            </a:r>
          </a:p>
        </p:txBody>
      </p:sp>
      <p:sp>
        <p:nvSpPr>
          <p:cNvPr id="5" name="TextBox 4">
            <a:extLst>
              <a:ext uri="{FF2B5EF4-FFF2-40B4-BE49-F238E27FC236}">
                <a16:creationId xmlns:a16="http://schemas.microsoft.com/office/drawing/2014/main" id="{94A632D6-1FF1-F1F2-B7BF-5FD491FA0796}"/>
              </a:ext>
            </a:extLst>
          </p:cNvPr>
          <p:cNvSpPr txBox="1"/>
          <p:nvPr/>
        </p:nvSpPr>
        <p:spPr>
          <a:xfrm>
            <a:off x="4895385" y="854926"/>
            <a:ext cx="1431075" cy="738664"/>
          </a:xfrm>
          <a:prstGeom prst="rect">
            <a:avLst/>
          </a:prstGeom>
          <a:noFill/>
          <a:ln>
            <a:solidFill>
              <a:schemeClr val="tx1"/>
            </a:solidFill>
          </a:ln>
        </p:spPr>
        <p:txBody>
          <a:bodyPr wrap="square" rtlCol="0">
            <a:spAutoFit/>
          </a:bodyPr>
          <a:lstStyle/>
          <a:p>
            <a:pPr algn="ctr"/>
            <a:r>
              <a:rPr lang="en-IN" dirty="0"/>
              <a:t>Crack Segmentation</a:t>
            </a:r>
          </a:p>
          <a:p>
            <a:pPr algn="ctr"/>
            <a:r>
              <a:rPr lang="en-IN" b="1" i="1" dirty="0"/>
              <a:t>C</a:t>
            </a:r>
          </a:p>
        </p:txBody>
      </p:sp>
      <p:sp>
        <p:nvSpPr>
          <p:cNvPr id="6" name="Arrow: Right 5">
            <a:extLst>
              <a:ext uri="{FF2B5EF4-FFF2-40B4-BE49-F238E27FC236}">
                <a16:creationId xmlns:a16="http://schemas.microsoft.com/office/drawing/2014/main" id="{10B9EBF7-CDCC-4BC6-C2AF-7CA80E3486F2}"/>
              </a:ext>
            </a:extLst>
          </p:cNvPr>
          <p:cNvSpPr/>
          <p:nvPr/>
        </p:nvSpPr>
        <p:spPr>
          <a:xfrm>
            <a:off x="1152293" y="1031043"/>
            <a:ext cx="840058" cy="14124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80D98E60-A6C8-90F6-10E7-A345129784FB}"/>
              </a:ext>
            </a:extLst>
          </p:cNvPr>
          <p:cNvSpPr/>
          <p:nvPr/>
        </p:nvSpPr>
        <p:spPr>
          <a:xfrm>
            <a:off x="3323063" y="1031043"/>
            <a:ext cx="1572322" cy="14124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3D5FF9BA-F583-F8FF-C76D-246E0C22BE0F}"/>
              </a:ext>
            </a:extLst>
          </p:cNvPr>
          <p:cNvSpPr/>
          <p:nvPr/>
        </p:nvSpPr>
        <p:spPr>
          <a:xfrm>
            <a:off x="6326460" y="1045911"/>
            <a:ext cx="840058" cy="14124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8E9825-BB9E-0DF6-BDF4-276D5E8CD356}"/>
                  </a:ext>
                </a:extLst>
              </p:cNvPr>
              <p:cNvSpPr txBox="1"/>
              <p:nvPr/>
            </p:nvSpPr>
            <p:spPr>
              <a:xfrm>
                <a:off x="721112" y="876634"/>
                <a:ext cx="4311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𝑰</m:t>
                          </m:r>
                        </m:e>
                        <m:sub>
                          <m:r>
                            <a:rPr lang="en-IN" sz="1800" b="1" i="1" smtClean="0">
                              <a:latin typeface="Cambria Math" panose="02040503050406030204" pitchFamily="18" charset="0"/>
                            </a:rPr>
                            <m:t>𝑳</m:t>
                          </m:r>
                        </m:sub>
                      </m:sSub>
                    </m:oMath>
                  </m:oMathPara>
                </a14:m>
                <a:endParaRPr lang="en-IN" sz="1800" b="1" dirty="0"/>
              </a:p>
            </p:txBody>
          </p:sp>
        </mc:Choice>
        <mc:Fallback xmlns="">
          <p:sp>
            <p:nvSpPr>
              <p:cNvPr id="9" name="TextBox 8">
                <a:extLst>
                  <a:ext uri="{FF2B5EF4-FFF2-40B4-BE49-F238E27FC236}">
                    <a16:creationId xmlns:a16="http://schemas.microsoft.com/office/drawing/2014/main" id="{268E9825-BB9E-0DF6-BDF4-276D5E8CD356}"/>
                  </a:ext>
                </a:extLst>
              </p:cNvPr>
              <p:cNvSpPr txBox="1">
                <a:spLocks noRot="1" noChangeAspect="1" noMove="1" noResize="1" noEditPoints="1" noAdjustHandles="1" noChangeArrowheads="1" noChangeShapeType="1" noTextEdit="1"/>
              </p:cNvSpPr>
              <p:nvPr/>
            </p:nvSpPr>
            <p:spPr>
              <a:xfrm>
                <a:off x="721112" y="876634"/>
                <a:ext cx="431181" cy="369332"/>
              </a:xfrm>
              <a:prstGeom prst="rect">
                <a:avLst/>
              </a:prstGeom>
              <a:blipFill>
                <a:blip r:embed="rId3"/>
                <a:stretch>
                  <a:fillRect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A870DEC-726D-03BB-AD2B-F4E1AB2005AF}"/>
                  </a:ext>
                </a:extLst>
              </p:cNvPr>
              <p:cNvSpPr txBox="1"/>
              <p:nvPr/>
            </p:nvSpPr>
            <p:spPr>
              <a:xfrm>
                <a:off x="3893633" y="619522"/>
                <a:ext cx="4311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𝑰</m:t>
                          </m:r>
                        </m:e>
                        <m:sub>
                          <m:r>
                            <a:rPr lang="en-IN" sz="1800" b="1" i="1" smtClean="0">
                              <a:latin typeface="Cambria Math" panose="02040503050406030204" pitchFamily="18" charset="0"/>
                            </a:rPr>
                            <m:t>𝑺</m:t>
                          </m:r>
                        </m:sub>
                      </m:sSub>
                    </m:oMath>
                  </m:oMathPara>
                </a14:m>
                <a:endParaRPr lang="en-IN" sz="1800" b="1" dirty="0"/>
              </a:p>
            </p:txBody>
          </p:sp>
        </mc:Choice>
        <mc:Fallback xmlns="">
          <p:sp>
            <p:nvSpPr>
              <p:cNvPr id="10" name="TextBox 9">
                <a:extLst>
                  <a:ext uri="{FF2B5EF4-FFF2-40B4-BE49-F238E27FC236}">
                    <a16:creationId xmlns:a16="http://schemas.microsoft.com/office/drawing/2014/main" id="{BA870DEC-726D-03BB-AD2B-F4E1AB2005AF}"/>
                  </a:ext>
                </a:extLst>
              </p:cNvPr>
              <p:cNvSpPr txBox="1">
                <a:spLocks noRot="1" noChangeAspect="1" noMove="1" noResize="1" noEditPoints="1" noAdjustHandles="1" noChangeArrowheads="1" noChangeShapeType="1" noTextEdit="1"/>
              </p:cNvSpPr>
              <p:nvPr/>
            </p:nvSpPr>
            <p:spPr>
              <a:xfrm>
                <a:off x="3893633" y="619522"/>
                <a:ext cx="431181" cy="369332"/>
              </a:xfrm>
              <a:prstGeom prst="rect">
                <a:avLst/>
              </a:prstGeom>
              <a:blipFill>
                <a:blip r:embed="rId4"/>
                <a:stretch>
                  <a:fillRect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D3F532B-DF7C-B6CB-9274-C0367DD70188}"/>
                  </a:ext>
                </a:extLst>
              </p:cNvPr>
              <p:cNvSpPr txBox="1"/>
              <p:nvPr/>
            </p:nvSpPr>
            <p:spPr>
              <a:xfrm>
                <a:off x="7182314" y="917001"/>
                <a:ext cx="4311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𝑰</m:t>
                          </m:r>
                        </m:e>
                        <m:sub>
                          <m:r>
                            <a:rPr lang="en-IN" sz="1800" b="1" i="1" smtClean="0">
                              <a:latin typeface="Cambria Math" panose="02040503050406030204" pitchFamily="18" charset="0"/>
                            </a:rPr>
                            <m:t>𝑪</m:t>
                          </m:r>
                        </m:sub>
                      </m:sSub>
                    </m:oMath>
                  </m:oMathPara>
                </a14:m>
                <a:endParaRPr lang="en-IN" sz="1800" b="1" dirty="0"/>
              </a:p>
            </p:txBody>
          </p:sp>
        </mc:Choice>
        <mc:Fallback xmlns="">
          <p:sp>
            <p:nvSpPr>
              <p:cNvPr id="11" name="TextBox 10">
                <a:extLst>
                  <a:ext uri="{FF2B5EF4-FFF2-40B4-BE49-F238E27FC236}">
                    <a16:creationId xmlns:a16="http://schemas.microsoft.com/office/drawing/2014/main" id="{3D3F532B-DF7C-B6CB-9274-C0367DD70188}"/>
                  </a:ext>
                </a:extLst>
              </p:cNvPr>
              <p:cNvSpPr txBox="1">
                <a:spLocks noRot="1" noChangeAspect="1" noMove="1" noResize="1" noEditPoints="1" noAdjustHandles="1" noChangeArrowheads="1" noChangeShapeType="1" noTextEdit="1"/>
              </p:cNvSpPr>
              <p:nvPr/>
            </p:nvSpPr>
            <p:spPr>
              <a:xfrm>
                <a:off x="7182314" y="917001"/>
                <a:ext cx="431181" cy="369332"/>
              </a:xfrm>
              <a:prstGeom prst="rect">
                <a:avLst/>
              </a:prstGeom>
              <a:blipFill>
                <a:blip r:embed="rId5"/>
                <a:stretch>
                  <a:fillRect b="-1639"/>
                </a:stretch>
              </a:blipFill>
            </p:spPr>
            <p:txBody>
              <a:bodyPr/>
              <a:lstStyle/>
              <a:p>
                <a:r>
                  <a:rPr lang="en-IN">
                    <a:noFill/>
                  </a:rPr>
                  <a:t> </a:t>
                </a:r>
              </a:p>
            </p:txBody>
          </p:sp>
        </mc:Fallback>
      </mc:AlternateContent>
      <p:sp>
        <p:nvSpPr>
          <p:cNvPr id="12" name="Arrow: Down 11">
            <a:extLst>
              <a:ext uri="{FF2B5EF4-FFF2-40B4-BE49-F238E27FC236}">
                <a16:creationId xmlns:a16="http://schemas.microsoft.com/office/drawing/2014/main" id="{13CEEEEE-E7F5-CB15-8939-BCAE4430DD87}"/>
              </a:ext>
            </a:extLst>
          </p:cNvPr>
          <p:cNvSpPr/>
          <p:nvPr/>
        </p:nvSpPr>
        <p:spPr>
          <a:xfrm>
            <a:off x="3985630" y="1142462"/>
            <a:ext cx="139393" cy="52322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9C73AE4B-01CB-5339-4430-0CA965671B04}"/>
              </a:ext>
            </a:extLst>
          </p:cNvPr>
          <p:cNvSpPr/>
          <p:nvPr/>
        </p:nvSpPr>
        <p:spPr>
          <a:xfrm>
            <a:off x="6633117" y="1172292"/>
            <a:ext cx="139393" cy="52322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FA7BE9C-F684-4713-62BC-30764DC36329}"/>
                  </a:ext>
                </a:extLst>
              </p:cNvPr>
              <p:cNvSpPr txBox="1"/>
              <p:nvPr/>
            </p:nvSpPr>
            <p:spPr>
              <a:xfrm>
                <a:off x="3839735" y="1649048"/>
                <a:ext cx="4311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800" b="1" i="1" smtClean="0">
                              <a:latin typeface="Cambria Math" panose="02040503050406030204" pitchFamily="18" charset="0"/>
                            </a:rPr>
                          </m:ctrlPr>
                        </m:sSubPr>
                        <m:e>
                          <m:r>
                            <a:rPr lang="en-IN" sz="1800" b="1" i="1">
                              <a:latin typeface="Cambria Math" panose="02040503050406030204" pitchFamily="18" charset="0"/>
                            </a:rPr>
                            <m:t>ℒ</m:t>
                          </m:r>
                        </m:e>
                        <m:sub>
                          <m:r>
                            <a:rPr lang="en-IN" sz="1800" b="1" i="1" smtClean="0">
                              <a:latin typeface="Cambria Math" panose="02040503050406030204" pitchFamily="18" charset="0"/>
                            </a:rPr>
                            <m:t>𝑺</m:t>
                          </m:r>
                        </m:sub>
                      </m:sSub>
                    </m:oMath>
                  </m:oMathPara>
                </a14:m>
                <a:endParaRPr lang="en-IN" sz="1800" b="1" dirty="0"/>
              </a:p>
            </p:txBody>
          </p:sp>
        </mc:Choice>
        <mc:Fallback xmlns="">
          <p:sp>
            <p:nvSpPr>
              <p:cNvPr id="14" name="TextBox 13">
                <a:extLst>
                  <a:ext uri="{FF2B5EF4-FFF2-40B4-BE49-F238E27FC236}">
                    <a16:creationId xmlns:a16="http://schemas.microsoft.com/office/drawing/2014/main" id="{3FA7BE9C-F684-4713-62BC-30764DC36329}"/>
                  </a:ext>
                </a:extLst>
              </p:cNvPr>
              <p:cNvSpPr txBox="1">
                <a:spLocks noRot="1" noChangeAspect="1" noMove="1" noResize="1" noEditPoints="1" noAdjustHandles="1" noChangeArrowheads="1" noChangeShapeType="1" noTextEdit="1"/>
              </p:cNvSpPr>
              <p:nvPr/>
            </p:nvSpPr>
            <p:spPr>
              <a:xfrm>
                <a:off x="3839735" y="1649048"/>
                <a:ext cx="431181" cy="369332"/>
              </a:xfrm>
              <a:prstGeom prst="rect">
                <a:avLst/>
              </a:prstGeom>
              <a:blipFill>
                <a:blip r:embed="rId6"/>
                <a:stretch>
                  <a:fillRect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354119-3BAF-71B3-955F-33FAA7B10964}"/>
                  </a:ext>
                </a:extLst>
              </p:cNvPr>
              <p:cNvSpPr txBox="1"/>
              <p:nvPr/>
            </p:nvSpPr>
            <p:spPr>
              <a:xfrm>
                <a:off x="6530898" y="1675913"/>
                <a:ext cx="4311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800" b="1" i="1" smtClean="0">
                              <a:latin typeface="Cambria Math" panose="02040503050406030204" pitchFamily="18" charset="0"/>
                            </a:rPr>
                          </m:ctrlPr>
                        </m:sSubPr>
                        <m:e>
                          <m:r>
                            <a:rPr lang="en-IN" sz="1800" b="1" i="1">
                              <a:latin typeface="Cambria Math" panose="02040503050406030204" pitchFamily="18" charset="0"/>
                            </a:rPr>
                            <m:t>ℒ</m:t>
                          </m:r>
                        </m:e>
                        <m:sub>
                          <m:r>
                            <a:rPr lang="en-IN" sz="1800" b="1" i="1" smtClean="0">
                              <a:latin typeface="Cambria Math" panose="02040503050406030204" pitchFamily="18" charset="0"/>
                            </a:rPr>
                            <m:t>𝑪</m:t>
                          </m:r>
                        </m:sub>
                      </m:sSub>
                    </m:oMath>
                  </m:oMathPara>
                </a14:m>
                <a:endParaRPr lang="en-IN" sz="1800" b="1" dirty="0"/>
              </a:p>
            </p:txBody>
          </p:sp>
        </mc:Choice>
        <mc:Fallback xmlns="">
          <p:sp>
            <p:nvSpPr>
              <p:cNvPr id="16" name="TextBox 15">
                <a:extLst>
                  <a:ext uri="{FF2B5EF4-FFF2-40B4-BE49-F238E27FC236}">
                    <a16:creationId xmlns:a16="http://schemas.microsoft.com/office/drawing/2014/main" id="{B2354119-3BAF-71B3-955F-33FAA7B10964}"/>
                  </a:ext>
                </a:extLst>
              </p:cNvPr>
              <p:cNvSpPr txBox="1">
                <a:spLocks noRot="1" noChangeAspect="1" noMove="1" noResize="1" noEditPoints="1" noAdjustHandles="1" noChangeArrowheads="1" noChangeShapeType="1" noTextEdit="1"/>
              </p:cNvSpPr>
              <p:nvPr/>
            </p:nvSpPr>
            <p:spPr>
              <a:xfrm>
                <a:off x="6530898" y="1675913"/>
                <a:ext cx="431181" cy="369332"/>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67588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CB6383B-A482-FDF6-37F6-3B074A5664C5}"/>
                  </a:ext>
                </a:extLst>
              </p:cNvPr>
              <p:cNvSpPr>
                <a:spLocks noGrp="1"/>
              </p:cNvSpPr>
              <p:nvPr>
                <p:ph type="body" idx="1"/>
              </p:nvPr>
            </p:nvSpPr>
            <p:spPr>
              <a:xfrm>
                <a:off x="311700" y="494633"/>
                <a:ext cx="8520600" cy="4311805"/>
              </a:xfrm>
            </p:spPr>
            <p:txBody>
              <a:bodyPr>
                <a:noAutofit/>
              </a:bodyPr>
              <a:lstStyle/>
              <a:p>
                <a:r>
                  <a:rPr lang="en-IN" dirty="0"/>
                  <a:t>We define combined joint weighted loss function </a:t>
                </a:r>
                <a14:m>
                  <m:oMath xmlns:m="http://schemas.openxmlformats.org/officeDocument/2006/math">
                    <m:sSub>
                      <m:sSubPr>
                        <m:ctrlPr>
                          <a:rPr lang="en-IN" b="1" i="1" smtClean="0">
                            <a:latin typeface="Cambria Math" panose="02040503050406030204" pitchFamily="18" charset="0"/>
                          </a:rPr>
                        </m:ctrlPr>
                      </m:sSubPr>
                      <m:e>
                        <m:r>
                          <a:rPr lang="en-IN" b="1" i="1">
                            <a:latin typeface="Cambria Math" panose="02040503050406030204" pitchFamily="18" charset="0"/>
                          </a:rPr>
                          <m:t>𝓛</m:t>
                        </m:r>
                      </m:e>
                      <m:sub>
                        <m:r>
                          <a:rPr lang="en-IN" b="1" i="1" smtClean="0">
                            <a:latin typeface="Cambria Math" panose="02040503050406030204" pitchFamily="18" charset="0"/>
                          </a:rPr>
                          <m:t>𝑱</m:t>
                        </m:r>
                      </m:sub>
                    </m:sSub>
                  </m:oMath>
                </a14:m>
                <a:r>
                  <a:rPr lang="en-IN" b="1" dirty="0"/>
                  <a:t> </a:t>
                </a:r>
                <a:r>
                  <a:rPr lang="en-IN" dirty="0"/>
                  <a:t>for SR  and crack segmentation.</a:t>
                </a:r>
              </a:p>
              <a:p>
                <a:r>
                  <a:rPr lang="en-IN" dirty="0"/>
                  <a:t>The </a:t>
                </a:r>
                <a14:m>
                  <m:oMath xmlns:m="http://schemas.openxmlformats.org/officeDocument/2006/math">
                    <m:r>
                      <a:rPr lang="en-IN" b="1" i="1" smtClean="0">
                        <a:latin typeface="Cambria Math" panose="02040503050406030204" pitchFamily="18" charset="0"/>
                      </a:rPr>
                      <m:t>𝜷</m:t>
                    </m:r>
                  </m:oMath>
                </a14:m>
                <a:r>
                  <a:rPr lang="en-IN" b="1" dirty="0"/>
                  <a:t> is the weight of the loss function </a:t>
                </a:r>
                <a:r>
                  <a:rPr lang="en-IN" dirty="0"/>
                  <a:t>in the final loss function</a:t>
                </a:r>
                <a:r>
                  <a:rPr lang="en-IN" b="1" dirty="0"/>
                  <a:t>.</a:t>
                </a:r>
              </a:p>
              <a:p>
                <a:r>
                  <a:rPr lang="en-IN" dirty="0"/>
                  <a:t>The weight gives numerical importance to each loss function.</a:t>
                </a:r>
              </a:p>
              <a:p>
                <a14:m>
                  <m:oMath xmlns:m="http://schemas.openxmlformats.org/officeDocument/2006/math">
                    <m:r>
                      <a:rPr lang="en-IN" b="1" i="1" smtClean="0">
                        <a:latin typeface="Cambria Math" panose="02040503050406030204" pitchFamily="18" charset="0"/>
                      </a:rPr>
                      <m:t>𝜷</m:t>
                    </m:r>
                  </m:oMath>
                </a14:m>
                <a:r>
                  <a:rPr lang="en-IN" dirty="0"/>
                  <a:t> is the hyper-parameter, where </a:t>
                </a:r>
                <a14:m>
                  <m:oMath xmlns:m="http://schemas.openxmlformats.org/officeDocument/2006/math">
                    <m:r>
                      <a:rPr lang="en-IN" b="1" i="1">
                        <a:latin typeface="Cambria Math" panose="02040503050406030204" pitchFamily="18" charset="0"/>
                      </a:rPr>
                      <m:t>𝜷</m:t>
                    </m:r>
                    <m:r>
                      <a:rPr lang="en-IN" b="1" dirty="0" smtClean="0">
                        <a:latin typeface="Cambria Math" panose="02040503050406030204" pitchFamily="18" charset="0"/>
                      </a:rPr>
                      <m:t>∈</m:t>
                    </m:r>
                    <m:r>
                      <a:rPr lang="en-IN" b="1" dirty="0" smtClean="0">
                        <a:latin typeface="Cambria Math" panose="02040503050406030204" pitchFamily="18" charset="0"/>
                      </a:rPr>
                      <m:t>ℝ</m:t>
                    </m:r>
                  </m:oMath>
                </a14:m>
                <a:r>
                  <a:rPr lang="en-IN" dirty="0"/>
                  <a:t> and </a:t>
                </a:r>
                <a14:m>
                  <m:oMath xmlns:m="http://schemas.openxmlformats.org/officeDocument/2006/math">
                    <m:r>
                      <a:rPr lang="en-IN" b="1" i="0" smtClean="0">
                        <a:latin typeface="Cambria Math" panose="02040503050406030204" pitchFamily="18" charset="0"/>
                      </a:rPr>
                      <m:t>𝟎</m:t>
                    </m:r>
                    <m:r>
                      <a:rPr lang="en-IN" b="1" i="1" smtClean="0">
                        <a:latin typeface="Cambria Math" panose="02040503050406030204" pitchFamily="18" charset="0"/>
                      </a:rPr>
                      <m:t>≤</m:t>
                    </m:r>
                    <m:r>
                      <a:rPr lang="en-IN" b="1" i="1">
                        <a:latin typeface="Cambria Math" panose="02040503050406030204" pitchFamily="18" charset="0"/>
                      </a:rPr>
                      <m:t>𝜷</m:t>
                    </m:r>
                    <m:r>
                      <a:rPr lang="en-IN" b="1" i="1" smtClean="0">
                        <a:latin typeface="Cambria Math" panose="02040503050406030204" pitchFamily="18" charset="0"/>
                      </a:rPr>
                      <m:t>≤</m:t>
                    </m:r>
                    <m:r>
                      <a:rPr lang="en-IN" b="1" i="1" smtClean="0">
                        <a:latin typeface="Cambria Math" panose="02040503050406030204" pitchFamily="18" charset="0"/>
                      </a:rPr>
                      <m:t>𝟏</m:t>
                    </m:r>
                  </m:oMath>
                </a14:m>
                <a:endParaRPr lang="en-IN" b="1" dirty="0"/>
              </a:p>
              <a:p>
                <a14:m>
                  <m:oMath xmlns:m="http://schemas.openxmlformats.org/officeDocument/2006/math">
                    <m:r>
                      <a:rPr lang="en-IN" b="1" i="1" smtClean="0">
                        <a:latin typeface="Cambria Math" panose="02040503050406030204" pitchFamily="18" charset="0"/>
                      </a:rPr>
                      <m:t>𝜷</m:t>
                    </m:r>
                  </m:oMath>
                </a14:m>
                <a:r>
                  <a:rPr lang="en-IN" dirty="0"/>
                  <a:t>&gt;0.5, means crack segmentation loss function is given more importance compared to SR loss function.</a:t>
                </a:r>
              </a:p>
              <a:p>
                <a:r>
                  <a:rPr lang="en-IN" dirty="0"/>
                  <a:t>The weighted loss function is used for balancing both loss functions. </a:t>
                </a:r>
              </a:p>
              <a:p>
                <a:r>
                  <a:rPr lang="en-IN" dirty="0"/>
                  <a:t>Multiple deep-learning architecture are used for SR network and crack segmentation network.</a:t>
                </a:r>
              </a:p>
              <a:p>
                <a:r>
                  <a:rPr lang="en-IN" dirty="0"/>
                  <a:t>For SR network DBPN(Deep Back Projection Network) and KBPN(Kernelized Back Projection Network) are used for comparison.</a:t>
                </a:r>
              </a:p>
              <a:p>
                <a:r>
                  <a:rPr lang="en-IN" dirty="0"/>
                  <a:t>DBPN assumes the type of blur in the image, whereas KBPN estimates the blur and returns the blur kernel.</a:t>
                </a:r>
              </a:p>
              <a:p>
                <a:endParaRPr lang="en-IN" dirty="0"/>
              </a:p>
              <a:p>
                <a:pPr marL="114300" indent="0">
                  <a:buNone/>
                </a:pPr>
                <a:r>
                  <a:rPr lang="en-IN" dirty="0"/>
                  <a:t> </a:t>
                </a:r>
              </a:p>
              <a:p>
                <a:pPr marL="114300" indent="0">
                  <a:buNone/>
                </a:pPr>
                <a:r>
                  <a:rPr lang="en-IN" dirty="0"/>
                  <a:t>  </a:t>
                </a:r>
              </a:p>
            </p:txBody>
          </p:sp>
        </mc:Choice>
        <mc:Fallback xmlns="">
          <p:sp>
            <p:nvSpPr>
              <p:cNvPr id="3" name="Text Placeholder 2">
                <a:extLst>
                  <a:ext uri="{FF2B5EF4-FFF2-40B4-BE49-F238E27FC236}">
                    <a16:creationId xmlns:a16="http://schemas.microsoft.com/office/drawing/2014/main" id="{6CB6383B-A482-FDF6-37F6-3B074A5664C5}"/>
                  </a:ext>
                </a:extLst>
              </p:cNvPr>
              <p:cNvSpPr>
                <a:spLocks noGrp="1" noRot="1" noChangeAspect="1" noMove="1" noResize="1" noEditPoints="1" noAdjustHandles="1" noChangeArrowheads="1" noChangeShapeType="1" noTextEdit="1"/>
              </p:cNvSpPr>
              <p:nvPr>
                <p:ph type="body" idx="1"/>
              </p:nvPr>
            </p:nvSpPr>
            <p:spPr>
              <a:xfrm>
                <a:off x="311700" y="494633"/>
                <a:ext cx="8520600" cy="4311805"/>
              </a:xfrm>
              <a:blipFill>
                <a:blip r:embed="rId2"/>
                <a:stretch>
                  <a:fillRect r="-715" b="-80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BFEC351-C63B-86C0-71CE-3DD4930481F8}"/>
                  </a:ext>
                </a:extLst>
              </p:cNvPr>
              <p:cNvSpPr txBox="1"/>
              <p:nvPr/>
            </p:nvSpPr>
            <p:spPr>
              <a:xfrm>
                <a:off x="2386362" y="104077"/>
                <a:ext cx="3783980" cy="390556"/>
              </a:xfrm>
              <a:prstGeom prst="rect">
                <a:avLst/>
              </a:prstGeom>
              <a:noFill/>
              <a:ln>
                <a:solidFill>
                  <a:schemeClr val="tx1"/>
                </a:solidFill>
              </a:ln>
            </p:spPr>
            <p:txBody>
              <a:bodyPr wrap="square" rtlCol="0">
                <a:spAutoFit/>
              </a:bodyPr>
              <a:lstStyle/>
              <a:p>
                <a:pPr algn="ctr"/>
                <a14:m>
                  <m:oMath xmlns:m="http://schemas.openxmlformats.org/officeDocument/2006/math">
                    <m:sSub>
                      <m:sSubPr>
                        <m:ctrlPr>
                          <a:rPr lang="en-IN" sz="1800" b="1" i="1" smtClean="0">
                            <a:latin typeface="Cambria Math" panose="02040503050406030204" pitchFamily="18" charset="0"/>
                          </a:rPr>
                        </m:ctrlPr>
                      </m:sSubPr>
                      <m:e>
                        <m:r>
                          <a:rPr lang="en-IN" sz="1800" b="1" i="1">
                            <a:latin typeface="Cambria Math" panose="02040503050406030204" pitchFamily="18" charset="0"/>
                          </a:rPr>
                          <m:t>𝓛</m:t>
                        </m:r>
                      </m:e>
                      <m:sub>
                        <m:r>
                          <a:rPr lang="en-IN" sz="1800" b="1" i="1" smtClean="0">
                            <a:latin typeface="Cambria Math" panose="02040503050406030204" pitchFamily="18" charset="0"/>
                          </a:rPr>
                          <m:t>𝑱</m:t>
                        </m:r>
                      </m:sub>
                    </m:sSub>
                  </m:oMath>
                </a14:m>
                <a:r>
                  <a:rPr lang="en-IN" sz="1800" b="1" dirty="0"/>
                  <a:t>= </a:t>
                </a:r>
                <a14:m>
                  <m:oMath xmlns:m="http://schemas.openxmlformats.org/officeDocument/2006/math">
                    <m:sSub>
                      <m:sSubPr>
                        <m:ctrlPr>
                          <a:rPr lang="en-IN" sz="1800" b="1" i="1">
                            <a:latin typeface="Cambria Math" panose="02040503050406030204" pitchFamily="18" charset="0"/>
                          </a:rPr>
                        </m:ctrlPr>
                      </m:sSubPr>
                      <m:e>
                        <m:r>
                          <a:rPr lang="en-IN" sz="1800" b="1" i="1" smtClean="0">
                            <a:latin typeface="Cambria Math" panose="02040503050406030204" pitchFamily="18" charset="0"/>
                          </a:rPr>
                          <m:t>(</m:t>
                        </m:r>
                        <m:r>
                          <a:rPr lang="en-IN" sz="1800" b="1" i="1" smtClean="0">
                            <a:latin typeface="Cambria Math" panose="02040503050406030204" pitchFamily="18" charset="0"/>
                          </a:rPr>
                          <m:t>𝟏</m:t>
                        </m:r>
                        <m:r>
                          <a:rPr lang="en-IN" sz="1800" b="1" i="1" smtClean="0">
                            <a:latin typeface="Cambria Math" panose="02040503050406030204" pitchFamily="18" charset="0"/>
                          </a:rPr>
                          <m:t>−</m:t>
                        </m:r>
                        <m:r>
                          <a:rPr lang="en-IN" sz="1800" b="1" i="1">
                            <a:latin typeface="Cambria Math" panose="02040503050406030204" pitchFamily="18" charset="0"/>
                          </a:rPr>
                          <m:t>𝜷</m:t>
                        </m:r>
                        <m:r>
                          <a:rPr lang="en-IN" sz="1800" b="1" i="1" smtClean="0">
                            <a:latin typeface="Cambria Math" panose="02040503050406030204" pitchFamily="18" charset="0"/>
                          </a:rPr>
                          <m:t>)</m:t>
                        </m:r>
                        <m:r>
                          <a:rPr lang="en-IN" sz="1800" b="1" i="1">
                            <a:latin typeface="Cambria Math" panose="02040503050406030204" pitchFamily="18" charset="0"/>
                          </a:rPr>
                          <m:t>𝓛</m:t>
                        </m:r>
                      </m:e>
                      <m:sub>
                        <m:r>
                          <a:rPr lang="en-IN" sz="1800" b="1" i="1" smtClean="0">
                            <a:latin typeface="Cambria Math" panose="02040503050406030204" pitchFamily="18" charset="0"/>
                          </a:rPr>
                          <m:t>𝑺</m:t>
                        </m:r>
                      </m:sub>
                    </m:sSub>
                  </m:oMath>
                </a14:m>
                <a:r>
                  <a:rPr lang="en-IN" sz="1800" b="1" dirty="0"/>
                  <a:t> + </a:t>
                </a:r>
                <a14:m>
                  <m:oMath xmlns:m="http://schemas.openxmlformats.org/officeDocument/2006/math">
                    <m:r>
                      <a:rPr lang="en-IN" sz="1800" b="1" i="1">
                        <a:latin typeface="Cambria Math" panose="02040503050406030204" pitchFamily="18" charset="0"/>
                      </a:rPr>
                      <m:t>𝜷</m:t>
                    </m:r>
                    <m:sSub>
                      <m:sSubPr>
                        <m:ctrlPr>
                          <a:rPr lang="en-IN" sz="1800" b="1" i="1">
                            <a:latin typeface="Cambria Math" panose="02040503050406030204" pitchFamily="18" charset="0"/>
                          </a:rPr>
                        </m:ctrlPr>
                      </m:sSubPr>
                      <m:e>
                        <m:r>
                          <a:rPr lang="en-IN" sz="1800" b="1" i="1">
                            <a:latin typeface="Cambria Math" panose="02040503050406030204" pitchFamily="18" charset="0"/>
                          </a:rPr>
                          <m:t>𝓛</m:t>
                        </m:r>
                      </m:e>
                      <m:sub>
                        <m:r>
                          <a:rPr lang="en-IN" sz="1800" b="1" i="1">
                            <a:latin typeface="Cambria Math" panose="02040503050406030204" pitchFamily="18" charset="0"/>
                          </a:rPr>
                          <m:t>𝑪</m:t>
                        </m:r>
                      </m:sub>
                    </m:sSub>
                  </m:oMath>
                </a14:m>
                <a:endParaRPr lang="en-IN" sz="1800" b="1" dirty="0"/>
              </a:p>
            </p:txBody>
          </p:sp>
        </mc:Choice>
        <mc:Fallback xmlns="">
          <p:sp>
            <p:nvSpPr>
              <p:cNvPr id="5" name="TextBox 4">
                <a:extLst>
                  <a:ext uri="{FF2B5EF4-FFF2-40B4-BE49-F238E27FC236}">
                    <a16:creationId xmlns:a16="http://schemas.microsoft.com/office/drawing/2014/main" id="{DBFEC351-C63B-86C0-71CE-3DD4930481F8}"/>
                  </a:ext>
                </a:extLst>
              </p:cNvPr>
              <p:cNvSpPr txBox="1">
                <a:spLocks noRot="1" noChangeAspect="1" noMove="1" noResize="1" noEditPoints="1" noAdjustHandles="1" noChangeArrowheads="1" noChangeShapeType="1" noTextEdit="1"/>
              </p:cNvSpPr>
              <p:nvPr/>
            </p:nvSpPr>
            <p:spPr>
              <a:xfrm>
                <a:off x="2386362" y="104077"/>
                <a:ext cx="3783980" cy="390556"/>
              </a:xfrm>
              <a:prstGeom prst="rect">
                <a:avLst/>
              </a:prstGeom>
              <a:blipFill>
                <a:blip r:embed="rId3"/>
                <a:stretch>
                  <a:fillRect t="-6061" b="-16667"/>
                </a:stretch>
              </a:blipFill>
              <a:ln>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46592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401268-19A6-12DA-ED5A-4386D97B5288}"/>
              </a:ext>
            </a:extLst>
          </p:cNvPr>
          <p:cNvSpPr>
            <a:spLocks noGrp="1"/>
          </p:cNvSpPr>
          <p:nvPr>
            <p:ph type="body" idx="1"/>
          </p:nvPr>
        </p:nvSpPr>
        <p:spPr>
          <a:xfrm>
            <a:off x="311700" y="215590"/>
            <a:ext cx="8520600" cy="4705815"/>
          </a:xfrm>
        </p:spPr>
        <p:txBody>
          <a:bodyPr/>
          <a:lstStyle/>
          <a:p>
            <a:r>
              <a:rPr lang="en-US" dirty="0"/>
              <a:t>For crack segmentation(</a:t>
            </a:r>
            <a:r>
              <a:rPr lang="en-US" b="1" i="1" dirty="0"/>
              <a:t>C</a:t>
            </a:r>
            <a:r>
              <a:rPr lang="en-US" dirty="0"/>
              <a:t>) we implement U-net, </a:t>
            </a:r>
            <a:r>
              <a:rPr lang="en-US" dirty="0" err="1"/>
              <a:t>PSPnet</a:t>
            </a:r>
            <a:r>
              <a:rPr lang="en-US" dirty="0"/>
              <a:t>(Pyramid Scene Parsing network), Crack Former, </a:t>
            </a:r>
            <a:r>
              <a:rPr lang="en-US" dirty="0" err="1"/>
              <a:t>HRnet+OCR</a:t>
            </a:r>
            <a:r>
              <a:rPr lang="en-US" dirty="0"/>
              <a:t>(High Resolution network with Object Contextual Representation).</a:t>
            </a:r>
          </a:p>
          <a:p>
            <a:r>
              <a:rPr lang="en-US" dirty="0"/>
              <a:t>CSBSR is built using multiple networks to make it versatile in real world scenarios.</a:t>
            </a:r>
          </a:p>
          <a:p>
            <a:r>
              <a:rPr lang="en-US" dirty="0"/>
              <a:t>U-net is used for image segmentation using U-shaped architecture (preserves fine details using skip connection).</a:t>
            </a:r>
          </a:p>
          <a:p>
            <a:r>
              <a:rPr lang="en-US" b="1" dirty="0"/>
              <a:t>Skip connection </a:t>
            </a:r>
            <a:r>
              <a:rPr lang="en-US" dirty="0"/>
              <a:t>is type of feedback connection which bypasses certain layers of deep-learning and helps in the reconstruction of image by providing fine details.</a:t>
            </a:r>
          </a:p>
          <a:p>
            <a:r>
              <a:rPr lang="en-US" dirty="0" err="1"/>
              <a:t>PSPnet</a:t>
            </a:r>
            <a:r>
              <a:rPr lang="en-US" dirty="0"/>
              <a:t> uses </a:t>
            </a:r>
            <a:r>
              <a:rPr lang="en-US" b="1" dirty="0"/>
              <a:t>multi-scale feature extraction </a:t>
            </a:r>
            <a:r>
              <a:rPr lang="en-US" dirty="0"/>
              <a:t>for image segmentation.</a:t>
            </a:r>
          </a:p>
          <a:p>
            <a:r>
              <a:rPr lang="en-US" dirty="0"/>
              <a:t>Crack former a transformer based image segmentation network.</a:t>
            </a:r>
          </a:p>
          <a:p>
            <a:r>
              <a:rPr lang="en-US" dirty="0"/>
              <a:t>A </a:t>
            </a:r>
            <a:r>
              <a:rPr lang="en-US" b="1" dirty="0"/>
              <a:t>transformer</a:t>
            </a:r>
            <a:r>
              <a:rPr lang="en-US" dirty="0"/>
              <a:t> is a deep-learning model which processes all the input parallelly. This reduces the computation time.</a:t>
            </a:r>
            <a:endParaRPr lang="en-IN" dirty="0"/>
          </a:p>
        </p:txBody>
      </p:sp>
    </p:spTree>
    <p:extLst>
      <p:ext uri="{BB962C8B-B14F-4D97-AF65-F5344CB8AC3E}">
        <p14:creationId xmlns:p14="http://schemas.microsoft.com/office/powerpoint/2010/main" val="1971017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5316-5F28-2FBC-EBA8-7EE86B5F7C76}"/>
              </a:ext>
            </a:extLst>
          </p:cNvPr>
          <p:cNvSpPr>
            <a:spLocks noGrp="1"/>
          </p:cNvSpPr>
          <p:nvPr>
            <p:ph type="title"/>
          </p:nvPr>
        </p:nvSpPr>
        <p:spPr>
          <a:xfrm>
            <a:off x="222491" y="117923"/>
            <a:ext cx="8520600" cy="572700"/>
          </a:xfrm>
        </p:spPr>
        <p:txBody>
          <a:bodyPr>
            <a:normAutofit fontScale="90000"/>
          </a:bodyPr>
          <a:lstStyle/>
          <a:p>
            <a:r>
              <a:rPr lang="en-US" dirty="0"/>
              <a:t>BC LOSS</a:t>
            </a:r>
            <a:endParaRPr lang="en-IN" dirty="0"/>
          </a:p>
        </p:txBody>
      </p:sp>
      <p:sp>
        <p:nvSpPr>
          <p:cNvPr id="3" name="Text Placeholder 2">
            <a:extLst>
              <a:ext uri="{FF2B5EF4-FFF2-40B4-BE49-F238E27FC236}">
                <a16:creationId xmlns:a16="http://schemas.microsoft.com/office/drawing/2014/main" id="{F173254F-808E-9EF7-AFD3-36589F4F8FDC}"/>
              </a:ext>
            </a:extLst>
          </p:cNvPr>
          <p:cNvSpPr>
            <a:spLocks noGrp="1"/>
          </p:cNvSpPr>
          <p:nvPr>
            <p:ph type="body" idx="1"/>
          </p:nvPr>
        </p:nvSpPr>
        <p:spPr>
          <a:xfrm>
            <a:off x="222491" y="690623"/>
            <a:ext cx="8699018" cy="4253084"/>
          </a:xfrm>
        </p:spPr>
        <p:txBody>
          <a:bodyPr/>
          <a:lstStyle/>
          <a:p>
            <a:r>
              <a:rPr lang="en-US" dirty="0"/>
              <a:t>Boundary Combo loss handles the class imbalance issue in the crack segmentation.</a:t>
            </a:r>
          </a:p>
          <a:p>
            <a:r>
              <a:rPr lang="en-US" dirty="0"/>
              <a:t>It focuses on </a:t>
            </a:r>
            <a:r>
              <a:rPr lang="en-US" b="1" dirty="0"/>
              <a:t>locally fine segmentation</a:t>
            </a:r>
            <a:r>
              <a:rPr lang="en-US" dirty="0"/>
              <a:t>, where it highlights the most fine and small cracks.</a:t>
            </a:r>
          </a:p>
          <a:p>
            <a:r>
              <a:rPr lang="en-US" dirty="0"/>
              <a:t>It also focuses on </a:t>
            </a:r>
            <a:r>
              <a:rPr lang="en-US" b="1" dirty="0"/>
              <a:t>globally robust segmentation</a:t>
            </a:r>
            <a:r>
              <a:rPr lang="en-US" dirty="0"/>
              <a:t>, where it maintains the stable and balanced segmentation throughout the image.</a:t>
            </a:r>
          </a:p>
          <a:p>
            <a:r>
              <a:rPr lang="en-US" dirty="0"/>
              <a:t>BC loss combines 3 loss functions for fine crack detection:</a:t>
            </a:r>
          </a:p>
          <a:p>
            <a:pPr>
              <a:buFont typeface="+mj-lt"/>
              <a:buAutoNum type="arabicPeriod"/>
            </a:pPr>
            <a:r>
              <a:rPr lang="en-US" dirty="0"/>
              <a:t>Boundary loss: This loss function ensure that the boundary of fine cracks is highlighted properly. Ensures Crack contours are well defined.</a:t>
            </a:r>
          </a:p>
          <a:p>
            <a:pPr>
              <a:buFont typeface="+mj-lt"/>
              <a:buAutoNum type="arabicPeriod"/>
            </a:pPr>
            <a:r>
              <a:rPr lang="en-US" dirty="0" err="1"/>
              <a:t>GDice</a:t>
            </a:r>
            <a:r>
              <a:rPr lang="en-US" dirty="0"/>
              <a:t> loss: Ensures the cracks are segmented properly.</a:t>
            </a:r>
          </a:p>
          <a:p>
            <a:pPr>
              <a:buFont typeface="+mj-lt"/>
              <a:buAutoNum type="arabicPeriod"/>
            </a:pPr>
            <a:r>
              <a:rPr lang="en-US" dirty="0"/>
              <a:t>Weighted Cross Entropy: Gives more weight to fine crack pixels compared to the background pixels.</a:t>
            </a:r>
            <a:endParaRPr lang="en-IN" dirty="0"/>
          </a:p>
        </p:txBody>
      </p:sp>
    </p:spTree>
    <p:extLst>
      <p:ext uri="{BB962C8B-B14F-4D97-AF65-F5344CB8AC3E}">
        <p14:creationId xmlns:p14="http://schemas.microsoft.com/office/powerpoint/2010/main" val="64466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51BE532-55D3-6110-6C3B-69A3CEA75A59}"/>
                  </a:ext>
                </a:extLst>
              </p:cNvPr>
              <p:cNvSpPr>
                <a:spLocks noGrp="1"/>
              </p:cNvSpPr>
              <p:nvPr>
                <p:ph type="body" idx="1"/>
              </p:nvPr>
            </p:nvSpPr>
            <p:spPr>
              <a:xfrm>
                <a:off x="311700" y="929268"/>
                <a:ext cx="8520600" cy="3922939"/>
              </a:xfrm>
            </p:spPr>
            <p:txBody>
              <a:bodyPr/>
              <a:lstStyle/>
              <a:p>
                <a14:m>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rPr>
                          <m:t>𝓛</m:t>
                        </m:r>
                      </m:e>
                      <m:sub>
                        <m:r>
                          <a:rPr lang="en-US" b="1" i="1" smtClean="0">
                            <a:latin typeface="Cambria Math" panose="02040503050406030204" pitchFamily="18" charset="0"/>
                          </a:rPr>
                          <m:t>𝑩</m:t>
                        </m:r>
                      </m:sub>
                    </m:sSub>
                  </m:oMath>
                </a14:m>
                <a:r>
                  <a:rPr lang="en-IN" b="1" dirty="0"/>
                  <a:t> is boundary loss</a:t>
                </a:r>
                <a:r>
                  <a:rPr lang="en-IN" dirty="0"/>
                  <a:t>,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𝓛</m:t>
                        </m:r>
                      </m:e>
                      <m:sub>
                        <m:r>
                          <a:rPr lang="en-US" b="1" i="1" smtClean="0">
                            <a:latin typeface="Cambria Math" panose="02040503050406030204" pitchFamily="18" charset="0"/>
                          </a:rPr>
                          <m:t>𝑫</m:t>
                        </m:r>
                      </m:sub>
                    </m:sSub>
                  </m:oMath>
                </a14:m>
                <a:r>
                  <a:rPr lang="en-IN" b="1" dirty="0"/>
                  <a:t> is </a:t>
                </a:r>
                <a:r>
                  <a:rPr lang="en-IN" b="1" dirty="0" err="1"/>
                  <a:t>GDice</a:t>
                </a:r>
                <a:r>
                  <a:rPr lang="en-IN" b="1" dirty="0"/>
                  <a:t> loss </a:t>
                </a:r>
                <a:r>
                  <a:rPr lang="en-IN" dirty="0"/>
                  <a:t>and </a:t>
                </a:r>
                <a14:m>
                  <m:oMath xmlns:m="http://schemas.openxmlformats.org/officeDocument/2006/math">
                    <m:sSub>
                      <m:sSubPr>
                        <m:ctrlPr>
                          <a:rPr lang="en-IN" b="1" i="1">
                            <a:latin typeface="Cambria Math" panose="02040503050406030204" pitchFamily="18" charset="0"/>
                          </a:rPr>
                        </m:ctrlPr>
                      </m:sSubPr>
                      <m:e>
                        <m:r>
                          <a:rPr lang="en-IN" b="1" i="1">
                            <a:latin typeface="Cambria Math" panose="02040503050406030204" pitchFamily="18" charset="0"/>
                          </a:rPr>
                          <m:t>𝓛</m:t>
                        </m:r>
                      </m:e>
                      <m:sub>
                        <m:r>
                          <a:rPr lang="en-US" b="1" i="1" smtClean="0">
                            <a:latin typeface="Cambria Math" panose="02040503050406030204" pitchFamily="18" charset="0"/>
                          </a:rPr>
                          <m:t>𝑾𝑪𝑬</m:t>
                        </m:r>
                      </m:sub>
                    </m:sSub>
                  </m:oMath>
                </a14:m>
                <a:r>
                  <a:rPr lang="en-IN" b="1" dirty="0"/>
                  <a:t> is weighted cross entropy loss. </a:t>
                </a:r>
              </a:p>
              <a:p>
                <a14:m>
                  <m:oMath xmlns:m="http://schemas.openxmlformats.org/officeDocument/2006/math">
                    <m:r>
                      <a:rPr lang="en-IN" b="1" i="1" smtClean="0">
                        <a:latin typeface="Cambria Math" panose="02040503050406030204" pitchFamily="18" charset="0"/>
                      </a:rPr>
                      <m:t>𝛼</m:t>
                    </m:r>
                  </m:oMath>
                </a14:m>
                <a:r>
                  <a:rPr lang="en-IN" b="1" dirty="0"/>
                  <a:t>, </a:t>
                </a:r>
                <a14:m>
                  <m:oMath xmlns:m="http://schemas.openxmlformats.org/officeDocument/2006/math">
                    <m:r>
                      <a:rPr lang="en-IN" b="1" i="1" smtClean="0">
                        <a:latin typeface="Cambria Math" panose="02040503050406030204" pitchFamily="18" charset="0"/>
                      </a:rPr>
                      <m:t>𝛾</m:t>
                    </m:r>
                  </m:oMath>
                </a14:m>
                <a:r>
                  <a:rPr lang="en-IN" b="1" dirty="0"/>
                  <a:t> are the weights of the loss functions, where </a:t>
                </a:r>
                <a14:m>
                  <m:oMath xmlns:m="http://schemas.openxmlformats.org/officeDocument/2006/math">
                    <m:r>
                      <a:rPr lang="en-US" b="1" i="0" smtClean="0">
                        <a:latin typeface="Cambria Math" panose="02040503050406030204" pitchFamily="18" charset="0"/>
                        <a:ea typeface="Cambria Math" panose="02040503050406030204" pitchFamily="18" charset="0"/>
                      </a:rPr>
                      <m:t>𝟎</m:t>
                    </m:r>
                    <m:r>
                      <a:rPr lang="en-IN" b="1" i="1" smtClean="0">
                        <a:latin typeface="Cambria Math" panose="02040503050406030204" pitchFamily="18" charset="0"/>
                        <a:ea typeface="Cambria Math" panose="02040503050406030204" pitchFamily="18" charset="0"/>
                      </a:rPr>
                      <m:t>≤</m:t>
                    </m:r>
                    <m:r>
                      <a:rPr lang="en-IN" b="1" i="1">
                        <a:latin typeface="Cambria Math" panose="02040503050406030204" pitchFamily="18" charset="0"/>
                      </a:rPr>
                      <m:t>𝛼</m:t>
                    </m:r>
                    <m:r>
                      <a:rPr lang="en-IN"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oMath>
                </a14:m>
                <a:r>
                  <a:rPr lang="en-IN" b="1" dirty="0"/>
                  <a:t> and </a:t>
                </a:r>
                <a14:m>
                  <m:oMath xmlns:m="http://schemas.openxmlformats.org/officeDocument/2006/math">
                    <m:r>
                      <a:rPr lang="en-US" b="1">
                        <a:latin typeface="Cambria Math" panose="02040503050406030204" pitchFamily="18" charset="0"/>
                        <a:ea typeface="Cambria Math" panose="02040503050406030204" pitchFamily="18" charset="0"/>
                      </a:rPr>
                      <m:t>𝟎</m:t>
                    </m:r>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rPr>
                      <m:t>𝛾</m:t>
                    </m:r>
                    <m:r>
                      <a:rPr lang="en-IN"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𝟏</m:t>
                    </m:r>
                  </m:oMath>
                </a14:m>
                <a:endParaRPr lang="en-IN" b="1" dirty="0"/>
              </a:p>
              <a:p>
                <a:endParaRPr lang="en-IN" b="1" dirty="0"/>
              </a:p>
              <a:p>
                <a:endParaRPr lang="en-IN" b="1" dirty="0"/>
              </a:p>
            </p:txBody>
          </p:sp>
        </mc:Choice>
        <mc:Fallback xmlns="">
          <p:sp>
            <p:nvSpPr>
              <p:cNvPr id="3" name="Text Placeholder 2">
                <a:extLst>
                  <a:ext uri="{FF2B5EF4-FFF2-40B4-BE49-F238E27FC236}">
                    <a16:creationId xmlns:a16="http://schemas.microsoft.com/office/drawing/2014/main" id="{A51BE532-55D3-6110-6C3B-69A3CEA75A59}"/>
                  </a:ext>
                </a:extLst>
              </p:cNvPr>
              <p:cNvSpPr>
                <a:spLocks noGrp="1" noRot="1" noChangeAspect="1" noMove="1" noResize="1" noEditPoints="1" noAdjustHandles="1" noChangeArrowheads="1" noChangeShapeType="1" noTextEdit="1"/>
              </p:cNvSpPr>
              <p:nvPr>
                <p:ph type="body" idx="1"/>
              </p:nvPr>
            </p:nvSpPr>
            <p:spPr>
              <a:xfrm>
                <a:off x="311700" y="929268"/>
                <a:ext cx="8520600" cy="3922939"/>
              </a:xfrm>
              <a:blipFill>
                <a:blip r:embed="rId2"/>
                <a:stretch>
                  <a:fillRect/>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449ECAF7-1FD4-FDC5-D2F3-130187250B41}"/>
              </a:ext>
            </a:extLst>
          </p:cNvPr>
          <p:cNvPicPr>
            <a:picLocks noChangeAspect="1"/>
          </p:cNvPicPr>
          <p:nvPr/>
        </p:nvPicPr>
        <p:blipFill>
          <a:blip r:embed="rId3"/>
          <a:stretch>
            <a:fillRect/>
          </a:stretch>
        </p:blipFill>
        <p:spPr>
          <a:xfrm>
            <a:off x="1944024" y="291293"/>
            <a:ext cx="5077534" cy="457264"/>
          </a:xfrm>
          <a:prstGeom prst="rect">
            <a:avLst/>
          </a:prstGeom>
          <a:ln w="12700">
            <a:solidFill>
              <a:schemeClr val="tx1"/>
            </a:solidFill>
          </a:ln>
        </p:spPr>
      </p:pic>
    </p:spTree>
    <p:extLst>
      <p:ext uri="{BB962C8B-B14F-4D97-AF65-F5344CB8AC3E}">
        <p14:creationId xmlns:p14="http://schemas.microsoft.com/office/powerpoint/2010/main" val="146002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7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AIM OF THE PROJECT</a:t>
            </a:r>
            <a:endParaRPr/>
          </a:p>
        </p:txBody>
      </p:sp>
      <p:sp>
        <p:nvSpPr>
          <p:cNvPr id="61" name="Google Shape;61;p14"/>
          <p:cNvSpPr txBox="1">
            <a:spLocks noGrp="1"/>
          </p:cNvSpPr>
          <p:nvPr>
            <p:ph type="body" idx="1"/>
          </p:nvPr>
        </p:nvSpPr>
        <p:spPr>
          <a:xfrm>
            <a:off x="311700" y="680625"/>
            <a:ext cx="8520600" cy="1803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Crack segmentation using SR(Super-Resolution) and Binary-segmentation network</a:t>
            </a:r>
            <a:endParaRPr/>
          </a:p>
          <a:p>
            <a:pPr marL="457200" lvl="0" indent="-342900" algn="l" rtl="0">
              <a:spcBef>
                <a:spcPts val="0"/>
              </a:spcBef>
              <a:spcAft>
                <a:spcPts val="0"/>
              </a:spcAft>
              <a:buSzPts val="1800"/>
              <a:buChar char="●"/>
            </a:pPr>
            <a:r>
              <a:rPr lang="en"/>
              <a:t>The SR network improves the resolution and quality of the image having unknown blurs and then segmentation network will easily identify the cracks in the image</a:t>
            </a:r>
            <a:endParaRPr/>
          </a:p>
        </p:txBody>
      </p:sp>
      <p:sp>
        <p:nvSpPr>
          <p:cNvPr id="62" name="Google Shape;62;p14"/>
          <p:cNvSpPr txBox="1">
            <a:spLocks noGrp="1"/>
          </p:cNvSpPr>
          <p:nvPr>
            <p:ph type="title"/>
          </p:nvPr>
        </p:nvSpPr>
        <p:spPr>
          <a:xfrm>
            <a:off x="311700" y="24243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3" name="Google Shape;63;p14"/>
          <p:cNvSpPr txBox="1">
            <a:spLocks noGrp="1"/>
          </p:cNvSpPr>
          <p:nvPr>
            <p:ph type="body" idx="1"/>
          </p:nvPr>
        </p:nvSpPr>
        <p:spPr>
          <a:xfrm>
            <a:off x="311700" y="2997000"/>
            <a:ext cx="8520600" cy="1803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Manual inspection of the infrastructure is difficult </a:t>
            </a:r>
            <a:endParaRPr/>
          </a:p>
          <a:p>
            <a:pPr marL="457200" lvl="0" indent="-342900" algn="l" rtl="0">
              <a:spcBef>
                <a:spcPts val="0"/>
              </a:spcBef>
              <a:spcAft>
                <a:spcPts val="0"/>
              </a:spcAft>
              <a:buSzPts val="1800"/>
              <a:buChar char="●"/>
            </a:pPr>
            <a:r>
              <a:rPr lang="en"/>
              <a:t>Methods other than crack segmentation (CV) for inspection: Falling weight deflectometer, ground penetrating radar, pavement density profiler etc.</a:t>
            </a:r>
            <a:endParaRPr/>
          </a:p>
          <a:p>
            <a:pPr marL="457200" lvl="0" indent="-342900" algn="l" rtl="0">
              <a:spcBef>
                <a:spcPts val="0"/>
              </a:spcBef>
              <a:spcAft>
                <a:spcPts val="0"/>
              </a:spcAft>
              <a:buSzPts val="1800"/>
              <a:buChar char="●"/>
            </a:pPr>
            <a:r>
              <a:rPr lang="en"/>
              <a:t>Traditional methods of inspection are labour intensive, time consuming and have geographical limitations.</a:t>
            </a:r>
            <a:endParaRPr/>
          </a:p>
        </p:txBody>
      </p:sp>
      <p:cxnSp>
        <p:nvCxnSpPr>
          <p:cNvPr id="64" name="Google Shape;64;p14"/>
          <p:cNvCxnSpPr/>
          <p:nvPr/>
        </p:nvCxnSpPr>
        <p:spPr>
          <a:xfrm rot="10800000" flipH="1">
            <a:off x="295775" y="2407550"/>
            <a:ext cx="8351400" cy="43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3DAE-504C-3D15-5DD4-274231B3B048}"/>
              </a:ext>
            </a:extLst>
          </p:cNvPr>
          <p:cNvSpPr>
            <a:spLocks noGrp="1"/>
          </p:cNvSpPr>
          <p:nvPr>
            <p:ph type="title"/>
          </p:nvPr>
        </p:nvSpPr>
        <p:spPr>
          <a:xfrm>
            <a:off x="311700" y="147659"/>
            <a:ext cx="8520600" cy="572700"/>
          </a:xfrm>
        </p:spPr>
        <p:txBody>
          <a:bodyPr>
            <a:normAutofit fontScale="90000"/>
          </a:bodyPr>
          <a:lstStyle/>
          <a:p>
            <a:r>
              <a:rPr lang="en-IN" dirty="0"/>
              <a:t>PROJECT OVERVIEW</a:t>
            </a:r>
          </a:p>
        </p:txBody>
      </p:sp>
      <p:sp>
        <p:nvSpPr>
          <p:cNvPr id="3" name="Text Placeholder 2">
            <a:extLst>
              <a:ext uri="{FF2B5EF4-FFF2-40B4-BE49-F238E27FC236}">
                <a16:creationId xmlns:a16="http://schemas.microsoft.com/office/drawing/2014/main" id="{EB1657DD-C16A-FDA7-D7C0-2F737E2FFAB1}"/>
              </a:ext>
            </a:extLst>
          </p:cNvPr>
          <p:cNvSpPr>
            <a:spLocks noGrp="1"/>
          </p:cNvSpPr>
          <p:nvPr>
            <p:ph type="body" idx="1"/>
          </p:nvPr>
        </p:nvSpPr>
        <p:spPr>
          <a:xfrm>
            <a:off x="223024" y="2817541"/>
            <a:ext cx="8697952" cy="2096430"/>
          </a:xfrm>
        </p:spPr>
        <p:txBody>
          <a:bodyPr/>
          <a:lstStyle/>
          <a:p>
            <a:r>
              <a:rPr lang="en-IN" dirty="0"/>
              <a:t>We are only going to implement the CS network.</a:t>
            </a:r>
          </a:p>
          <a:p>
            <a:r>
              <a:rPr lang="en-IN" dirty="0"/>
              <a:t>For BC loss refer:</a:t>
            </a:r>
          </a:p>
          <a:p>
            <a:pPr marL="114300" indent="0">
              <a:buNone/>
            </a:pPr>
            <a:r>
              <a:rPr lang="en-IN" dirty="0"/>
              <a:t>     H. </a:t>
            </a:r>
            <a:r>
              <a:rPr lang="en-IN" dirty="0" err="1"/>
              <a:t>Kervadec</a:t>
            </a:r>
            <a:r>
              <a:rPr lang="en-IN" dirty="0"/>
              <a:t>, J. </a:t>
            </a:r>
            <a:r>
              <a:rPr lang="en-IN" dirty="0" err="1"/>
              <a:t>Bouchtiba</a:t>
            </a:r>
            <a:r>
              <a:rPr lang="en-IN" dirty="0"/>
              <a:t>, C. Desrosiers, E. Granger, J. </a:t>
            </a:r>
            <a:r>
              <a:rPr lang="en-IN" dirty="0" err="1"/>
              <a:t>Dolz</a:t>
            </a:r>
            <a:r>
              <a:rPr lang="en-IN" dirty="0"/>
              <a:t>, and I. Ben Ayed, “Boundary loss for highly unbalanced segmentation,” Med. Image Anal., vol. 67, Jan. 2021, Art. no. 101851</a:t>
            </a:r>
          </a:p>
          <a:p>
            <a:pPr marL="114300" indent="0">
              <a:buNone/>
            </a:pPr>
            <a:r>
              <a:rPr lang="en-IN" dirty="0"/>
              <a:t>     </a:t>
            </a:r>
            <a:r>
              <a:rPr lang="en-IN" dirty="0">
                <a:hlinkClick r:id="rId2"/>
              </a:rPr>
              <a:t>H. </a:t>
            </a:r>
            <a:r>
              <a:rPr lang="en-IN" dirty="0" err="1">
                <a:hlinkClick r:id="rId2"/>
              </a:rPr>
              <a:t>Kervadec</a:t>
            </a:r>
            <a:r>
              <a:rPr lang="en-IN" dirty="0">
                <a:hlinkClick r:id="rId2"/>
              </a:rPr>
              <a:t>, J. </a:t>
            </a:r>
            <a:r>
              <a:rPr lang="en-IN" dirty="0" err="1">
                <a:hlinkClick r:id="rId2"/>
              </a:rPr>
              <a:t>Bouchtiba</a:t>
            </a:r>
            <a:r>
              <a:rPr lang="en-IN" dirty="0">
                <a:hlinkClick r:id="rId2"/>
              </a:rPr>
              <a:t>, C. Desrosiers, E. Granger, J. </a:t>
            </a:r>
            <a:r>
              <a:rPr lang="en-IN" dirty="0" err="1">
                <a:hlinkClick r:id="rId2"/>
              </a:rPr>
              <a:t>Dolz</a:t>
            </a:r>
            <a:r>
              <a:rPr lang="en-IN" dirty="0">
                <a:hlinkClick r:id="rId2"/>
              </a:rPr>
              <a:t>, and</a:t>
            </a:r>
            <a:endParaRPr lang="en-IN" dirty="0"/>
          </a:p>
        </p:txBody>
      </p:sp>
      <p:sp>
        <p:nvSpPr>
          <p:cNvPr id="4" name="TextBox 3">
            <a:extLst>
              <a:ext uri="{FF2B5EF4-FFF2-40B4-BE49-F238E27FC236}">
                <a16:creationId xmlns:a16="http://schemas.microsoft.com/office/drawing/2014/main" id="{7377B38B-22A2-658F-F3E6-7C9E123B7DD1}"/>
              </a:ext>
            </a:extLst>
          </p:cNvPr>
          <p:cNvSpPr txBox="1"/>
          <p:nvPr/>
        </p:nvSpPr>
        <p:spPr>
          <a:xfrm>
            <a:off x="958468" y="1157196"/>
            <a:ext cx="2007219" cy="369332"/>
          </a:xfrm>
          <a:prstGeom prst="rect">
            <a:avLst/>
          </a:prstGeom>
          <a:noFill/>
        </p:spPr>
        <p:txBody>
          <a:bodyPr wrap="square" rtlCol="0">
            <a:spAutoFit/>
          </a:bodyPr>
          <a:lstStyle/>
          <a:p>
            <a:pPr algn="ctr"/>
            <a:r>
              <a:rPr lang="en-IN" sz="1800" b="1" dirty="0"/>
              <a:t>SR Network</a:t>
            </a:r>
          </a:p>
        </p:txBody>
      </p:sp>
      <p:sp>
        <p:nvSpPr>
          <p:cNvPr id="5" name="Rectangle: Rounded Corners 4">
            <a:extLst>
              <a:ext uri="{FF2B5EF4-FFF2-40B4-BE49-F238E27FC236}">
                <a16:creationId xmlns:a16="http://schemas.microsoft.com/office/drawing/2014/main" id="{751C7F19-D7CE-80D5-9B24-1792CFED5CEF}"/>
              </a:ext>
            </a:extLst>
          </p:cNvPr>
          <p:cNvSpPr/>
          <p:nvPr/>
        </p:nvSpPr>
        <p:spPr>
          <a:xfrm>
            <a:off x="1234057" y="1149763"/>
            <a:ext cx="1449659" cy="36933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E4DC2A6-579B-8AEF-F56D-34F879F92622}"/>
              </a:ext>
            </a:extLst>
          </p:cNvPr>
          <p:cNvSpPr/>
          <p:nvPr/>
        </p:nvSpPr>
        <p:spPr>
          <a:xfrm>
            <a:off x="3873696" y="963909"/>
            <a:ext cx="2282283" cy="74103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1074C84-E43F-3726-7B06-F2EC352A0D7F}"/>
              </a:ext>
            </a:extLst>
          </p:cNvPr>
          <p:cNvSpPr txBox="1"/>
          <p:nvPr/>
        </p:nvSpPr>
        <p:spPr>
          <a:xfrm>
            <a:off x="3725025" y="1009399"/>
            <a:ext cx="2572214" cy="646331"/>
          </a:xfrm>
          <a:prstGeom prst="rect">
            <a:avLst/>
          </a:prstGeom>
          <a:noFill/>
        </p:spPr>
        <p:txBody>
          <a:bodyPr wrap="square" rtlCol="0">
            <a:spAutoFit/>
          </a:bodyPr>
          <a:lstStyle/>
          <a:p>
            <a:pPr algn="ctr"/>
            <a:r>
              <a:rPr lang="en-IN" sz="1800" b="1" dirty="0"/>
              <a:t>Crack Segmentation Network</a:t>
            </a:r>
          </a:p>
        </p:txBody>
      </p:sp>
      <p:sp>
        <p:nvSpPr>
          <p:cNvPr id="8" name="Arrow: Right 7">
            <a:extLst>
              <a:ext uri="{FF2B5EF4-FFF2-40B4-BE49-F238E27FC236}">
                <a16:creationId xmlns:a16="http://schemas.microsoft.com/office/drawing/2014/main" id="{73571173-B791-5C61-0CBA-E77B324B3DAA}"/>
              </a:ext>
            </a:extLst>
          </p:cNvPr>
          <p:cNvSpPr/>
          <p:nvPr/>
        </p:nvSpPr>
        <p:spPr>
          <a:xfrm>
            <a:off x="311700" y="1293980"/>
            <a:ext cx="840059" cy="12638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381FFF5A-3995-8E42-C387-569E469DE82D}"/>
              </a:ext>
            </a:extLst>
          </p:cNvPr>
          <p:cNvSpPr/>
          <p:nvPr/>
        </p:nvSpPr>
        <p:spPr>
          <a:xfrm>
            <a:off x="2772908" y="1286253"/>
            <a:ext cx="1011596" cy="11880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44798C5E-9B62-EA2F-DB01-76CA44AE40CA}"/>
              </a:ext>
            </a:extLst>
          </p:cNvPr>
          <p:cNvSpPr/>
          <p:nvPr/>
        </p:nvSpPr>
        <p:spPr>
          <a:xfrm>
            <a:off x="6192905" y="1246551"/>
            <a:ext cx="669074" cy="14125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2F0976F-5BB5-BCBF-8E12-114035271CA7}"/>
              </a:ext>
            </a:extLst>
          </p:cNvPr>
          <p:cNvSpPr txBox="1"/>
          <p:nvPr/>
        </p:nvSpPr>
        <p:spPr>
          <a:xfrm>
            <a:off x="260189" y="992596"/>
            <a:ext cx="988742" cy="307777"/>
          </a:xfrm>
          <a:prstGeom prst="rect">
            <a:avLst/>
          </a:prstGeom>
          <a:noFill/>
        </p:spPr>
        <p:txBody>
          <a:bodyPr wrap="square" rtlCol="0">
            <a:spAutoFit/>
          </a:bodyPr>
          <a:lstStyle/>
          <a:p>
            <a:r>
              <a:rPr lang="en-IN" dirty="0"/>
              <a:t>LR Image</a:t>
            </a:r>
          </a:p>
        </p:txBody>
      </p:sp>
      <p:sp>
        <p:nvSpPr>
          <p:cNvPr id="12" name="TextBox 11">
            <a:extLst>
              <a:ext uri="{FF2B5EF4-FFF2-40B4-BE49-F238E27FC236}">
                <a16:creationId xmlns:a16="http://schemas.microsoft.com/office/drawing/2014/main" id="{E9AEDE4E-8132-0BCF-5006-C5504AF727B8}"/>
              </a:ext>
            </a:extLst>
          </p:cNvPr>
          <p:cNvSpPr txBox="1"/>
          <p:nvPr/>
        </p:nvSpPr>
        <p:spPr>
          <a:xfrm>
            <a:off x="2736283" y="1009399"/>
            <a:ext cx="988742" cy="307777"/>
          </a:xfrm>
          <a:prstGeom prst="rect">
            <a:avLst/>
          </a:prstGeom>
          <a:noFill/>
        </p:spPr>
        <p:txBody>
          <a:bodyPr wrap="square" rtlCol="0">
            <a:spAutoFit/>
          </a:bodyPr>
          <a:lstStyle/>
          <a:p>
            <a:r>
              <a:rPr lang="en-IN" dirty="0"/>
              <a:t>HR Image</a:t>
            </a:r>
          </a:p>
        </p:txBody>
      </p:sp>
      <p:sp>
        <p:nvSpPr>
          <p:cNvPr id="13" name="TextBox 12">
            <a:extLst>
              <a:ext uri="{FF2B5EF4-FFF2-40B4-BE49-F238E27FC236}">
                <a16:creationId xmlns:a16="http://schemas.microsoft.com/office/drawing/2014/main" id="{ECEE9EEE-DD4B-D219-073C-43F0D3310DCD}"/>
              </a:ext>
            </a:extLst>
          </p:cNvPr>
          <p:cNvSpPr txBox="1"/>
          <p:nvPr/>
        </p:nvSpPr>
        <p:spPr>
          <a:xfrm>
            <a:off x="7672039" y="952823"/>
            <a:ext cx="1531435" cy="738664"/>
          </a:xfrm>
          <a:prstGeom prst="rect">
            <a:avLst/>
          </a:prstGeom>
          <a:noFill/>
        </p:spPr>
        <p:txBody>
          <a:bodyPr wrap="square" rtlCol="0">
            <a:spAutoFit/>
          </a:bodyPr>
          <a:lstStyle/>
          <a:p>
            <a:pPr algn="ctr"/>
            <a:r>
              <a:rPr lang="en-IN" dirty="0"/>
              <a:t>Binary segmented</a:t>
            </a:r>
          </a:p>
          <a:p>
            <a:pPr algn="ctr"/>
            <a:r>
              <a:rPr lang="en-IN" dirty="0"/>
              <a:t> Image</a:t>
            </a:r>
          </a:p>
        </p:txBody>
      </p:sp>
      <p:sp>
        <p:nvSpPr>
          <p:cNvPr id="14" name="Rectangle: Rounded Corners 13">
            <a:extLst>
              <a:ext uri="{FF2B5EF4-FFF2-40B4-BE49-F238E27FC236}">
                <a16:creationId xmlns:a16="http://schemas.microsoft.com/office/drawing/2014/main" id="{490C410E-200F-8AB4-3C16-D2351AF485EC}"/>
              </a:ext>
            </a:extLst>
          </p:cNvPr>
          <p:cNvSpPr/>
          <p:nvPr/>
        </p:nvSpPr>
        <p:spPr>
          <a:xfrm>
            <a:off x="6862207" y="869125"/>
            <a:ext cx="705772" cy="862495"/>
          </a:xfrm>
          <a:prstGeom prst="round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FFUSION</a:t>
            </a:r>
          </a:p>
        </p:txBody>
      </p:sp>
      <p:sp>
        <p:nvSpPr>
          <p:cNvPr id="15" name="TextBox 14">
            <a:extLst>
              <a:ext uri="{FF2B5EF4-FFF2-40B4-BE49-F238E27FC236}">
                <a16:creationId xmlns:a16="http://schemas.microsoft.com/office/drawing/2014/main" id="{36DF4EB3-BED1-E907-2B74-304A17D75BCF}"/>
              </a:ext>
            </a:extLst>
          </p:cNvPr>
          <p:cNvSpPr txBox="1"/>
          <p:nvPr/>
        </p:nvSpPr>
        <p:spPr>
          <a:xfrm>
            <a:off x="6776478" y="1194064"/>
            <a:ext cx="877229" cy="276999"/>
          </a:xfrm>
          <a:prstGeom prst="rect">
            <a:avLst/>
          </a:prstGeom>
          <a:noFill/>
        </p:spPr>
        <p:txBody>
          <a:bodyPr wrap="square" rtlCol="0">
            <a:spAutoFit/>
          </a:bodyPr>
          <a:lstStyle/>
          <a:p>
            <a:pPr algn="ctr"/>
            <a:r>
              <a:rPr lang="en-IN" sz="1200" dirty="0"/>
              <a:t>FUSION</a:t>
            </a:r>
          </a:p>
        </p:txBody>
      </p:sp>
      <p:sp>
        <p:nvSpPr>
          <p:cNvPr id="16" name="Arrow: Right 15">
            <a:extLst>
              <a:ext uri="{FF2B5EF4-FFF2-40B4-BE49-F238E27FC236}">
                <a16:creationId xmlns:a16="http://schemas.microsoft.com/office/drawing/2014/main" id="{A2932ECF-ACDE-D2DD-5A0C-915281F7FEA8}"/>
              </a:ext>
            </a:extLst>
          </p:cNvPr>
          <p:cNvSpPr/>
          <p:nvPr/>
        </p:nvSpPr>
        <p:spPr>
          <a:xfrm>
            <a:off x="7605395" y="1246550"/>
            <a:ext cx="304548" cy="15850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20" name="Connector: Elbow 19">
            <a:extLst>
              <a:ext uri="{FF2B5EF4-FFF2-40B4-BE49-F238E27FC236}">
                <a16:creationId xmlns:a16="http://schemas.microsoft.com/office/drawing/2014/main" id="{6AEBA9E9-1D51-12DF-CF79-970DB9841F1C}"/>
              </a:ext>
            </a:extLst>
          </p:cNvPr>
          <p:cNvCxnSpPr>
            <a:stCxn id="5" idx="2"/>
          </p:cNvCxnSpPr>
          <p:nvPr/>
        </p:nvCxnSpPr>
        <p:spPr>
          <a:xfrm rot="16200000" flipH="1">
            <a:off x="4024991" y="-547009"/>
            <a:ext cx="458388" cy="4590596"/>
          </a:xfrm>
          <a:prstGeom prst="bentConnector2">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C03985E-FCAB-0C89-338B-350AB5FD4AAD}"/>
              </a:ext>
            </a:extLst>
          </p:cNvPr>
          <p:cNvCxnSpPr/>
          <p:nvPr/>
        </p:nvCxnSpPr>
        <p:spPr>
          <a:xfrm flipV="1">
            <a:off x="6555291" y="1598295"/>
            <a:ext cx="0" cy="40776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rrow: Right 28">
            <a:extLst>
              <a:ext uri="{FF2B5EF4-FFF2-40B4-BE49-F238E27FC236}">
                <a16:creationId xmlns:a16="http://schemas.microsoft.com/office/drawing/2014/main" id="{DCCAB00C-46E7-467E-CA95-73C4C727F70A}"/>
              </a:ext>
            </a:extLst>
          </p:cNvPr>
          <p:cNvSpPr/>
          <p:nvPr/>
        </p:nvSpPr>
        <p:spPr>
          <a:xfrm>
            <a:off x="6536059" y="1526528"/>
            <a:ext cx="320339" cy="7960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C74B5F0C-3A12-0AE3-B623-C515C47E4A5B}"/>
              </a:ext>
            </a:extLst>
          </p:cNvPr>
          <p:cNvSpPr txBox="1"/>
          <p:nvPr/>
        </p:nvSpPr>
        <p:spPr>
          <a:xfrm>
            <a:off x="3806283" y="2002763"/>
            <a:ext cx="1531434" cy="307777"/>
          </a:xfrm>
          <a:prstGeom prst="rect">
            <a:avLst/>
          </a:prstGeom>
          <a:noFill/>
        </p:spPr>
        <p:txBody>
          <a:bodyPr wrap="square" rtlCol="0">
            <a:spAutoFit/>
          </a:bodyPr>
          <a:lstStyle/>
          <a:p>
            <a:r>
              <a:rPr lang="en-IN" dirty="0"/>
              <a:t>Blur Kernel </a:t>
            </a:r>
            <a:r>
              <a:rPr lang="en-IN" b="1" i="1" dirty="0"/>
              <a:t>K</a:t>
            </a:r>
          </a:p>
        </p:txBody>
      </p:sp>
    </p:spTree>
    <p:extLst>
      <p:ext uri="{BB962C8B-B14F-4D97-AF65-F5344CB8AC3E}">
        <p14:creationId xmlns:p14="http://schemas.microsoft.com/office/powerpoint/2010/main" val="2151883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A11464-3ACB-CCD0-D53F-01DA986C51C0}"/>
              </a:ext>
            </a:extLst>
          </p:cNvPr>
          <p:cNvSpPr>
            <a:spLocks noGrp="1"/>
          </p:cNvSpPr>
          <p:nvPr>
            <p:ph type="body" idx="1"/>
          </p:nvPr>
        </p:nvSpPr>
        <p:spPr>
          <a:xfrm>
            <a:off x="185853" y="3547709"/>
            <a:ext cx="8809463" cy="1452345"/>
          </a:xfrm>
        </p:spPr>
        <p:txBody>
          <a:bodyPr/>
          <a:lstStyle/>
          <a:p>
            <a:r>
              <a:rPr lang="en-IN" dirty="0"/>
              <a:t>We are going to use </a:t>
            </a:r>
            <a:r>
              <a:rPr lang="en-IN" dirty="0" err="1"/>
              <a:t>PSPnet</a:t>
            </a:r>
            <a:r>
              <a:rPr lang="en-IN" dirty="0"/>
              <a:t>(Pyramid Scene Parsing network) architecture for CS network, because it has Max </a:t>
            </a:r>
            <a:r>
              <a:rPr lang="en-IN" dirty="0" err="1"/>
              <a:t>IoU</a:t>
            </a:r>
            <a:r>
              <a:rPr lang="en-IN" dirty="0"/>
              <a:t> and AIU(Average </a:t>
            </a:r>
            <a:r>
              <a:rPr lang="en-IN" dirty="0" err="1"/>
              <a:t>IoU</a:t>
            </a:r>
            <a:r>
              <a:rPr lang="en-IN" dirty="0"/>
              <a:t>).</a:t>
            </a:r>
          </a:p>
          <a:p>
            <a:r>
              <a:rPr lang="en-IN" dirty="0" err="1"/>
              <a:t>PSPnet</a:t>
            </a:r>
            <a:r>
              <a:rPr lang="en-IN" dirty="0"/>
              <a:t> uses ResNet18 pretrained on ImageNet as encoder. PPM(Pyramid Pooling Module) comes after encoder.</a:t>
            </a:r>
          </a:p>
        </p:txBody>
      </p:sp>
      <p:pic>
        <p:nvPicPr>
          <p:cNvPr id="5" name="Picture 4">
            <a:extLst>
              <a:ext uri="{FF2B5EF4-FFF2-40B4-BE49-F238E27FC236}">
                <a16:creationId xmlns:a16="http://schemas.microsoft.com/office/drawing/2014/main" id="{E9C723EA-DFF0-AF8F-CB2C-8D6E344036B5}"/>
              </a:ext>
            </a:extLst>
          </p:cNvPr>
          <p:cNvPicPr>
            <a:picLocks noChangeAspect="1"/>
          </p:cNvPicPr>
          <p:nvPr/>
        </p:nvPicPr>
        <p:blipFill>
          <a:blip r:embed="rId2"/>
          <a:stretch>
            <a:fillRect/>
          </a:stretch>
        </p:blipFill>
        <p:spPr>
          <a:xfrm>
            <a:off x="0" y="0"/>
            <a:ext cx="9144000" cy="3547709"/>
          </a:xfrm>
          <a:prstGeom prst="rect">
            <a:avLst/>
          </a:prstGeom>
        </p:spPr>
      </p:pic>
    </p:spTree>
    <p:extLst>
      <p:ext uri="{BB962C8B-B14F-4D97-AF65-F5344CB8AC3E}">
        <p14:creationId xmlns:p14="http://schemas.microsoft.com/office/powerpoint/2010/main" val="3964398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A780AE-755A-D1F8-9436-3EE59C0BC3DC}"/>
              </a:ext>
            </a:extLst>
          </p:cNvPr>
          <p:cNvSpPr>
            <a:spLocks noGrp="1"/>
          </p:cNvSpPr>
          <p:nvPr>
            <p:ph type="body" idx="1"/>
          </p:nvPr>
        </p:nvSpPr>
        <p:spPr>
          <a:xfrm>
            <a:off x="237893" y="267629"/>
            <a:ext cx="8594407" cy="4646341"/>
          </a:xfrm>
        </p:spPr>
        <p:txBody>
          <a:bodyPr/>
          <a:lstStyle/>
          <a:p>
            <a:pPr marL="114300" indent="0">
              <a:buNone/>
            </a:pPr>
            <a:r>
              <a:rPr lang="en-IN" dirty="0"/>
              <a:t>What is </a:t>
            </a:r>
            <a:r>
              <a:rPr lang="en-IN" dirty="0" err="1"/>
              <a:t>PSPnet</a:t>
            </a:r>
            <a:r>
              <a:rPr lang="en-IN" dirty="0"/>
              <a:t> ?</a:t>
            </a:r>
          </a:p>
          <a:p>
            <a:r>
              <a:rPr lang="en-IN" dirty="0" err="1"/>
              <a:t>PSPnet</a:t>
            </a:r>
            <a:r>
              <a:rPr lang="en-IN" dirty="0"/>
              <a:t> = Pyramid Scene Parsing network</a:t>
            </a:r>
          </a:p>
          <a:p>
            <a:r>
              <a:rPr lang="en-IN" dirty="0"/>
              <a:t>It is a semantic segmentation deep learning network, that labels every pixel of the image as crack or no-crack(background)</a:t>
            </a:r>
          </a:p>
          <a:p>
            <a:r>
              <a:rPr lang="en-IN" dirty="0" err="1"/>
              <a:t>PSPnet</a:t>
            </a:r>
            <a:r>
              <a:rPr lang="en-IN" dirty="0"/>
              <a:t> uses </a:t>
            </a:r>
            <a:r>
              <a:rPr lang="en-IN" dirty="0" err="1"/>
              <a:t>ResNet</a:t>
            </a:r>
            <a:r>
              <a:rPr lang="en-IN" dirty="0"/>
              <a:t> or VGG for feature extraction from the image</a:t>
            </a:r>
          </a:p>
          <a:p>
            <a:r>
              <a:rPr lang="en-IN" dirty="0"/>
              <a:t>Pooling = shrinking the feature map to keep the most relevant features/information only.</a:t>
            </a:r>
          </a:p>
          <a:p>
            <a:r>
              <a:rPr lang="en-IN" dirty="0" err="1"/>
              <a:t>PSPnet</a:t>
            </a:r>
            <a:r>
              <a:rPr lang="en-IN" dirty="0"/>
              <a:t> utilizes “Pyramid Pooling”, where it zooms the image at different scale (global scale, local scale) and then applies the pooling</a:t>
            </a:r>
          </a:p>
          <a:p>
            <a:r>
              <a:rPr lang="en-IN" dirty="0"/>
              <a:t>Finally the pooling layers at different scales are concatenated to form the mask</a:t>
            </a:r>
          </a:p>
          <a:p>
            <a:r>
              <a:rPr lang="en-IN" dirty="0"/>
              <a:t>At the end </a:t>
            </a:r>
            <a:r>
              <a:rPr lang="en-IN" dirty="0" err="1"/>
              <a:t>upsampling</a:t>
            </a:r>
            <a:r>
              <a:rPr lang="en-IN" dirty="0"/>
              <a:t> is done to give a visible segmented image.</a:t>
            </a:r>
          </a:p>
          <a:p>
            <a:pPr marL="114300" indent="0">
              <a:buNone/>
            </a:pPr>
            <a:endParaRPr lang="en-IN" dirty="0"/>
          </a:p>
        </p:txBody>
      </p:sp>
    </p:spTree>
    <p:extLst>
      <p:ext uri="{BB962C8B-B14F-4D97-AF65-F5344CB8AC3E}">
        <p14:creationId xmlns:p14="http://schemas.microsoft.com/office/powerpoint/2010/main" val="910311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0B09EC-E0B9-EB6C-365C-BD91F9D9B087}"/>
              </a:ext>
            </a:extLst>
          </p:cNvPr>
          <p:cNvSpPr>
            <a:spLocks noGrp="1"/>
          </p:cNvSpPr>
          <p:nvPr>
            <p:ph type="body" idx="1"/>
          </p:nvPr>
        </p:nvSpPr>
        <p:spPr>
          <a:xfrm>
            <a:off x="230459" y="208156"/>
            <a:ext cx="8705385" cy="4683512"/>
          </a:xfrm>
        </p:spPr>
        <p:txBody>
          <a:bodyPr/>
          <a:lstStyle/>
          <a:p>
            <a:pPr marL="114300" indent="0">
              <a:buNone/>
            </a:pPr>
            <a:r>
              <a:rPr lang="en-IN" dirty="0"/>
              <a:t>How training will be done ?</a:t>
            </a:r>
          </a:p>
          <a:p>
            <a:r>
              <a:rPr lang="en-IN" dirty="0"/>
              <a:t>Encoder(feature extractor) = Pre-trained ResNet-18 or VGG-16 on </a:t>
            </a:r>
            <a:r>
              <a:rPr lang="en-IN" dirty="0" err="1"/>
              <a:t>Imagenet</a:t>
            </a:r>
            <a:endParaRPr lang="en-IN" dirty="0"/>
          </a:p>
          <a:p>
            <a:r>
              <a:rPr lang="en-IN" dirty="0"/>
              <a:t>Pyramid pooling for multi-scale feature extraction</a:t>
            </a:r>
          </a:p>
          <a:p>
            <a:r>
              <a:rPr lang="en-IN" dirty="0"/>
              <a:t>Decoder = </a:t>
            </a:r>
            <a:r>
              <a:rPr lang="en-IN" dirty="0" err="1"/>
              <a:t>upsampling</a:t>
            </a:r>
            <a:endParaRPr lang="en-IN" dirty="0"/>
          </a:p>
          <a:p>
            <a:r>
              <a:rPr lang="en-IN" dirty="0"/>
              <a:t>Binary Cross Entropy Loss (BCE Loss) = For estimating error between ground truth mask and predicted mask</a:t>
            </a:r>
          </a:p>
          <a:p>
            <a:r>
              <a:rPr lang="en-IN" dirty="0"/>
              <a:t>Optimizer = Helps the model to reduce the error based on the loss function   </a:t>
            </a:r>
          </a:p>
          <a:p>
            <a:pPr marL="114300" indent="0">
              <a:buNone/>
            </a:pPr>
            <a:r>
              <a:rPr lang="en-IN" dirty="0"/>
              <a:t>      - Common optimizer = Adam</a:t>
            </a:r>
          </a:p>
          <a:p>
            <a:r>
              <a:rPr lang="en-IN" dirty="0"/>
              <a:t>Train </a:t>
            </a:r>
          </a:p>
          <a:p>
            <a:r>
              <a:rPr lang="en-IN" dirty="0"/>
              <a:t>Validate</a:t>
            </a:r>
          </a:p>
          <a:p>
            <a:r>
              <a:rPr lang="en-IN" dirty="0"/>
              <a:t>Evaluate metrices</a:t>
            </a:r>
          </a:p>
        </p:txBody>
      </p:sp>
    </p:spTree>
    <p:extLst>
      <p:ext uri="{BB962C8B-B14F-4D97-AF65-F5344CB8AC3E}">
        <p14:creationId xmlns:p14="http://schemas.microsoft.com/office/powerpoint/2010/main" val="285959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107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CRACK SEGMENTATION</a:t>
            </a:r>
            <a:endParaRPr/>
          </a:p>
        </p:txBody>
      </p:sp>
      <p:sp>
        <p:nvSpPr>
          <p:cNvPr id="70" name="Google Shape;70;p15"/>
          <p:cNvSpPr txBox="1">
            <a:spLocks noGrp="1"/>
          </p:cNvSpPr>
          <p:nvPr>
            <p:ph type="body" idx="1"/>
          </p:nvPr>
        </p:nvSpPr>
        <p:spPr>
          <a:xfrm>
            <a:off x="311700" y="680625"/>
            <a:ext cx="8520600" cy="1803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Crack segmentation is </a:t>
            </a:r>
            <a:r>
              <a:rPr lang="en" b="1"/>
              <a:t>binary semantic segmentation</a:t>
            </a:r>
            <a:r>
              <a:rPr lang="en"/>
              <a:t> method in computer vision</a:t>
            </a:r>
            <a:endParaRPr/>
          </a:p>
          <a:p>
            <a:pPr marL="457200" lvl="0" indent="-342900" algn="l" rtl="0">
              <a:spcBef>
                <a:spcPts val="0"/>
              </a:spcBef>
              <a:spcAft>
                <a:spcPts val="0"/>
              </a:spcAft>
              <a:buSzPts val="1800"/>
              <a:buChar char="●"/>
            </a:pPr>
            <a:r>
              <a:rPr lang="en"/>
              <a:t>Binary(2</a:t>
            </a:r>
            <a:r>
              <a:rPr lang="en" b="1"/>
              <a:t> classes i.e crack or no-crack</a:t>
            </a:r>
            <a:r>
              <a:rPr lang="en"/>
              <a:t>) semantic segmentation(</a:t>
            </a:r>
            <a:r>
              <a:rPr lang="en" b="1"/>
              <a:t>pixels are labelled &amp; categorized into the classes without distinguishing within the class</a:t>
            </a:r>
            <a:r>
              <a:rPr lang="en"/>
              <a:t>)</a:t>
            </a:r>
            <a:endParaRPr/>
          </a:p>
        </p:txBody>
      </p:sp>
      <p:sp>
        <p:nvSpPr>
          <p:cNvPr id="71" name="Google Shape;71;p15"/>
          <p:cNvSpPr txBox="1">
            <a:spLocks noGrp="1"/>
          </p:cNvSpPr>
          <p:nvPr>
            <p:ph type="title"/>
          </p:nvPr>
        </p:nvSpPr>
        <p:spPr>
          <a:xfrm>
            <a:off x="311700" y="2571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 IN REAL-WORLD CRACK SEGMENTATION</a:t>
            </a:r>
            <a:endParaRPr/>
          </a:p>
        </p:txBody>
      </p:sp>
      <p:cxnSp>
        <p:nvCxnSpPr>
          <p:cNvPr id="72" name="Google Shape;72;p15"/>
          <p:cNvCxnSpPr/>
          <p:nvPr/>
        </p:nvCxnSpPr>
        <p:spPr>
          <a:xfrm rot="10800000" flipH="1">
            <a:off x="382775" y="2472800"/>
            <a:ext cx="8384100" cy="43500"/>
          </a:xfrm>
          <a:prstGeom prst="straightConnector1">
            <a:avLst/>
          </a:prstGeom>
          <a:noFill/>
          <a:ln w="9525" cap="flat" cmpd="sng">
            <a:solidFill>
              <a:schemeClr val="dk2"/>
            </a:solidFill>
            <a:prstDash val="solid"/>
            <a:round/>
            <a:headEnd type="none" w="med" len="med"/>
            <a:tailEnd type="none" w="med" len="med"/>
          </a:ln>
        </p:spPr>
      </p:cxnSp>
      <p:sp>
        <p:nvSpPr>
          <p:cNvPr id="73" name="Google Shape;73;p15"/>
          <p:cNvSpPr txBox="1">
            <a:spLocks noGrp="1"/>
          </p:cNvSpPr>
          <p:nvPr>
            <p:ph type="body" idx="1"/>
          </p:nvPr>
        </p:nvSpPr>
        <p:spPr>
          <a:xfrm>
            <a:off x="314525" y="3062225"/>
            <a:ext cx="8520600" cy="1803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High class imbalance</a:t>
            </a:r>
            <a:r>
              <a:rPr lang="en"/>
              <a:t>: The no. of pixels in background(not a crack) is much higher than the no. of pixels in the foreground(crack)</a:t>
            </a:r>
            <a:endParaRPr/>
          </a:p>
          <a:p>
            <a:pPr marL="457200" lvl="0" indent="-342900" algn="l" rtl="0">
              <a:spcBef>
                <a:spcPts val="0"/>
              </a:spcBef>
              <a:spcAft>
                <a:spcPts val="0"/>
              </a:spcAft>
              <a:buSzPts val="1800"/>
              <a:buChar char="●"/>
            </a:pPr>
            <a:r>
              <a:rPr lang="en" b="1"/>
              <a:t>Fine cracks</a:t>
            </a:r>
            <a:r>
              <a:rPr lang="en"/>
              <a:t>: Cracks are hair like fine, which are sometimes unnoticeable</a:t>
            </a:r>
            <a:endParaRPr/>
          </a:p>
          <a:p>
            <a:pPr marL="457200" lvl="0" indent="-342900" algn="l" rtl="0">
              <a:spcBef>
                <a:spcPts val="0"/>
              </a:spcBef>
              <a:spcAft>
                <a:spcPts val="0"/>
              </a:spcAft>
              <a:buSzPts val="1800"/>
              <a:buChar char="●"/>
            </a:pPr>
            <a:r>
              <a:rPr lang="en" b="1"/>
              <a:t>Low resolution(LR) dataset</a:t>
            </a:r>
            <a:r>
              <a:rPr lang="en"/>
              <a:t>: The images captured by the inspection camera is very poor and blurred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107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USED IN THE PAPER</a:t>
            </a:r>
            <a:endParaRPr/>
          </a:p>
        </p:txBody>
      </p:sp>
      <p:sp>
        <p:nvSpPr>
          <p:cNvPr id="79" name="Google Shape;79;p16"/>
          <p:cNvSpPr txBox="1">
            <a:spLocks noGrp="1"/>
          </p:cNvSpPr>
          <p:nvPr>
            <p:ph type="body" idx="1"/>
          </p:nvPr>
        </p:nvSpPr>
        <p:spPr>
          <a:xfrm>
            <a:off x="311700" y="680625"/>
            <a:ext cx="8520600" cy="18030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a:t>CSBSR(Crack Segmentation with Blind Super Resolution): The LR images are given as input to SR network which returns the high-resolution image and this image is fed to segmentation network to identify the cracks. The CSSR(Crack Segmentation Super Resolution) assumes a type of blur(gaussian, motion blur etc.) and gives the output segmented image, whereas CSBSR assumes no blur and is more practical method.</a:t>
            </a:r>
            <a:endParaRPr/>
          </a:p>
        </p:txBody>
      </p:sp>
      <p:sp>
        <p:nvSpPr>
          <p:cNvPr id="80" name="Google Shape;80;p16"/>
          <p:cNvSpPr txBox="1"/>
          <p:nvPr/>
        </p:nvSpPr>
        <p:spPr>
          <a:xfrm>
            <a:off x="1992150" y="2603275"/>
            <a:ext cx="1805100" cy="47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rPr>
              <a:t>CSBSR</a:t>
            </a:r>
            <a:endParaRPr sz="1800">
              <a:solidFill>
                <a:schemeClr val="dk2"/>
              </a:solidFill>
            </a:endParaRPr>
          </a:p>
        </p:txBody>
      </p:sp>
      <p:sp>
        <p:nvSpPr>
          <p:cNvPr id="81" name="Google Shape;81;p16"/>
          <p:cNvSpPr txBox="1"/>
          <p:nvPr/>
        </p:nvSpPr>
        <p:spPr>
          <a:xfrm>
            <a:off x="4689125" y="2603275"/>
            <a:ext cx="2446800" cy="478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rPr>
              <a:t>Crack Segmentation</a:t>
            </a:r>
            <a:endParaRPr sz="1800">
              <a:solidFill>
                <a:schemeClr val="dk2"/>
              </a:solidFill>
            </a:endParaRPr>
          </a:p>
        </p:txBody>
      </p:sp>
      <p:cxnSp>
        <p:nvCxnSpPr>
          <p:cNvPr id="82" name="Google Shape;82;p16"/>
          <p:cNvCxnSpPr>
            <a:endCxn id="80" idx="1"/>
          </p:cNvCxnSpPr>
          <p:nvPr/>
        </p:nvCxnSpPr>
        <p:spPr>
          <a:xfrm>
            <a:off x="915450" y="2831725"/>
            <a:ext cx="1076700" cy="10800"/>
          </a:xfrm>
          <a:prstGeom prst="straightConnector1">
            <a:avLst/>
          </a:prstGeom>
          <a:noFill/>
          <a:ln w="9525" cap="flat" cmpd="sng">
            <a:solidFill>
              <a:schemeClr val="dk2"/>
            </a:solidFill>
            <a:prstDash val="solid"/>
            <a:round/>
            <a:headEnd type="none" w="med" len="med"/>
            <a:tailEnd type="triangle" w="med" len="med"/>
          </a:ln>
        </p:spPr>
      </p:cxnSp>
      <p:cxnSp>
        <p:nvCxnSpPr>
          <p:cNvPr id="83" name="Google Shape;83;p16"/>
          <p:cNvCxnSpPr/>
          <p:nvPr/>
        </p:nvCxnSpPr>
        <p:spPr>
          <a:xfrm>
            <a:off x="3797225" y="2820925"/>
            <a:ext cx="891900" cy="10800"/>
          </a:xfrm>
          <a:prstGeom prst="straightConnector1">
            <a:avLst/>
          </a:prstGeom>
          <a:noFill/>
          <a:ln w="9525" cap="flat" cmpd="sng">
            <a:solidFill>
              <a:schemeClr val="dk2"/>
            </a:solidFill>
            <a:prstDash val="solid"/>
            <a:round/>
            <a:headEnd type="none" w="med" len="med"/>
            <a:tailEnd type="triangle" w="med" len="med"/>
          </a:ln>
        </p:spPr>
      </p:cxnSp>
      <p:cxnSp>
        <p:nvCxnSpPr>
          <p:cNvPr id="84" name="Google Shape;84;p16"/>
          <p:cNvCxnSpPr/>
          <p:nvPr/>
        </p:nvCxnSpPr>
        <p:spPr>
          <a:xfrm>
            <a:off x="7135925" y="2831725"/>
            <a:ext cx="891900" cy="10800"/>
          </a:xfrm>
          <a:prstGeom prst="straightConnector1">
            <a:avLst/>
          </a:prstGeom>
          <a:noFill/>
          <a:ln w="9525" cap="flat" cmpd="sng">
            <a:solidFill>
              <a:schemeClr val="dk2"/>
            </a:solidFill>
            <a:prstDash val="solid"/>
            <a:round/>
            <a:headEnd type="none" w="med" len="med"/>
            <a:tailEnd type="triangle" w="med" len="med"/>
          </a:ln>
        </p:spPr>
      </p:cxnSp>
      <p:sp>
        <p:nvSpPr>
          <p:cNvPr id="85" name="Google Shape;85;p16"/>
          <p:cNvSpPr txBox="1"/>
          <p:nvPr/>
        </p:nvSpPr>
        <p:spPr>
          <a:xfrm>
            <a:off x="0" y="2831725"/>
            <a:ext cx="2381400" cy="95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rPr>
              <a:t>LR</a:t>
            </a:r>
            <a:endParaRPr sz="1800">
              <a:solidFill>
                <a:schemeClr val="dk2"/>
              </a:solidFill>
            </a:endParaRPr>
          </a:p>
          <a:p>
            <a:pPr marL="0" lvl="0" indent="0" algn="ctr" rtl="0">
              <a:spcBef>
                <a:spcPts val="0"/>
              </a:spcBef>
              <a:spcAft>
                <a:spcPts val="0"/>
              </a:spcAft>
              <a:buNone/>
            </a:pPr>
            <a:r>
              <a:rPr lang="en" sz="1800">
                <a:solidFill>
                  <a:schemeClr val="dk2"/>
                </a:solidFill>
              </a:rPr>
              <a:t>+</a:t>
            </a:r>
            <a:endParaRPr sz="1800">
              <a:solidFill>
                <a:schemeClr val="dk2"/>
              </a:solidFill>
            </a:endParaRPr>
          </a:p>
          <a:p>
            <a:pPr marL="0" lvl="0" indent="0" algn="ctr" rtl="0">
              <a:spcBef>
                <a:spcPts val="0"/>
              </a:spcBef>
              <a:spcAft>
                <a:spcPts val="0"/>
              </a:spcAft>
              <a:buNone/>
            </a:pPr>
            <a:r>
              <a:rPr lang="en" sz="1800">
                <a:solidFill>
                  <a:schemeClr val="dk2"/>
                </a:solidFill>
              </a:rPr>
              <a:t>Blurred Image</a:t>
            </a:r>
            <a:endParaRPr sz="1800">
              <a:solidFill>
                <a:schemeClr val="dk2"/>
              </a:solidFill>
            </a:endParaRPr>
          </a:p>
        </p:txBody>
      </p:sp>
      <p:sp>
        <p:nvSpPr>
          <p:cNvPr id="86" name="Google Shape;86;p16"/>
          <p:cNvSpPr txBox="1"/>
          <p:nvPr/>
        </p:nvSpPr>
        <p:spPr>
          <a:xfrm>
            <a:off x="3052475" y="3051025"/>
            <a:ext cx="2381400" cy="7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rPr>
              <a:t>High resolution Image</a:t>
            </a:r>
            <a:endParaRPr sz="1800">
              <a:solidFill>
                <a:schemeClr val="dk2"/>
              </a:solidFill>
            </a:endParaRPr>
          </a:p>
        </p:txBody>
      </p:sp>
      <p:sp>
        <p:nvSpPr>
          <p:cNvPr id="87" name="Google Shape;87;p16"/>
          <p:cNvSpPr txBox="1"/>
          <p:nvPr/>
        </p:nvSpPr>
        <p:spPr>
          <a:xfrm>
            <a:off x="6920025" y="2831725"/>
            <a:ext cx="2381400" cy="7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rPr>
              <a:t>Segmented Image</a:t>
            </a:r>
            <a:endParaRPr sz="1800">
              <a:solidFill>
                <a:schemeClr val="dk2"/>
              </a:solidFill>
            </a:endParaRPr>
          </a:p>
        </p:txBody>
      </p:sp>
      <p:sp>
        <p:nvSpPr>
          <p:cNvPr id="88" name="Google Shape;88;p16"/>
          <p:cNvSpPr txBox="1">
            <a:spLocks noGrp="1"/>
          </p:cNvSpPr>
          <p:nvPr>
            <p:ph type="body" idx="1"/>
          </p:nvPr>
        </p:nvSpPr>
        <p:spPr>
          <a:xfrm>
            <a:off x="311700" y="3823675"/>
            <a:ext cx="8520600" cy="1803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Boundary Combo(BC) Loss for Segmentation: BC is a loss function(predicted value - actual value) which </a:t>
            </a:r>
            <a:r>
              <a:rPr lang="en" b="1"/>
              <a:t>enhances fine crack and takes care of class imbalance</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107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METHODS USED IN THE PAPER</a:t>
            </a:r>
            <a:endParaRPr/>
          </a:p>
        </p:txBody>
      </p:sp>
      <p:sp>
        <p:nvSpPr>
          <p:cNvPr id="94" name="Google Shape;94;p17"/>
          <p:cNvSpPr txBox="1">
            <a:spLocks noGrp="1"/>
          </p:cNvSpPr>
          <p:nvPr>
            <p:ph type="body" idx="1"/>
          </p:nvPr>
        </p:nvSpPr>
        <p:spPr>
          <a:xfrm>
            <a:off x="311700" y="680625"/>
            <a:ext cx="8520600" cy="398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Segmentation-Aware SR-Loss Weights: The SR network and CS(crack segmentation) network are trained simultaneously. During training the SR network is not fully optimized and does not completely enhance the cracks.BC loss is used for improving the SR network performance.</a:t>
            </a:r>
            <a:endParaRPr/>
          </a:p>
          <a:p>
            <a:pPr marL="457200" lvl="0" indent="0" algn="l" rtl="0">
              <a:lnSpc>
                <a:spcPct val="50000"/>
              </a:lnSpc>
              <a:spcBef>
                <a:spcPts val="1200"/>
              </a:spcBef>
              <a:spcAft>
                <a:spcPts val="0"/>
              </a:spcAft>
              <a:buNone/>
            </a:pPr>
            <a:endParaRPr/>
          </a:p>
          <a:p>
            <a:pPr marL="457200" lvl="0" indent="-342900" algn="l" rtl="0">
              <a:spcBef>
                <a:spcPts val="1200"/>
              </a:spcBef>
              <a:spcAft>
                <a:spcPts val="0"/>
              </a:spcAft>
              <a:buSzPts val="1800"/>
              <a:buChar char="●"/>
            </a:pPr>
            <a:r>
              <a:rPr lang="en"/>
              <a:t>Blur Skip for Blur-Reflected Task Learning:The SR network does not completely remove the blur. The SR network identifies the blur and passes this blur information to the segmentation network via skip connection.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107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 SEGMENTATION</a:t>
            </a:r>
            <a:endParaRPr/>
          </a:p>
        </p:txBody>
      </p:sp>
      <p:sp>
        <p:nvSpPr>
          <p:cNvPr id="100" name="Google Shape;100;p18"/>
          <p:cNvSpPr txBox="1">
            <a:spLocks noGrp="1"/>
          </p:cNvSpPr>
          <p:nvPr>
            <p:ph type="body" idx="1"/>
          </p:nvPr>
        </p:nvSpPr>
        <p:spPr>
          <a:xfrm>
            <a:off x="311700" y="680625"/>
            <a:ext cx="8520600" cy="398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Image segmentation is a computer vision technique where a digital image is partitioned into discrete group of pixels for extracting certain features.</a:t>
            </a:r>
            <a:endParaRPr/>
          </a:p>
          <a:p>
            <a:pPr marL="457200" lvl="0" indent="-342900" algn="l" rtl="0">
              <a:spcBef>
                <a:spcPts val="0"/>
              </a:spcBef>
              <a:spcAft>
                <a:spcPts val="0"/>
              </a:spcAft>
              <a:buSzPts val="1800"/>
              <a:buChar char="●"/>
            </a:pPr>
            <a:r>
              <a:rPr lang="en"/>
              <a:t>There are three major category of image segmentation:</a:t>
            </a:r>
            <a:endParaRPr/>
          </a:p>
          <a:p>
            <a:pPr marL="457200" lvl="0" indent="0" algn="l" rtl="0">
              <a:spcBef>
                <a:spcPts val="1200"/>
              </a:spcBef>
              <a:spcAft>
                <a:spcPts val="0"/>
              </a:spcAft>
              <a:buNone/>
            </a:pPr>
            <a:r>
              <a:rPr lang="en"/>
              <a:t>1. Semantic segmentation: All pixels of the image are classified into certain class. All pixels belonging to same class are grouped together without internal partition.</a:t>
            </a:r>
            <a:endParaRPr/>
          </a:p>
          <a:p>
            <a:pPr marL="457200" lvl="0" indent="0" algn="l" rtl="0">
              <a:spcBef>
                <a:spcPts val="1200"/>
              </a:spcBef>
              <a:spcAft>
                <a:spcPts val="0"/>
              </a:spcAft>
              <a:buNone/>
            </a:pPr>
            <a:r>
              <a:rPr lang="en"/>
              <a:t>2. Instance segmentation: Each instance of the image is given a unique label.</a:t>
            </a:r>
            <a:endParaRPr/>
          </a:p>
          <a:p>
            <a:pPr marL="457200" lvl="0" indent="0" algn="l" rtl="0">
              <a:spcBef>
                <a:spcPts val="1200"/>
              </a:spcBef>
              <a:spcAft>
                <a:spcPts val="1200"/>
              </a:spcAft>
              <a:buNone/>
            </a:pPr>
            <a:r>
              <a:rPr lang="en"/>
              <a:t>3. Panoptic segmentation: Semantic+instance segmentation. Each pixel is assigned a class label and instance ID.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98700" y="4490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69718"/>
              <a:buNone/>
            </a:pPr>
            <a:r>
              <a:rPr lang="en" sz="1420"/>
              <a:t>All cars in the semantic image are assigned same label, whereas cars of different shape/size are given different label in instance segmentation. Panoptic segmentation is combination of semantic and instance segmentation.</a:t>
            </a:r>
            <a:endParaRPr sz="1420"/>
          </a:p>
        </p:txBody>
      </p:sp>
      <p:pic>
        <p:nvPicPr>
          <p:cNvPr id="106" name="Google Shape;106;p19"/>
          <p:cNvPicPr preferRelativeResize="0"/>
          <p:nvPr/>
        </p:nvPicPr>
        <p:blipFill>
          <a:blip r:embed="rId3">
            <a:alphaModFix/>
          </a:blip>
          <a:stretch>
            <a:fillRect/>
          </a:stretch>
        </p:blipFill>
        <p:spPr>
          <a:xfrm>
            <a:off x="536650" y="34700"/>
            <a:ext cx="8157676" cy="4455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107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CLASS IMBALANCE SEGMENTATION</a:t>
            </a:r>
            <a:endParaRPr/>
          </a:p>
        </p:txBody>
      </p:sp>
      <p:sp>
        <p:nvSpPr>
          <p:cNvPr id="112" name="Google Shape;112;p20"/>
          <p:cNvSpPr txBox="1">
            <a:spLocks noGrp="1"/>
          </p:cNvSpPr>
          <p:nvPr>
            <p:ph type="body" idx="1"/>
          </p:nvPr>
        </p:nvSpPr>
        <p:spPr>
          <a:xfrm>
            <a:off x="311700" y="680625"/>
            <a:ext cx="8520600" cy="4173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When the background pixels are much higher than the foreground pixels(pixel of interest), then class imbalance problem is faced.</a:t>
            </a:r>
            <a:endParaRPr/>
          </a:p>
          <a:p>
            <a:pPr marL="457200" lvl="0" indent="-342900" algn="l" rtl="0">
              <a:spcBef>
                <a:spcPts val="0"/>
              </a:spcBef>
              <a:spcAft>
                <a:spcPts val="0"/>
              </a:spcAft>
              <a:buSzPts val="1800"/>
              <a:buChar char="●"/>
            </a:pPr>
            <a:r>
              <a:rPr lang="en"/>
              <a:t>Medical image segmentation faces this issue very often. Segmentation of image to identify tiny tumours, is very difficult due to class imbalance.</a:t>
            </a:r>
            <a:endParaRPr/>
          </a:p>
          <a:p>
            <a:pPr marL="457200" lvl="0" indent="-342900" algn="l" rtl="0">
              <a:spcBef>
                <a:spcPts val="0"/>
              </a:spcBef>
              <a:spcAft>
                <a:spcPts val="0"/>
              </a:spcAft>
              <a:buSzPts val="1800"/>
              <a:buChar char="●"/>
            </a:pPr>
            <a:r>
              <a:rPr lang="en"/>
              <a:t>Methods like weighted loss function, focal loss, re-sampling and hard mining is used for dealing with class imbalance.</a:t>
            </a:r>
            <a:endParaRPr/>
          </a:p>
          <a:p>
            <a:pPr marL="457200" lvl="0" indent="-342900" algn="l" rtl="0">
              <a:spcBef>
                <a:spcPts val="0"/>
              </a:spcBef>
              <a:spcAft>
                <a:spcPts val="0"/>
              </a:spcAft>
              <a:buSzPts val="1800"/>
              <a:buChar char="●"/>
            </a:pPr>
            <a:r>
              <a:rPr lang="en"/>
              <a:t>In weighted loss function method the weight of the rare pixels is increased so that they can be segmented. In focal loss the focus/priority is given more to these rare pixels.</a:t>
            </a:r>
            <a:endParaRPr/>
          </a:p>
          <a:p>
            <a:pPr marL="457200" lvl="0" indent="-342900" algn="l" rtl="0">
              <a:spcBef>
                <a:spcPts val="0"/>
              </a:spcBef>
              <a:spcAft>
                <a:spcPts val="0"/>
              </a:spcAft>
              <a:buSzPts val="1800"/>
              <a:buChar char="●"/>
            </a:pPr>
            <a:r>
              <a:rPr lang="en"/>
              <a:t>In re-sampling the rare pixels are oversampled and background pixels are undersampled.</a:t>
            </a:r>
            <a:endParaRPr/>
          </a:p>
          <a:p>
            <a:pPr marL="457200" lvl="0" indent="-342900" algn="l" rtl="0">
              <a:spcBef>
                <a:spcPts val="0"/>
              </a:spcBef>
              <a:spcAft>
                <a:spcPts val="0"/>
              </a:spcAft>
              <a:buSzPts val="1800"/>
              <a:buChar char="●"/>
            </a:pPr>
            <a:r>
              <a:rPr lang="en"/>
              <a:t>Loss function is a error function (predicted value - ground truth) of any ML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1079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CRACK SEGMENTATION</a:t>
            </a:r>
            <a:endParaRPr/>
          </a:p>
        </p:txBody>
      </p:sp>
      <p:sp>
        <p:nvSpPr>
          <p:cNvPr id="118" name="Google Shape;118;p21"/>
          <p:cNvSpPr txBox="1">
            <a:spLocks noGrp="1"/>
          </p:cNvSpPr>
          <p:nvPr>
            <p:ph type="body" idx="1"/>
          </p:nvPr>
        </p:nvSpPr>
        <p:spPr>
          <a:xfrm>
            <a:off x="311700" y="680625"/>
            <a:ext cx="8520600" cy="4173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crack segmentation has 2 major issue: class imbalance and fine crack segmentation.</a:t>
            </a:r>
            <a:endParaRPr/>
          </a:p>
          <a:p>
            <a:pPr marL="457200" lvl="0" indent="-342900" algn="l" rtl="0">
              <a:spcBef>
                <a:spcPts val="0"/>
              </a:spcBef>
              <a:spcAft>
                <a:spcPts val="0"/>
              </a:spcAft>
              <a:buSzPts val="1800"/>
              <a:buChar char="●"/>
            </a:pPr>
            <a:r>
              <a:rPr lang="en"/>
              <a:t>The class imbalance is tackled by methods like weighted loss function, re-sampling, hard mining etc.</a:t>
            </a:r>
            <a:endParaRPr/>
          </a:p>
          <a:p>
            <a:pPr marL="457200" lvl="0" indent="-342900" algn="l" rtl="0">
              <a:spcBef>
                <a:spcPts val="0"/>
              </a:spcBef>
              <a:spcAft>
                <a:spcPts val="0"/>
              </a:spcAft>
              <a:buSzPts val="1800"/>
              <a:buChar char="●"/>
            </a:pPr>
            <a:r>
              <a:rPr lang="en"/>
              <a:t>The fine crack segmentation is tackled by distance based approach, where the distance between predicted crack boundary and actual crack boundary is reduced(error is reduced).</a:t>
            </a:r>
            <a:endParaRPr/>
          </a:p>
          <a:p>
            <a:pPr marL="457200" lvl="0" indent="-342900" algn="l" rtl="0">
              <a:spcBef>
                <a:spcPts val="0"/>
              </a:spcBef>
              <a:spcAft>
                <a:spcPts val="0"/>
              </a:spcAft>
              <a:buSzPts val="1800"/>
              <a:buChar char="●"/>
            </a:pPr>
            <a:r>
              <a:rPr lang="en"/>
              <a:t>As the distance reduces, the model becomes more accurate. </a:t>
            </a:r>
            <a:endParaRPr/>
          </a:p>
          <a:p>
            <a:pPr marL="457200" lvl="0" indent="-342900" algn="l" rtl="0">
              <a:spcBef>
                <a:spcPts val="0"/>
              </a:spcBef>
              <a:spcAft>
                <a:spcPts val="0"/>
              </a:spcAft>
              <a:buSzPts val="1800"/>
              <a:buChar char="●"/>
            </a:pPr>
            <a:r>
              <a:rPr lang="en"/>
              <a:t>We can even use neural network based approach (U-net) for segmenting crack boundary layer by layer.</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3750</TotalTime>
  <Words>2206</Words>
  <Application>Microsoft Office PowerPoint</Application>
  <PresentationFormat>On-screen Show (16:9)</PresentationFormat>
  <Paragraphs>160</Paragraphs>
  <Slides>23</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Cambria Math</vt:lpstr>
      <vt:lpstr>Simple Light</vt:lpstr>
      <vt:lpstr>CV Project</vt:lpstr>
      <vt:lpstr>AIM OF THE PROJECT</vt:lpstr>
      <vt:lpstr>CRACK SEGMENTATION</vt:lpstr>
      <vt:lpstr>METHODS USED IN THE PAPER</vt:lpstr>
      <vt:lpstr>METHODS USED IN THE PAPER</vt:lpstr>
      <vt:lpstr>IMAGE SEGMENTATION</vt:lpstr>
      <vt:lpstr>All cars in the semantic image are assigned same label, whereas cars of different shape/size are given different label in instance segmentation. Panoptic segmentation is combination of semantic and instance segmentation.</vt:lpstr>
      <vt:lpstr>CLASS IMBALANCE SEGMENTATION</vt:lpstr>
      <vt:lpstr>CRACK SEGMENTATION</vt:lpstr>
      <vt:lpstr>NON-BLIND SR (Super-Resolution)</vt:lpstr>
      <vt:lpstr>PowerPoint Presentation</vt:lpstr>
      <vt:lpstr>BLIND SR</vt:lpstr>
      <vt:lpstr>JOINT LEARNING OF SR &amp; CRACK SEGMENTATION</vt:lpstr>
      <vt:lpstr>JOINT LEARNING OF BSR &amp; CRACK SEGMENTATION</vt:lpstr>
      <vt:lpstr>JOINT LEARNING</vt:lpstr>
      <vt:lpstr>PowerPoint Presentation</vt:lpstr>
      <vt:lpstr>PowerPoint Presentation</vt:lpstr>
      <vt:lpstr>BC LOSS</vt:lpstr>
      <vt:lpstr>PowerPoint Presentation</vt:lpstr>
      <vt:lpstr>PROJECT OVERVIEW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omendra Upadhyay</cp:lastModifiedBy>
  <cp:revision>39</cp:revision>
  <dcterms:modified xsi:type="dcterms:W3CDTF">2025-05-04T16:47:22Z</dcterms:modified>
</cp:coreProperties>
</file>