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481282-4539-46E5-8FBF-CF64BF12341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F2D52-95B5-4E52-9946-25E119E6F8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7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yber.org.il/networks/echo_server.py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lS-LTpCgWY" TargetMode="External"/><Relationship Id="rId2" Type="http://schemas.openxmlformats.org/officeDocument/2006/relationships/hyperlink" Target="https://www.youtube.com/watch?v=zrWRpgoW5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ock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תכנות רשתי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כיתה – 2.2 לקוח לשרת הדים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הורידו את השרת מהקישור </a:t>
            </a:r>
          </a:p>
          <a:p>
            <a:pPr marL="0" indent="0" algn="l">
              <a:buNone/>
            </a:pPr>
            <a:r>
              <a:rPr lang="en-US" sz="2100" b="0" i="0" u="none" strike="noStrike" baseline="0" dirty="0">
                <a:latin typeface="Arial" panose="020B0604020202020204" pitchFamily="34" charset="0"/>
                <a:hlinkClick r:id="rId2"/>
              </a:rPr>
              <a:t>https://data.cyber.org.il/networks/echo_server.pyc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שימרו את הקובץ למיקום </a:t>
            </a:r>
            <a:r>
              <a:rPr lang="en-US" sz="3200" dirty="0"/>
              <a:t>C:\Cyber\echo_server_stream.pyc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מה-</a:t>
            </a:r>
            <a:r>
              <a:rPr lang="en-US" sz="3200" dirty="0"/>
              <a:t>command line</a:t>
            </a:r>
            <a:r>
              <a:rPr lang="he-IL" sz="3200" dirty="0"/>
              <a:t> הריצו את הפקודה:</a:t>
            </a:r>
          </a:p>
          <a:p>
            <a:pPr marL="0" indent="0" algn="l">
              <a:buNone/>
            </a:pPr>
            <a:r>
              <a:rPr lang="he-IL" sz="3200" dirty="0"/>
              <a:t> </a:t>
            </a:r>
            <a:r>
              <a:rPr lang="en-US" sz="3200" dirty="0"/>
              <a:t>python C:\Cyber\echo_server_stream.pyc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כעת כתבו לקוח ש: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מתחבר אל השרת (פורט 8820)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שולח הודעה אל השרת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מקבל את תשובת השרת ומדפיס אותה על המסך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EBB4B-B9AE-42A6-86A6-CC29C1C64368}"/>
              </a:ext>
            </a:extLst>
          </p:cNvPr>
          <p:cNvSpPr txBox="1">
            <a:spLocks/>
          </p:cNvSpPr>
          <p:nvPr/>
        </p:nvSpPr>
        <p:spPr>
          <a:xfrm>
            <a:off x="757709" y="173736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QUEUE_LEN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my_socket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bind</a:t>
            </a:r>
            <a:r>
              <a:rPr lang="en-US" dirty="0"/>
              <a:t>(('0.0.0.0', 1729))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listen</a:t>
            </a:r>
            <a:r>
              <a:rPr lang="en-US" dirty="0"/>
              <a:t>(QUEUE_LEN)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dirty="0"/>
              <a:t>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accept</a:t>
            </a:r>
            <a:r>
              <a:rPr lang="en-US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try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request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dirty="0" err="1"/>
              <a:t>.recv</a:t>
            </a:r>
            <a:r>
              <a:rPr lang="en-US" dirty="0"/>
              <a:t>(MAX_PACKET).decode()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print 'server received ' + 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dirty="0" err="1"/>
              <a:t>.send</a:t>
            </a:r>
            <a:r>
              <a:rPr lang="en-US" dirty="0"/>
              <a:t>(</a:t>
            </a:r>
            <a:r>
              <a:rPr lang="en-US" dirty="0" err="1"/>
              <a:t>request.encode</a:t>
            </a:r>
            <a:r>
              <a:rPr lang="en-US" dirty="0"/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except </a:t>
            </a:r>
            <a:r>
              <a:rPr lang="en-US" dirty="0" err="1"/>
              <a:t>socket.error</a:t>
            </a:r>
            <a:r>
              <a:rPr lang="en-US" dirty="0"/>
              <a:t> as err: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print('received socket error on client socket' + str(err))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finally: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dirty="0" err="1"/>
              <a:t>.close</a:t>
            </a:r>
            <a:r>
              <a:rPr lang="en-US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except </a:t>
            </a:r>
            <a:r>
              <a:rPr lang="en-US" dirty="0" err="1"/>
              <a:t>socket.error</a:t>
            </a:r>
            <a:r>
              <a:rPr lang="en-US" dirty="0"/>
              <a:t> as err: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print('received socket error on server socket' + str(err))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finally: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my_socket</a:t>
            </a:r>
            <a:r>
              <a:rPr lang="en-US" dirty="0" err="1"/>
              <a:t>.close</a:t>
            </a:r>
            <a:r>
              <a:rPr lang="en-US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המחלקה </a:t>
            </a:r>
            <a:r>
              <a:rPr lang="en-US" dirty="0"/>
              <a:t>socket</a:t>
            </a:r>
            <a:r>
              <a:rPr lang="he-IL" dirty="0"/>
              <a:t> - שרת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6862" y="1845734"/>
            <a:ext cx="1638818" cy="4023360"/>
          </a:xfrm>
        </p:spPr>
        <p:txBody>
          <a:bodyPr>
            <a:normAutofit/>
          </a:bodyPr>
          <a:lstStyle/>
          <a:p>
            <a:pPr marL="0" algn="r" rtl="1">
              <a:lnSpc>
                <a:spcPts val="2000"/>
              </a:lnSpc>
            </a:pPr>
            <a:r>
              <a:rPr lang="he-IL" dirty="0"/>
              <a:t>פקודות מרכזיות</a:t>
            </a:r>
            <a:r>
              <a:rPr lang="en-US" dirty="0"/>
              <a:t> </a:t>
            </a:r>
            <a:r>
              <a:rPr lang="he-IL" dirty="0"/>
              <a:t>צד שרת:</a:t>
            </a:r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165550" y="2188646"/>
            <a:ext cx="3755254" cy="417250"/>
          </a:xfrm>
          <a:prstGeom prst="wedgeRectCallout">
            <a:avLst>
              <a:gd name="adj1" fmla="val -57016"/>
              <a:gd name="adj2" fmla="val 26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קביעת ה </a:t>
            </a:r>
            <a:r>
              <a:rPr lang="en-US" dirty="0"/>
              <a:t>socket </a:t>
            </a:r>
            <a:r>
              <a:rPr lang="he-IL" dirty="0"/>
              <a:t> שעליו השרת מאזין</a:t>
            </a:r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6019060" y="2605896"/>
            <a:ext cx="4454075" cy="346318"/>
          </a:xfrm>
          <a:prstGeom prst="wedgeRectCallout">
            <a:avLst>
              <a:gd name="adj1" fmla="val -102853"/>
              <a:gd name="adj2" fmla="val -20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אורך תור הבקשות שעדיין לא נענו בשרת</a:t>
            </a:r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6924431" y="3044464"/>
            <a:ext cx="2849733" cy="612648"/>
          </a:xfrm>
          <a:prstGeom prst="wedgeRectCallout">
            <a:avLst>
              <a:gd name="adj1" fmla="val -102699"/>
              <a:gd name="adj2" fmla="val -6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קבלת חיבור מהלקוח ויצירת </a:t>
            </a:r>
            <a:r>
              <a:rPr lang="en-US" dirty="0"/>
              <a:t>socket</a:t>
            </a:r>
            <a:r>
              <a:rPr lang="he-IL" dirty="0"/>
              <a:t> חדש לתקשורת</a:t>
            </a:r>
            <a:endParaRPr lang="en-US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4643022" y="4350923"/>
            <a:ext cx="5102588" cy="417250"/>
          </a:xfrm>
          <a:prstGeom prst="wedgeRectCallout">
            <a:avLst>
              <a:gd name="adj1" fmla="val -81691"/>
              <a:gd name="adj2" fmla="val -4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סגירת ה </a:t>
            </a:r>
            <a:r>
              <a:rPr lang="en-US" dirty="0"/>
              <a:t>socket</a:t>
            </a:r>
            <a:r>
              <a:rPr lang="he-IL" dirty="0"/>
              <a:t> של התקשורת הספציפית עם הלקוח</a:t>
            </a:r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4C1A284-79A5-40ED-B89F-216E192E69A2}"/>
              </a:ext>
            </a:extLst>
          </p:cNvPr>
          <p:cNvSpPr/>
          <p:nvPr/>
        </p:nvSpPr>
        <p:spPr>
          <a:xfrm>
            <a:off x="4643022" y="5389595"/>
            <a:ext cx="5102588" cy="417250"/>
          </a:xfrm>
          <a:prstGeom prst="wedgeRectCallout">
            <a:avLst>
              <a:gd name="adj1" fmla="val -90390"/>
              <a:gd name="adj2" fmla="val -48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סגירת ה </a:t>
            </a:r>
            <a:r>
              <a:rPr lang="en-US" dirty="0"/>
              <a:t>socket</a:t>
            </a:r>
            <a:r>
              <a:rPr lang="he-IL" dirty="0"/>
              <a:t> של השרת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9307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תכנות רשתי - </a:t>
            </a:r>
            <a:r>
              <a:rPr lang="en-US" dirty="0"/>
              <a:t>sockets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39486" y="2144486"/>
            <a:ext cx="5720706" cy="42780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my_socket</a:t>
            </a:r>
            <a:r>
              <a:rPr lang="en-US" sz="2000" dirty="0"/>
              <a:t> = </a:t>
            </a:r>
            <a:r>
              <a:rPr lang="en-US" sz="2000" dirty="0" err="1"/>
              <a:t>socket.</a:t>
            </a:r>
            <a:r>
              <a:rPr lang="en-US" sz="2000" b="1" dirty="0" err="1">
                <a:solidFill>
                  <a:srgbClr val="7030A0"/>
                </a:solidFill>
              </a:rPr>
              <a:t>socket</a:t>
            </a:r>
            <a:r>
              <a:rPr lang="en-US" sz="2000" dirty="0"/>
              <a:t>(</a:t>
            </a:r>
            <a:r>
              <a:rPr lang="en-US" sz="2000" dirty="0" err="1"/>
              <a:t>socket.AF_INET</a:t>
            </a:r>
            <a:r>
              <a:rPr lang="en-US" sz="2000" dirty="0"/>
              <a:t>, </a:t>
            </a:r>
            <a:r>
              <a:rPr lang="en-US" sz="2000" dirty="0" err="1"/>
              <a:t>socket.SOCK_STREAM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my_socket.</a:t>
            </a:r>
            <a:r>
              <a:rPr lang="en-US" sz="2000" b="1" dirty="0" err="1">
                <a:solidFill>
                  <a:srgbClr val="7030A0"/>
                </a:solidFill>
              </a:rPr>
              <a:t>bind</a:t>
            </a:r>
            <a:r>
              <a:rPr lang="en-US" sz="2000" dirty="0"/>
              <a:t>(('0.0.0.0', 1729))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my_socket.</a:t>
            </a:r>
            <a:r>
              <a:rPr lang="en-US" sz="2000" b="1" dirty="0" err="1">
                <a:solidFill>
                  <a:srgbClr val="7030A0"/>
                </a:solidFill>
              </a:rPr>
              <a:t>listen</a:t>
            </a:r>
            <a:r>
              <a:rPr lang="en-US" sz="2000" dirty="0"/>
              <a:t>(QUEUE_LEN)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sz="2000" dirty="0"/>
              <a:t>, </a:t>
            </a:r>
            <a:r>
              <a:rPr lang="en-US" sz="2000" dirty="0" err="1"/>
              <a:t>client_address</a:t>
            </a:r>
            <a:r>
              <a:rPr lang="en-US" sz="2000" dirty="0"/>
              <a:t> = </a:t>
            </a:r>
            <a:r>
              <a:rPr lang="en-US" sz="2000" dirty="0" err="1"/>
              <a:t>my_socket.</a:t>
            </a:r>
            <a:r>
              <a:rPr lang="en-US" sz="2000" b="1" dirty="0" err="1">
                <a:solidFill>
                  <a:srgbClr val="7030A0"/>
                </a:solidFill>
              </a:rPr>
              <a:t>accept</a:t>
            </a:r>
            <a:r>
              <a:rPr lang="en-US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request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sz="2000" dirty="0" err="1"/>
              <a:t>.recv</a:t>
            </a:r>
            <a:r>
              <a:rPr lang="en-US" sz="2000" dirty="0"/>
              <a:t>(</a:t>
            </a:r>
            <a:r>
              <a:rPr lang="en-US" sz="2000" dirty="0" err="1"/>
              <a:t>MAX_PACKET.decode</a:t>
            </a:r>
            <a:r>
              <a:rPr lang="en-US" sz="2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client_socket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7030A0"/>
                </a:solidFill>
              </a:rPr>
              <a:t>send</a:t>
            </a:r>
            <a:r>
              <a:rPr lang="en-US" sz="2000" dirty="0"/>
              <a:t>(</a:t>
            </a:r>
            <a:r>
              <a:rPr lang="en-US" sz="2000" dirty="0" err="1"/>
              <a:t>request.encode</a:t>
            </a:r>
            <a:r>
              <a:rPr lang="en-US" sz="2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976257" y="2144486"/>
            <a:ext cx="6215743" cy="42780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my_socket</a:t>
            </a:r>
            <a:r>
              <a:rPr lang="en-US" sz="2000" dirty="0"/>
              <a:t> = </a:t>
            </a:r>
            <a:r>
              <a:rPr lang="en-US" sz="2000" dirty="0" err="1"/>
              <a:t>socket.</a:t>
            </a:r>
            <a:r>
              <a:rPr lang="en-US" sz="2000" b="1" dirty="0" err="1">
                <a:solidFill>
                  <a:srgbClr val="7030A0"/>
                </a:solidFill>
              </a:rPr>
              <a:t>socket</a:t>
            </a:r>
            <a:r>
              <a:rPr lang="en-US" sz="2000" dirty="0"/>
              <a:t>(</a:t>
            </a:r>
            <a:r>
              <a:rPr lang="en-US" sz="2000" dirty="0" err="1"/>
              <a:t>socket.AF_INET</a:t>
            </a:r>
            <a:r>
              <a:rPr lang="en-US" sz="2000" dirty="0"/>
              <a:t>, </a:t>
            </a:r>
            <a:r>
              <a:rPr lang="en-US" sz="2000" dirty="0" err="1"/>
              <a:t>socket.SOCK_STREAM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my_socket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7030A0"/>
                </a:solidFill>
              </a:rPr>
              <a:t>connect</a:t>
            </a:r>
            <a:r>
              <a:rPr lang="en-US" sz="2000" dirty="0"/>
              <a:t>(('127.0.0.1', 1729))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my_socket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7030A0"/>
                </a:solidFill>
              </a:rPr>
              <a:t>send</a:t>
            </a:r>
            <a:r>
              <a:rPr lang="en-US" sz="2000" dirty="0"/>
              <a:t>('hello </a:t>
            </a:r>
            <a:r>
              <a:rPr lang="en-US" sz="2000" dirty="0" err="1"/>
              <a:t>world’.encode</a:t>
            </a:r>
            <a:r>
              <a:rPr lang="en-US" sz="2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response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my_socket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7030A0"/>
                </a:solidFill>
              </a:rPr>
              <a:t>recv</a:t>
            </a:r>
            <a:r>
              <a:rPr lang="en-US" sz="2000" dirty="0"/>
              <a:t>(MAX_PACKET).decode()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11" name="Arrow: Left 10"/>
          <p:cNvSpPr/>
          <p:nvPr/>
        </p:nvSpPr>
        <p:spPr>
          <a:xfrm>
            <a:off x="5246914" y="4198366"/>
            <a:ext cx="594525" cy="291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/>
          <p:cNvSpPr/>
          <p:nvPr/>
        </p:nvSpPr>
        <p:spPr>
          <a:xfrm flipV="1">
            <a:off x="5406501" y="5075923"/>
            <a:ext cx="522026" cy="284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/>
          <p:cNvSpPr/>
          <p:nvPr/>
        </p:nvSpPr>
        <p:spPr>
          <a:xfrm rot="10800000" flipV="1">
            <a:off x="3906174" y="5936563"/>
            <a:ext cx="2048401" cy="315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62367" y="1680338"/>
            <a:ext cx="100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u="sng" dirty="0">
                <a:solidFill>
                  <a:srgbClr val="0070C0"/>
                </a:solidFill>
              </a:rPr>
              <a:t>שרת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308" y="1680338"/>
            <a:ext cx="100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u="sng" dirty="0">
                <a:solidFill>
                  <a:srgbClr val="0070C0"/>
                </a:solidFill>
              </a:rPr>
              <a:t>לקוח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animBg="1"/>
      <p:bldP spid="13" grpId="0" uiExpan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כיתה- 2.3 הרצת שרת ולקוח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600" dirty="0"/>
              <a:t>פיתחו שני חלונות </a:t>
            </a:r>
            <a:r>
              <a:rPr lang="en-US" sz="3600" dirty="0"/>
              <a:t>command line</a:t>
            </a:r>
            <a:endParaRPr lang="he-IL" sz="3600" dirty="0"/>
          </a:p>
          <a:p>
            <a:pPr lvl="1" algn="r" rtl="1"/>
            <a:r>
              <a:rPr lang="he-IL" sz="2800" dirty="0"/>
              <a:t>בראשון הריצו את </a:t>
            </a:r>
            <a:r>
              <a:rPr lang="en-US" sz="2800" dirty="0"/>
              <a:t>server.py</a:t>
            </a:r>
            <a:endParaRPr lang="he-IL" sz="2800" dirty="0"/>
          </a:p>
          <a:p>
            <a:pPr lvl="1" algn="r" rtl="1"/>
            <a:r>
              <a:rPr lang="he-IL" sz="2800" dirty="0"/>
              <a:t>בשני הריצו את </a:t>
            </a:r>
            <a:r>
              <a:rPr lang="en-US" sz="2800" dirty="0"/>
              <a:t>client.py</a:t>
            </a:r>
            <a:endParaRPr lang="he-IL" sz="2800" dirty="0"/>
          </a:p>
          <a:p>
            <a:pPr lvl="1" algn="r" rtl="1"/>
            <a:r>
              <a:rPr lang="he-IL" sz="2800" dirty="0"/>
              <a:t>וודאו שאתם משתמשים ב-</a:t>
            </a:r>
            <a:r>
              <a:rPr lang="en-US" sz="2800" dirty="0"/>
              <a:t>try-except-finally</a:t>
            </a:r>
          </a:p>
          <a:p>
            <a:pPr algn="r" rtl="1"/>
            <a:r>
              <a:rPr lang="he-IL" sz="3600" dirty="0"/>
              <a:t>אפשר להשתמש ב-</a:t>
            </a:r>
            <a:r>
              <a:rPr lang="en-US" sz="3600" dirty="0" err="1"/>
              <a:t>Pycharm</a:t>
            </a:r>
            <a:r>
              <a:rPr lang="he-IL" sz="3600" dirty="0"/>
              <a:t>, מומלץ כשרוצים לדבג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כיתה- 2.4 הרצת שרת ולקוח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עכשיו עבדו בזוגות ותתקשרו בין שני מחשבים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בונוס – כתבו את השרת כך שלאחר שסיים לטפל בלקוח יוכל לקבל לקוח חדש</a:t>
            </a:r>
            <a:endParaRPr lang="en-US" sz="3600" dirty="0"/>
          </a:p>
          <a:p>
            <a:pPr marL="0" indent="0" algn="r" rtl="1">
              <a:buNone/>
            </a:pPr>
            <a:endParaRPr lang="he-IL" sz="36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36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2.6 – שרת פקודות בסיסי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השרת מבצע פקודות שהלקוח שולח ומחזיר תשובה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רשימת הפקודות: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3200"/>
              <a:t>TIME, </a:t>
            </a:r>
            <a:r>
              <a:rPr lang="en-US" sz="3200" dirty="0"/>
              <a:t>WHORU, RAND, EXIT</a:t>
            </a:r>
            <a:r>
              <a:rPr lang="he-IL" sz="3200" dirty="0"/>
              <a:t> (פירוט בספר)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טיפים לביצוע התרגיל: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/>
              <a:t>קלט משתמש- פקודת </a:t>
            </a:r>
            <a:r>
              <a:rPr lang="en-US" sz="3200" dirty="0" err="1"/>
              <a:t>raw_input</a:t>
            </a:r>
            <a:endParaRPr lang="he-IL" sz="32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/>
              <a:t>הלקוח שולח כמות בתים קבועה- </a:t>
            </a:r>
            <a:r>
              <a:rPr lang="en-US" sz="3200" dirty="0" err="1"/>
              <a:t>socket.send</a:t>
            </a:r>
            <a:r>
              <a:rPr lang="en-US" sz="3200" dirty="0"/>
              <a:t>(4)</a:t>
            </a:r>
            <a:endParaRPr lang="he-IL" sz="32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/>
              <a:t>השרת מחזיר כמות בתים משתנה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/>
              <a:t>ניתן לרפד את תשובת השרת באפסים וכך להגיע לאורך קבוע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/>
              <a:t>ניתן לכתוב בתחילת תשובת השרת את כמות הבתים בהמשך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תכננו מראש את פרוטוקול התקשורת בין השרת ללקוח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בסיום הטיפול בלקוח על השרת להיות מוכן לקבל לקוח חדש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3400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lvl="1" algn="r" rtl="1"/>
            <a:endParaRPr lang="he-IL" dirty="0"/>
          </a:p>
          <a:p>
            <a:pPr lvl="1" algn="l" rtl="1"/>
            <a:endParaRPr lang="he-IL" dirty="0"/>
          </a:p>
          <a:p>
            <a:pPr lvl="1" algn="l" rtl="1"/>
            <a:endParaRPr lang="he-IL" dirty="0"/>
          </a:p>
          <a:p>
            <a:pPr lvl="2" algn="r" rtl="1"/>
            <a:endParaRPr lang="he-IL" dirty="0"/>
          </a:p>
          <a:p>
            <a:pPr lvl="2" algn="r" rtl="1"/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2.7- שרת פקודות מתקדם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בתרגיל זה תכתבו שרת-לקוח של תוכנה שמאפשרת לטכנאי לבצע פעולות שונות על מחשב מרוחק: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קבלת צילום מסך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הפעלת תוכנות שונות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העתקה של קובץ מהשרת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הצגת תוכן תיקיה, מחיקת קבצים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600" dirty="0"/>
              <a:t>הדרכה נמצאת בספר הלימוד ובסרטונים הבאים (מחכה לכם הפתעה בסרטונים):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>
                <a:hlinkClick r:id="rId2"/>
              </a:rPr>
              <a:t>הנחיות לתרגיל 2.7</a:t>
            </a:r>
            <a:endParaRPr lang="he-IL" sz="32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200" dirty="0">
                <a:hlinkClick r:id="rId3"/>
              </a:rPr>
              <a:t>תרגיל 2.7 דוגמת הרצה</a:t>
            </a:r>
            <a:endParaRPr lang="he-IL" sz="32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2.7- הדרכה וטיפים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3329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קראו היטב את כל דרישות התרגיל והשלבים לפני תחילת העבודה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תכננו מראש את פרוטוקול התקשורת בין השרת והלקוח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תכננו איך הלקוח יודע שהעברת הקובץ הסתיימה?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1800" dirty="0" err="1"/>
              <a:t>socket.send</a:t>
            </a:r>
            <a:r>
              <a:rPr lang="en-US" sz="1800" dirty="0"/>
              <a:t>(message)</a:t>
            </a:r>
            <a:r>
              <a:rPr lang="he-IL" sz="1800" dirty="0"/>
              <a:t> לא שולחת כלום אם </a:t>
            </a:r>
            <a:r>
              <a:rPr lang="en-US" sz="1800" dirty="0"/>
              <a:t>message</a:t>
            </a:r>
            <a:r>
              <a:rPr lang="he-IL" sz="1800" dirty="0"/>
              <a:t> ריק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נסו לאתר קטעי קוד משותפים לשרת והלקוח וכתבו אותם פעם אחת ושתפו את הקוד בין השרת ללקוח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בעבודה עם קבצים, יש סיכון שהלקוח יבקש לבצע פעולה על קובץ לא קיים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היעזרו בתנאים </a:t>
            </a:r>
            <a:r>
              <a:rPr lang="en-US" sz="2000" dirty="0"/>
              <a:t>try, except</a:t>
            </a:r>
            <a:r>
              <a:rPr lang="he-IL" sz="2000" dirty="0"/>
              <a:t> כדי למנוע קריסה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כדי לעבוד עם </a:t>
            </a:r>
            <a:r>
              <a:rPr lang="en-US" sz="2400" dirty="0" err="1"/>
              <a:t>subprocess.call</a:t>
            </a:r>
            <a:r>
              <a:rPr lang="he-IL" sz="2400" dirty="0"/>
              <a:t>, יש צורך להעביר כפרמטר את המיקום המלא של התוכנה שתופעל</a:t>
            </a:r>
          </a:p>
          <a:p>
            <a:pPr algn="r" rtl="1"/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5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מה למדנו?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3400" dirty="0"/>
              <a:t>socket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3400" dirty="0"/>
              <a:t>port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400" dirty="0"/>
              <a:t>תכנות רשתי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000" dirty="0"/>
              <a:t>תכנון פרוטוקול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000" dirty="0"/>
              <a:t>פיתוח לקוח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3000" dirty="0"/>
              <a:t>פיתוח שרת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151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נלמד בפרק הקרוב?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מהי תקשורת שרת – לקוח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מהו </a:t>
            </a:r>
            <a:r>
              <a:rPr lang="en-US" sz="3200" dirty="0"/>
              <a:t>socket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נכתוב שרת ולקוח בשפת </a:t>
            </a:r>
            <a:r>
              <a:rPr lang="en-US" sz="3200" dirty="0"/>
              <a:t>python</a:t>
            </a:r>
            <a:r>
              <a:rPr lang="he-IL" sz="3200" dirty="0"/>
              <a:t>, בעזרת </a:t>
            </a:r>
            <a:r>
              <a:rPr lang="en-US" sz="3200" dirty="0"/>
              <a:t>socket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השרת והלקוח יתקשרו ביניהם:</a:t>
            </a:r>
          </a:p>
          <a:p>
            <a:pPr lvl="1" algn="r" rtl="1"/>
            <a:r>
              <a:rPr lang="he-IL" sz="2400" dirty="0"/>
              <a:t>שליחת הודעות</a:t>
            </a:r>
          </a:p>
          <a:p>
            <a:pPr lvl="1" algn="r" rtl="1"/>
            <a:r>
              <a:rPr lang="he-IL" sz="2400" dirty="0"/>
              <a:t>העברת קבצים</a:t>
            </a:r>
          </a:p>
          <a:p>
            <a:pPr lvl="1" algn="r" rtl="1"/>
            <a:r>
              <a:rPr lang="he-IL" sz="2400" dirty="0"/>
              <a:t>תמונות</a:t>
            </a:r>
          </a:p>
          <a:p>
            <a:pPr lvl="1" algn="r" rtl="1"/>
            <a:r>
              <a:rPr lang="he-IL" sz="2400" dirty="0"/>
              <a:t>וכו'</a:t>
            </a:r>
          </a:p>
          <a:p>
            <a:pPr algn="r" rtl="1"/>
            <a:endParaRPr lang="en-US" dirty="0"/>
          </a:p>
        </p:txBody>
      </p:sp>
      <p:pic>
        <p:nvPicPr>
          <p:cNvPr id="4" name="Picture 2" descr="http://angtuburanon.org/wp/wp-content/uploads/2014/09/client-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3621833"/>
            <a:ext cx="5029200" cy="1896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0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826" y="1845734"/>
            <a:ext cx="3959289" cy="207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תקשורת שרת - 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שרת – </a:t>
            </a:r>
            <a:r>
              <a:rPr lang="en-US" sz="3200" dirty="0"/>
              <a:t>server</a:t>
            </a:r>
            <a:r>
              <a:rPr lang="he-IL" sz="3200" dirty="0"/>
              <a:t>, לקוח - </a:t>
            </a:r>
            <a:r>
              <a:rPr lang="en-US" sz="3200" dirty="0"/>
              <a:t>client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צורת התקשורת הנפוצה ביותר באינטרנט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ה-</a:t>
            </a:r>
            <a:r>
              <a:rPr lang="en-US" sz="3200" dirty="0"/>
              <a:t>server</a:t>
            </a:r>
            <a:r>
              <a:rPr lang="he-IL" sz="3200" dirty="0"/>
              <a:t> מספק שירות כלשהו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ה-</a:t>
            </a:r>
            <a:r>
              <a:rPr lang="en-US" sz="3200" dirty="0"/>
              <a:t>client</a:t>
            </a:r>
            <a:r>
              <a:rPr lang="he-IL" sz="3200" dirty="0"/>
              <a:t> פונה ל-</a:t>
            </a:r>
            <a:r>
              <a:rPr lang="en-US" sz="3200" dirty="0"/>
              <a:t>server</a:t>
            </a:r>
            <a:r>
              <a:rPr lang="he-IL" sz="3200" dirty="0"/>
              <a:t> כדי להשתמש בשירות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התקשורת בין השרת והלקוח מתבצעת על ידי </a:t>
            </a:r>
            <a:r>
              <a:rPr lang="en-US" sz="3200" dirty="0"/>
              <a:t>socket</a:t>
            </a:r>
            <a:endParaRPr lang="he-IL" sz="3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011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מהו </a:t>
            </a:r>
            <a:r>
              <a:rPr lang="en-US" sz="3600" dirty="0"/>
              <a:t>socket</a:t>
            </a:r>
            <a:r>
              <a:rPr lang="he-IL" sz="36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</a:t>
            </a:r>
            <a:r>
              <a:rPr lang="en-US" sz="2400" dirty="0"/>
              <a:t>socket</a:t>
            </a:r>
            <a:r>
              <a:rPr lang="he-IL" sz="2400" dirty="0"/>
              <a:t> היינו מחלקת תוכנה שתפקידה לדאוג לכל האלמנטים של התקשורת בין השרת ללקוח (מלבד הפרוטוקול), כך שהשרת והלקוח יוכלו להעביר את התוכן שהם מעוניינים להעביר על תווך התקשורת.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אפשר להמשיל </a:t>
            </a:r>
            <a:r>
              <a:rPr lang="en-US" sz="3600" dirty="0"/>
              <a:t>socket</a:t>
            </a:r>
            <a:r>
              <a:rPr lang="he-IL" sz="3600" dirty="0"/>
              <a:t> לצינור: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ב-</a:t>
            </a:r>
            <a:r>
              <a:rPr lang="en-US" sz="2400" dirty="0"/>
              <a:t>socket</a:t>
            </a:r>
            <a:r>
              <a:rPr lang="he-IL" sz="2400" dirty="0"/>
              <a:t> זורם מידע- זרם של בתים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זרימת המידע היא דו כיוונית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ל-</a:t>
            </a:r>
            <a:r>
              <a:rPr lang="en-US" sz="2400" dirty="0"/>
              <a:t>socket</a:t>
            </a:r>
            <a:r>
              <a:rPr lang="he-IL" sz="2400" dirty="0"/>
              <a:t> נקודות התחלה וסיום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900" dirty="0"/>
              <a:t>לשרת יהיה את עצם ה-</a:t>
            </a:r>
            <a:r>
              <a:rPr lang="en-US" sz="3900" dirty="0"/>
              <a:t>socket</a:t>
            </a:r>
            <a:r>
              <a:rPr lang="he-IL" sz="3900" dirty="0"/>
              <a:t> שלו (</a:t>
            </a:r>
            <a:r>
              <a:rPr lang="en-US" sz="3900" dirty="0"/>
              <a:t>instance</a:t>
            </a:r>
            <a:r>
              <a:rPr lang="he-IL" sz="3900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900" dirty="0"/>
              <a:t>ללקוח יהיה את עצם ה-</a:t>
            </a:r>
            <a:r>
              <a:rPr lang="en-US" sz="3900" dirty="0"/>
              <a:t>socket</a:t>
            </a:r>
            <a:r>
              <a:rPr lang="he-IL" sz="3900" dirty="0"/>
              <a:t> שלו (</a:t>
            </a:r>
            <a:r>
              <a:rPr lang="en-US" sz="3900" dirty="0"/>
              <a:t>instance</a:t>
            </a:r>
            <a:r>
              <a:rPr lang="he-IL" sz="3900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959" y="2825199"/>
            <a:ext cx="3109702" cy="17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902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189" y="1737360"/>
            <a:ext cx="4941490" cy="498842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 </a:t>
            </a:r>
            <a:r>
              <a:rPr lang="en-US" sz="2800" dirty="0"/>
              <a:t>socket</a:t>
            </a:r>
            <a:r>
              <a:rPr lang="he-IL" sz="2800" dirty="0"/>
              <a:t> יש שני מזהים: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 </a:t>
            </a:r>
            <a:r>
              <a:rPr lang="en-US" sz="2200" dirty="0"/>
              <a:t>IP</a:t>
            </a:r>
            <a:r>
              <a:rPr lang="he-IL" sz="2200" dirty="0"/>
              <a:t> של המחשב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מספר בתחום 65535  - 0. למספר הזה קוראים פורט</a:t>
            </a:r>
            <a:endParaRPr lang="en-US" sz="2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הדרך המקובלת לציון פורט היא </a:t>
            </a:r>
            <a:r>
              <a:rPr lang="en-US" sz="2200" b="1" dirty="0" err="1"/>
              <a:t>IP</a:t>
            </a:r>
            <a:r>
              <a:rPr lang="en-US" sz="2200" dirty="0" err="1"/>
              <a:t>:</a:t>
            </a:r>
            <a:r>
              <a:rPr lang="en-US" sz="2200" b="1" dirty="0" err="1"/>
              <a:t>port</a:t>
            </a:r>
            <a:endParaRPr lang="he-IL" sz="2200" b="1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643" y="2018422"/>
            <a:ext cx="3872204" cy="331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72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54" y="1845733"/>
            <a:ext cx="4995725" cy="4452429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כיצד רואים אלו פורטים פתוחים במחשב?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הפקודה </a:t>
            </a:r>
            <a:r>
              <a:rPr lang="en-US" sz="2200" dirty="0" err="1"/>
              <a:t>netstat</a:t>
            </a:r>
            <a:r>
              <a:rPr lang="en-US" sz="2200" dirty="0"/>
              <a:t> –</a:t>
            </a:r>
            <a:r>
              <a:rPr lang="en-US" sz="2200" dirty="0" err="1"/>
              <a:t>ano</a:t>
            </a:r>
            <a:r>
              <a:rPr lang="he-IL" sz="2200" dirty="0"/>
              <a:t> (</a:t>
            </a:r>
            <a:r>
              <a:rPr lang="en-US" sz="2200" dirty="0" err="1"/>
              <a:t>netstat</a:t>
            </a:r>
            <a:r>
              <a:rPr lang="en-US" sz="2200" dirty="0"/>
              <a:t> –</a:t>
            </a:r>
            <a:r>
              <a:rPr lang="en-US" sz="2200" dirty="0" err="1"/>
              <a:t>anp</a:t>
            </a:r>
            <a:r>
              <a:rPr lang="he-IL" sz="2200" dirty="0"/>
              <a:t> ב </a:t>
            </a:r>
            <a:r>
              <a:rPr lang="en-US" sz="2200" dirty="0"/>
              <a:t>Linux</a:t>
            </a:r>
            <a:r>
              <a:rPr lang="he-IL" sz="2200" dirty="0"/>
              <a:t>) נותנת רשימה של כל קשרי התקשורת על המחשב</a:t>
            </a:r>
            <a:endParaRPr lang="en-US" sz="2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תרגיל כיתה – פיתחו </a:t>
            </a:r>
            <a:r>
              <a:rPr lang="en-US" sz="2800" dirty="0" err="1"/>
              <a:t>cmd</a:t>
            </a:r>
            <a:r>
              <a:rPr lang="he-IL" sz="2800" dirty="0"/>
              <a:t> והריצו את הפקודה </a:t>
            </a:r>
            <a:r>
              <a:rPr lang="en-US" sz="2800" dirty="0" err="1"/>
              <a:t>netstat</a:t>
            </a:r>
            <a:r>
              <a:rPr lang="en-US" sz="2800" dirty="0"/>
              <a:t> –</a:t>
            </a:r>
            <a:r>
              <a:rPr lang="en-US" sz="2800" dirty="0" err="1"/>
              <a:t>ano</a:t>
            </a:r>
            <a:r>
              <a:rPr lang="en-US" sz="2800" dirty="0"/>
              <a:t> | find “TCP”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אילו כתובות אתם רואים בעמודה השנייה? נסו להסביר אותם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מול אילו מחשבים המחשב שלכם מחובר בקשרי תקשורת?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השתמשו במה </a:t>
            </a:r>
            <a:r>
              <a:rPr lang="he-IL" sz="2200"/>
              <a:t>שלמדנו בשיעור </a:t>
            </a:r>
            <a:r>
              <a:rPr lang="he-IL" sz="2200" dirty="0"/>
              <a:t>שעבר, גלשו לאתר מסוים ונסו לאתר את הקשר ברשימה.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016"/>
            <a:ext cx="6159954" cy="39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המחשה- </a:t>
            </a:r>
            <a:r>
              <a:rPr lang="en-US" dirty="0"/>
              <a:t>IP</a:t>
            </a:r>
            <a:r>
              <a:rPr lang="he-IL" dirty="0"/>
              <a:t> ו-</a:t>
            </a:r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799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שרת שכתובת ה-</a:t>
            </a:r>
            <a:r>
              <a:rPr lang="en-US" dirty="0"/>
              <a:t>IP</a:t>
            </a:r>
            <a:r>
              <a:rPr lang="he-IL" dirty="0"/>
              <a:t> שלו היא 1.2.3.4 מאחסן דפי אינטרנט שונים</a:t>
            </a:r>
          </a:p>
          <a:p>
            <a:pPr lvl="1" algn="r" rtl="1"/>
            <a:r>
              <a:rPr lang="he-IL" dirty="0"/>
              <a:t>השרת תומך בהעברת דפים רגילה </a:t>
            </a:r>
            <a:r>
              <a:rPr lang="en-US" dirty="0"/>
              <a:t>HTTP</a:t>
            </a:r>
            <a:r>
              <a:rPr lang="he-IL" dirty="0"/>
              <a:t> או מאובטחת </a:t>
            </a:r>
            <a:r>
              <a:rPr lang="en-US" dirty="0"/>
              <a:t>HTTPS</a:t>
            </a:r>
          </a:p>
          <a:p>
            <a:pPr algn="r" rtl="1"/>
            <a:r>
              <a:rPr lang="he-IL" dirty="0"/>
              <a:t>שרת שכתובת ה-</a:t>
            </a:r>
            <a:r>
              <a:rPr lang="en-US" dirty="0"/>
              <a:t>IP</a:t>
            </a:r>
            <a:r>
              <a:rPr lang="he-IL" dirty="0"/>
              <a:t> שלו היא 5.6.7.8 מספק מספר שירותים</a:t>
            </a:r>
          </a:p>
          <a:p>
            <a:pPr lvl="1" algn="r" rtl="1"/>
            <a:r>
              <a:rPr lang="he-IL" dirty="0"/>
              <a:t>השרת תומך בהעברת קבצים, יודע לקשר בין כתובות דומיין לכתובות </a:t>
            </a:r>
            <a:r>
              <a:rPr lang="en-US" dirty="0"/>
              <a:t>IP</a:t>
            </a:r>
            <a:r>
              <a:rPr lang="he-IL" dirty="0"/>
              <a:t> ויודע לטפל באימיילים</a:t>
            </a:r>
          </a:p>
          <a:p>
            <a:pPr algn="r" rtl="1"/>
            <a:r>
              <a:rPr lang="he-IL" dirty="0"/>
              <a:t>לאיזה צירוף של </a:t>
            </a:r>
            <a:r>
              <a:rPr lang="en-US" dirty="0"/>
              <a:t>IP</a:t>
            </a:r>
            <a:r>
              <a:rPr lang="he-IL" dirty="0"/>
              <a:t> ו-</a:t>
            </a:r>
            <a:r>
              <a:rPr lang="en-US" dirty="0"/>
              <a:t>Port</a:t>
            </a:r>
            <a:r>
              <a:rPr lang="he-IL" dirty="0"/>
              <a:t> צריך לפנות לקוח שרוצה לבצע תשאול </a:t>
            </a:r>
            <a:r>
              <a:rPr lang="en-US" dirty="0"/>
              <a:t>DNS</a:t>
            </a:r>
            <a:r>
              <a:rPr lang="he-IL" dirty="0"/>
              <a:t>? גלישה מאובטחת לאתר אינטרנט?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97277" y="3897868"/>
            <a:ext cx="4876801" cy="2373097"/>
            <a:chOff x="1097277" y="3897868"/>
            <a:chExt cx="4876801" cy="2373097"/>
          </a:xfrm>
        </p:grpSpPr>
        <p:grpSp>
          <p:nvGrpSpPr>
            <p:cNvPr id="32" name="קבוצה 12"/>
            <p:cNvGrpSpPr/>
            <p:nvPr/>
          </p:nvGrpSpPr>
          <p:grpSpPr>
            <a:xfrm>
              <a:off x="1097277" y="3897868"/>
              <a:ext cx="4876801" cy="2350532"/>
              <a:chOff x="0" y="3962400"/>
              <a:chExt cx="4876801" cy="2350532"/>
            </a:xfrm>
          </p:grpSpPr>
          <p:pic>
            <p:nvPicPr>
              <p:cNvPr id="33" name="Picture 4" descr="http://www.webhostingvirtualdedicatedservers.com/wp-content/blogs.dir/5/files/2012/09/Web-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90800" y="3962400"/>
                <a:ext cx="2286001" cy="2286001"/>
              </a:xfrm>
              <a:prstGeom prst="rect">
                <a:avLst/>
              </a:prstGeom>
              <a:noFill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0" y="4267200"/>
                <a:ext cx="3200399" cy="16619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1600" dirty="0"/>
                  <a:t>תהליכים: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600" dirty="0"/>
                  <a:t>גלישה לדפי אינטרנט </a:t>
                </a:r>
                <a:r>
                  <a:rPr lang="en-US" sz="1600" dirty="0"/>
                  <a:t>HTTP</a:t>
                </a:r>
                <a:r>
                  <a:rPr lang="he-IL" sz="1600" dirty="0"/>
                  <a:t> – פורט 80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600" dirty="0"/>
                  <a:t>גלישה לדפי אינטרנט מאובטחים </a:t>
                </a:r>
                <a:r>
                  <a:rPr lang="en-US" sz="1600" dirty="0"/>
                  <a:t>HTTPS</a:t>
                </a:r>
                <a:r>
                  <a:rPr lang="he-IL" sz="1600" dirty="0"/>
                  <a:t> – פורט 443</a:t>
                </a:r>
              </a:p>
              <a:p>
                <a:pPr algn="r" rtl="1"/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43200" y="5943600"/>
                <a:ext cx="160019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dirty="0"/>
                  <a:t>שרת 1.2.3.4</a:t>
                </a:r>
              </a:p>
            </p:txBody>
          </p:sp>
        </p:grpSp>
        <p:sp>
          <p:nvSpPr>
            <p:cNvPr id="38" name="מלבן מעוגל 13"/>
            <p:cNvSpPr/>
            <p:nvPr/>
          </p:nvSpPr>
          <p:spPr>
            <a:xfrm>
              <a:off x="1153812" y="3984965"/>
              <a:ext cx="4458928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04118" y="3897868"/>
            <a:ext cx="4876801" cy="2362200"/>
            <a:chOff x="6553198" y="3642064"/>
            <a:chExt cx="4876801" cy="2362200"/>
          </a:xfrm>
        </p:grpSpPr>
        <p:grpSp>
          <p:nvGrpSpPr>
            <p:cNvPr id="37" name="Group 36"/>
            <p:cNvGrpSpPr/>
            <p:nvPr/>
          </p:nvGrpSpPr>
          <p:grpSpPr>
            <a:xfrm>
              <a:off x="6553198" y="3642064"/>
              <a:ext cx="4876801" cy="2362200"/>
              <a:chOff x="4572000" y="3581400"/>
              <a:chExt cx="4876801" cy="2362200"/>
            </a:xfrm>
          </p:grpSpPr>
          <p:pic>
            <p:nvPicPr>
              <p:cNvPr id="30" name="Picture 4" descr="http://www.webhostingvirtualdedicatedservers.com/wp-content/blogs.dir/5/files/2012/09/Web-serv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2800" y="3581400"/>
                <a:ext cx="2286001" cy="2286001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4572000" y="3962400"/>
                <a:ext cx="3200400" cy="16619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he-IL" sz="1600" dirty="0"/>
                  <a:t>תהליכים: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600" dirty="0"/>
                  <a:t>העברת קבצים </a:t>
                </a:r>
                <a:r>
                  <a:rPr lang="en-US" sz="1600" dirty="0"/>
                  <a:t>FTP</a:t>
                </a:r>
                <a:r>
                  <a:rPr lang="he-IL" sz="1600" dirty="0"/>
                  <a:t> – פורט 20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600" dirty="0"/>
                  <a:t>מענה לבקשות </a:t>
                </a:r>
                <a:r>
                  <a:rPr lang="en-US" sz="1600" dirty="0"/>
                  <a:t>DNS</a:t>
                </a:r>
                <a:r>
                  <a:rPr lang="he-IL" sz="1600" dirty="0"/>
                  <a:t> -  פורט 53</a:t>
                </a:r>
                <a:endParaRPr lang="en-US" sz="1600" dirty="0"/>
              </a:p>
              <a:p>
                <a:pPr marL="342900" indent="-342900" algn="r" rtl="1">
                  <a:buAutoNum type="arabicPeriod"/>
                </a:pPr>
                <a:r>
                  <a:rPr lang="he-IL" sz="1600" dirty="0"/>
                  <a:t>שליחה וקבל אימיילים </a:t>
                </a:r>
                <a:r>
                  <a:rPr lang="en-US" sz="1600" dirty="0"/>
                  <a:t>SMTP</a:t>
                </a:r>
                <a:r>
                  <a:rPr lang="he-IL" sz="1600" dirty="0"/>
                  <a:t> – פורט 25</a:t>
                </a:r>
              </a:p>
              <a:p>
                <a:pPr algn="r" rtl="1"/>
                <a:endParaRPr lang="he-IL" dirty="0"/>
              </a:p>
            </p:txBody>
          </p:sp>
          <p:sp>
            <p:nvSpPr>
              <p:cNvPr id="36" name="מלבן מעוגל 14"/>
              <p:cNvSpPr/>
              <p:nvPr/>
            </p:nvSpPr>
            <p:spPr>
              <a:xfrm>
                <a:off x="4724400" y="3657600"/>
                <a:ext cx="4267200" cy="2286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448799" y="5615889"/>
              <a:ext cx="167639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dirty="0"/>
                <a:t>שרת 5.6.7.8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6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כתובות מיוחדות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1845734"/>
            <a:ext cx="7444814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127.0.0.1 – </a:t>
            </a:r>
            <a:r>
              <a:rPr lang="en-US" sz="3200" dirty="0"/>
              <a:t>local loopback</a:t>
            </a:r>
            <a:r>
              <a:rPr lang="he-IL" sz="3200" dirty="0"/>
              <a:t> – תמיד מנותבת למחשב המקומי.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למה צריך אותה?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כדי שתהיה כתובת מוגדרת על מנת לעזור בפיתוח, בכל מחשב שאריץ את התכנה היא תתנהג אותו דבר.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0.0.0.0 – עבור שרת, במידה ולשרת יש מספר כתובות </a:t>
            </a:r>
            <a:r>
              <a:rPr lang="en-US" sz="3200" dirty="0"/>
              <a:t>IP</a:t>
            </a:r>
            <a:r>
              <a:rPr lang="he-IL" sz="3200" dirty="0"/>
              <a:t>, ניתן להאזין על כתובת ספציפית, אם נאזין על 0.0.0.0 – נאזין על כל הכתובות של המחשב.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30" y="1752600"/>
            <a:ext cx="271909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6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המחלקה </a:t>
            </a:r>
            <a:r>
              <a:rPr lang="en-US" dirty="0"/>
              <a:t>socket</a:t>
            </a:r>
            <a:r>
              <a:rPr lang="he-IL" dirty="0"/>
              <a:t> - 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https://docs.python.org/3/library/socket.html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פקודות מרכזיות</a:t>
            </a:r>
            <a:r>
              <a:rPr lang="en-US" dirty="0"/>
              <a:t> </a:t>
            </a:r>
            <a:r>
              <a:rPr lang="he-IL" dirty="0"/>
              <a:t>צד לקוח:</a:t>
            </a:r>
            <a:endParaRPr lang="en-US" dirty="0"/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socket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MAX_PACKET = 1024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my_socket</a:t>
            </a:r>
            <a:r>
              <a:rPr lang="en-US" dirty="0"/>
              <a:t> = </a:t>
            </a:r>
            <a:r>
              <a:rPr lang="en-US" dirty="0" err="1"/>
              <a:t>socket.</a:t>
            </a:r>
            <a:r>
              <a:rPr lang="en-US" b="1" dirty="0" err="1">
                <a:solidFill>
                  <a:srgbClr val="7030A0"/>
                </a:solidFill>
              </a:rPr>
              <a:t>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try: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connect</a:t>
            </a:r>
            <a:r>
              <a:rPr lang="en-US" dirty="0"/>
              <a:t>(('127.0.0.1', 1729))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send</a:t>
            </a:r>
            <a:r>
              <a:rPr lang="en-US" dirty="0"/>
              <a:t>('hello </a:t>
            </a:r>
            <a:r>
              <a:rPr lang="en-US" dirty="0" err="1"/>
              <a:t>world’.encode</a:t>
            </a:r>
            <a:r>
              <a:rPr lang="en-US" dirty="0"/>
              <a:t>())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response =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recv</a:t>
            </a:r>
            <a:r>
              <a:rPr lang="en-US" dirty="0"/>
              <a:t>(MAX_PACKET).decode()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 </a:t>
            </a:r>
            <a:r>
              <a:rPr lang="en-US" dirty="0" err="1"/>
              <a:t>socket.error</a:t>
            </a:r>
            <a:r>
              <a:rPr lang="en-US" dirty="0"/>
              <a:t> as err: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'received socket error ' + </a:t>
            </a:r>
            <a:r>
              <a:rPr lang="en-US" dirty="0" err="1"/>
              <a:t>str</a:t>
            </a:r>
            <a:r>
              <a:rPr lang="en-US" dirty="0"/>
              <a:t>(err)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finally:</a:t>
            </a:r>
          </a:p>
          <a:p>
            <a:pPr marL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my_socket.</a:t>
            </a:r>
            <a:r>
              <a:rPr lang="en-US" b="1" dirty="0" err="1">
                <a:solidFill>
                  <a:srgbClr val="7030A0"/>
                </a:solidFill>
              </a:rPr>
              <a:t>close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02023" y="1909277"/>
            <a:ext cx="1091954" cy="612648"/>
          </a:xfrm>
          <a:prstGeom prst="wedgeRectCallout">
            <a:avLst>
              <a:gd name="adj1" fmla="val -57726"/>
              <a:gd name="adj2" fmla="val 5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ייבוא הספרייה</a:t>
            </a:r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3681015" y="2288753"/>
            <a:ext cx="1494999" cy="612648"/>
          </a:xfrm>
          <a:prstGeom prst="wedgeRectCallout">
            <a:avLst>
              <a:gd name="adj1" fmla="val -72452"/>
              <a:gd name="adj2" fmla="val 74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יצירת אובייקט </a:t>
            </a:r>
            <a:r>
              <a:rPr lang="en-US" dirty="0"/>
              <a:t>socket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5359745" y="2415413"/>
            <a:ext cx="1091954" cy="612648"/>
          </a:xfrm>
          <a:prstGeom prst="wedgeRectCallout">
            <a:avLst>
              <a:gd name="adj1" fmla="val -64230"/>
              <a:gd name="adj2" fmla="val 5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פרוטוקול </a:t>
            </a:r>
            <a:r>
              <a:rPr lang="en-US" dirty="0"/>
              <a:t>IP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6899651" y="2406580"/>
            <a:ext cx="1091954" cy="612648"/>
          </a:xfrm>
          <a:prstGeom prst="wedgeRectCallout">
            <a:avLst>
              <a:gd name="adj1" fmla="val -57726"/>
              <a:gd name="adj2" fmla="val 5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סוג הקשר </a:t>
            </a:r>
            <a:r>
              <a:rPr lang="en-US" dirty="0"/>
              <a:t>(TCP)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5433135" y="3291416"/>
            <a:ext cx="5722546" cy="612648"/>
          </a:xfrm>
          <a:prstGeom prst="wedgeRectCallout">
            <a:avLst>
              <a:gd name="adj1" fmla="val -55475"/>
              <a:gd name="adj2" fmla="val 7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התחבר לשרת – מקבל פרמטר יחיד – </a:t>
            </a:r>
            <a:r>
              <a:rPr lang="en-US" dirty="0"/>
              <a:t>tuple</a:t>
            </a:r>
            <a:r>
              <a:rPr lang="he-IL" dirty="0"/>
              <a:t> של כתובת </a:t>
            </a:r>
            <a:r>
              <a:rPr lang="en-US" dirty="0"/>
              <a:t>IP</a:t>
            </a:r>
            <a:r>
              <a:rPr lang="he-IL" dirty="0"/>
              <a:t> ופורט</a:t>
            </a:r>
            <a:endParaRPr lang="en-US" dirty="0"/>
          </a:p>
        </p:txBody>
      </p:sp>
      <p:sp>
        <p:nvSpPr>
          <p:cNvPr id="12" name="Speech Bubble: Rectangle 11"/>
          <p:cNvSpPr/>
          <p:nvPr/>
        </p:nvSpPr>
        <p:spPr>
          <a:xfrm>
            <a:off x="6263641" y="3905440"/>
            <a:ext cx="2112885" cy="612648"/>
          </a:xfrm>
          <a:prstGeom prst="wedgeRectCallout">
            <a:avLst>
              <a:gd name="adj1" fmla="val -106033"/>
              <a:gd name="adj2" fmla="val -1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שלח </a:t>
            </a:r>
            <a:r>
              <a:rPr lang="en-US" dirty="0"/>
              <a:t>string</a:t>
            </a:r>
            <a:r>
              <a:rPr lang="he-IL" dirty="0"/>
              <a:t> לשרת</a:t>
            </a:r>
            <a:endParaRPr lang="en-US" dirty="0"/>
          </a:p>
        </p:txBody>
      </p:sp>
      <p:sp>
        <p:nvSpPr>
          <p:cNvPr id="13" name="Speech Bubble: Rectangle 12"/>
          <p:cNvSpPr/>
          <p:nvPr/>
        </p:nvSpPr>
        <p:spPr>
          <a:xfrm>
            <a:off x="8487053" y="4518088"/>
            <a:ext cx="3172584" cy="612648"/>
          </a:xfrm>
          <a:prstGeom prst="wedgeRectCallout">
            <a:avLst>
              <a:gd name="adj1" fmla="val -117316"/>
              <a:gd name="adj2" fmla="val -24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קבל </a:t>
            </a:r>
            <a:r>
              <a:rPr lang="en-US" dirty="0"/>
              <a:t>string</a:t>
            </a:r>
            <a:r>
              <a:rPr lang="he-IL" dirty="0"/>
              <a:t> מהשרת באורך מקסימלי של בתים</a:t>
            </a:r>
            <a:endParaRPr lang="en-US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3364637" y="5671144"/>
            <a:ext cx="2885243" cy="612648"/>
          </a:xfrm>
          <a:prstGeom prst="wedgeRectCallout">
            <a:avLst>
              <a:gd name="adj1" fmla="val -60388"/>
              <a:gd name="adj2" fmla="val -46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לא לשכוח לסגור את ה </a:t>
            </a:r>
            <a:r>
              <a:rPr lang="en-US" dirty="0"/>
              <a:t>socket</a:t>
            </a:r>
          </a:p>
        </p:txBody>
      </p:sp>
      <p:sp>
        <p:nvSpPr>
          <p:cNvPr id="15" name="Speech Bubble: Rectangle 14"/>
          <p:cNvSpPr/>
          <p:nvPr/>
        </p:nvSpPr>
        <p:spPr>
          <a:xfrm>
            <a:off x="5659071" y="4886579"/>
            <a:ext cx="1661013" cy="612648"/>
          </a:xfrm>
          <a:prstGeom prst="wedgeRectCallout">
            <a:avLst>
              <a:gd name="adj1" fmla="val -165757"/>
              <a:gd name="adj2" fmla="val -46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טיפול בשגיאות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1346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תכנות רשתי</vt:lpstr>
      <vt:lpstr>מה נלמד בפרק הקרוב?</vt:lpstr>
      <vt:lpstr>תקשורת שרת - לקוח</vt:lpstr>
      <vt:lpstr>Socket</vt:lpstr>
      <vt:lpstr>Port</vt:lpstr>
      <vt:lpstr>Port</vt:lpstr>
      <vt:lpstr>המחשה- IP ו-Port</vt:lpstr>
      <vt:lpstr>כתובות מיוחדות</vt:lpstr>
      <vt:lpstr>המחלקה socket - לקוח</vt:lpstr>
      <vt:lpstr>תרגיל כיתה – 2.2 לקוח לשרת הדים</vt:lpstr>
      <vt:lpstr>המחלקה socket - שרת</vt:lpstr>
      <vt:lpstr>תכנות רשתי - sockets</vt:lpstr>
      <vt:lpstr>תרגיל כיתה- 2.3 הרצת שרת ולקוח</vt:lpstr>
      <vt:lpstr>תרגיל כיתה- 2.4 הרצת שרת ולקוח</vt:lpstr>
      <vt:lpstr>תרגיל 2.6 – שרת פקודות בסיסי</vt:lpstr>
      <vt:lpstr>תרגיל 2.7- שרת פקודות מתקדם </vt:lpstr>
      <vt:lpstr>תרגיל 2.7- הדרכה וטיפים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רשתי</dc:title>
  <dc:creator>Nir Dweck</dc:creator>
  <cp:lastModifiedBy>nir dweck</cp:lastModifiedBy>
  <cp:revision>32</cp:revision>
  <dcterms:created xsi:type="dcterms:W3CDTF">2016-10-22T18:17:29Z</dcterms:created>
  <dcterms:modified xsi:type="dcterms:W3CDTF">2021-10-07T15:14:57Z</dcterms:modified>
</cp:coreProperties>
</file>