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8" r:id="rId5"/>
    <p:sldId id="264" r:id="rId6"/>
    <p:sldId id="275" r:id="rId7"/>
    <p:sldId id="263" r:id="rId8"/>
    <p:sldId id="269" r:id="rId9"/>
    <p:sldId id="270" r:id="rId10"/>
    <p:sldId id="276" r:id="rId11"/>
    <p:sldId id="274" r:id="rId12"/>
    <p:sldId id="259" r:id="rId13"/>
    <p:sldId id="260" r:id="rId14"/>
    <p:sldId id="261" r:id="rId15"/>
    <p:sldId id="262" r:id="rId16"/>
    <p:sldId id="265" r:id="rId17"/>
    <p:sldId id="266" r:id="rId18"/>
    <p:sldId id="267" r:id="rId19"/>
    <p:sldId id="273" r:id="rId20"/>
    <p:sldId id="272"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5BD39D-666B-4FF3-AED3-F8E2B347D1C3}"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24404-219A-4066-A8F9-7CF669756F0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24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BD39D-666B-4FF3-AED3-F8E2B347D1C3}"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24404-219A-4066-A8F9-7CF669756F06}" type="slidenum">
              <a:rPr lang="en-US" smtClean="0"/>
              <a:t>‹#›</a:t>
            </a:fld>
            <a:endParaRPr lang="en-US"/>
          </a:p>
        </p:txBody>
      </p:sp>
    </p:spTree>
    <p:extLst>
      <p:ext uri="{BB962C8B-B14F-4D97-AF65-F5344CB8AC3E}">
        <p14:creationId xmlns:p14="http://schemas.microsoft.com/office/powerpoint/2010/main" val="205461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BD39D-666B-4FF3-AED3-F8E2B347D1C3}"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24404-219A-4066-A8F9-7CF669756F06}" type="slidenum">
              <a:rPr lang="en-US" smtClean="0"/>
              <a:t>‹#›</a:t>
            </a:fld>
            <a:endParaRPr lang="en-US"/>
          </a:p>
        </p:txBody>
      </p:sp>
    </p:spTree>
    <p:extLst>
      <p:ext uri="{BB962C8B-B14F-4D97-AF65-F5344CB8AC3E}">
        <p14:creationId xmlns:p14="http://schemas.microsoft.com/office/powerpoint/2010/main" val="375523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BD39D-666B-4FF3-AED3-F8E2B347D1C3}"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24404-219A-4066-A8F9-7CF669756F06}" type="slidenum">
              <a:rPr lang="en-US" smtClean="0"/>
              <a:t>‹#›</a:t>
            </a:fld>
            <a:endParaRPr lang="en-US"/>
          </a:p>
        </p:txBody>
      </p:sp>
    </p:spTree>
    <p:extLst>
      <p:ext uri="{BB962C8B-B14F-4D97-AF65-F5344CB8AC3E}">
        <p14:creationId xmlns:p14="http://schemas.microsoft.com/office/powerpoint/2010/main" val="2256635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5BD39D-666B-4FF3-AED3-F8E2B347D1C3}"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24404-219A-4066-A8F9-7CF669756F0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13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5BD39D-666B-4FF3-AED3-F8E2B347D1C3}"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A24404-219A-4066-A8F9-7CF669756F06}" type="slidenum">
              <a:rPr lang="en-US" smtClean="0"/>
              <a:t>‹#›</a:t>
            </a:fld>
            <a:endParaRPr lang="en-US"/>
          </a:p>
        </p:txBody>
      </p:sp>
    </p:spTree>
    <p:extLst>
      <p:ext uri="{BB962C8B-B14F-4D97-AF65-F5344CB8AC3E}">
        <p14:creationId xmlns:p14="http://schemas.microsoft.com/office/powerpoint/2010/main" val="2231816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5BD39D-666B-4FF3-AED3-F8E2B347D1C3}" type="datetimeFigureOut">
              <a:rPr lang="en-US" smtClean="0"/>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A24404-219A-4066-A8F9-7CF669756F06}" type="slidenum">
              <a:rPr lang="en-US" smtClean="0"/>
              <a:t>‹#›</a:t>
            </a:fld>
            <a:endParaRPr lang="en-US"/>
          </a:p>
        </p:txBody>
      </p:sp>
    </p:spTree>
    <p:extLst>
      <p:ext uri="{BB962C8B-B14F-4D97-AF65-F5344CB8AC3E}">
        <p14:creationId xmlns:p14="http://schemas.microsoft.com/office/powerpoint/2010/main" val="224381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5BD39D-666B-4FF3-AED3-F8E2B347D1C3}" type="datetimeFigureOut">
              <a:rPr lang="en-US" smtClean="0"/>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A24404-219A-4066-A8F9-7CF669756F06}" type="slidenum">
              <a:rPr lang="en-US" smtClean="0"/>
              <a:t>‹#›</a:t>
            </a:fld>
            <a:endParaRPr lang="en-US"/>
          </a:p>
        </p:txBody>
      </p:sp>
    </p:spTree>
    <p:extLst>
      <p:ext uri="{BB962C8B-B14F-4D97-AF65-F5344CB8AC3E}">
        <p14:creationId xmlns:p14="http://schemas.microsoft.com/office/powerpoint/2010/main" val="160673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5BD39D-666B-4FF3-AED3-F8E2B347D1C3}" type="datetimeFigureOut">
              <a:rPr lang="en-US" smtClean="0"/>
              <a:t>11/1/2018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0A24404-219A-4066-A8F9-7CF669756F06}" type="slidenum">
              <a:rPr lang="en-US" smtClean="0"/>
              <a:t>‹#›</a:t>
            </a:fld>
            <a:endParaRPr lang="en-US"/>
          </a:p>
        </p:txBody>
      </p:sp>
    </p:spTree>
    <p:extLst>
      <p:ext uri="{BB962C8B-B14F-4D97-AF65-F5344CB8AC3E}">
        <p14:creationId xmlns:p14="http://schemas.microsoft.com/office/powerpoint/2010/main" val="324511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55BD39D-666B-4FF3-AED3-F8E2B347D1C3}" type="datetimeFigureOut">
              <a:rPr lang="en-US" smtClean="0"/>
              <a:t>11/1/2018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A24404-219A-4066-A8F9-7CF669756F06}" type="slidenum">
              <a:rPr lang="en-US" smtClean="0"/>
              <a:t>‹#›</a:t>
            </a:fld>
            <a:endParaRPr lang="en-US"/>
          </a:p>
        </p:txBody>
      </p:sp>
    </p:spTree>
    <p:extLst>
      <p:ext uri="{BB962C8B-B14F-4D97-AF65-F5344CB8AC3E}">
        <p14:creationId xmlns:p14="http://schemas.microsoft.com/office/powerpoint/2010/main" val="216904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5BD39D-666B-4FF3-AED3-F8E2B347D1C3}"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A24404-219A-4066-A8F9-7CF669756F06}" type="slidenum">
              <a:rPr lang="en-US" smtClean="0"/>
              <a:t>‹#›</a:t>
            </a:fld>
            <a:endParaRPr lang="en-US"/>
          </a:p>
        </p:txBody>
      </p:sp>
    </p:spTree>
    <p:extLst>
      <p:ext uri="{BB962C8B-B14F-4D97-AF65-F5344CB8AC3E}">
        <p14:creationId xmlns:p14="http://schemas.microsoft.com/office/powerpoint/2010/main" val="1648156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55BD39D-666B-4FF3-AED3-F8E2B347D1C3}" type="datetimeFigureOut">
              <a:rPr lang="en-US" smtClean="0"/>
              <a:t>11/1/2018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A24404-219A-4066-A8F9-7CF669756F0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6253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websequencediagrams.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rtl="1"/>
            <a:r>
              <a:rPr lang="he-IL" dirty="0"/>
              <a:t>פרוטוקולים</a:t>
            </a:r>
            <a:endParaRPr lang="en-US" dirty="0"/>
          </a:p>
        </p:txBody>
      </p:sp>
      <p:sp>
        <p:nvSpPr>
          <p:cNvPr id="3" name="Subtitle 2"/>
          <p:cNvSpPr>
            <a:spLocks noGrp="1"/>
          </p:cNvSpPr>
          <p:nvPr>
            <p:ph type="subTitle" idx="1"/>
          </p:nvPr>
        </p:nvSpPr>
        <p:spPr/>
        <p:txBody>
          <a:bodyPr/>
          <a:lstStyle/>
          <a:p>
            <a:pPr algn="r" rtl="1"/>
            <a:r>
              <a:rPr lang="he-IL" dirty="0"/>
              <a:t>קרדיט: יוסי זהבי</a:t>
            </a:r>
            <a:endParaRPr lang="en-US" dirty="0"/>
          </a:p>
        </p:txBody>
      </p:sp>
    </p:spTree>
    <p:extLst>
      <p:ext uri="{BB962C8B-B14F-4D97-AF65-F5344CB8AC3E}">
        <p14:creationId xmlns:p14="http://schemas.microsoft.com/office/powerpoint/2010/main" val="2942286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a:t>מאפייני פרוטוקול</a:t>
            </a:r>
            <a:endParaRPr lang="en-US"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he-IL" sz="3600" dirty="0"/>
              <a:t>רמת אבטחה</a:t>
            </a:r>
          </a:p>
          <a:p>
            <a:pPr lvl="1" algn="r" rtl="1">
              <a:buFont typeface="Wingdings" panose="05000000000000000000" pitchFamily="2" charset="2"/>
              <a:buChar char="Ø"/>
            </a:pPr>
            <a:r>
              <a:rPr lang="he-IL" sz="3200" dirty="0"/>
              <a:t>מוצפן/פתוח</a:t>
            </a:r>
          </a:p>
          <a:p>
            <a:pPr lvl="1" algn="r" rtl="1">
              <a:buFont typeface="Wingdings" panose="05000000000000000000" pitchFamily="2" charset="2"/>
              <a:buChar char="Ø"/>
            </a:pPr>
            <a:r>
              <a:rPr lang="he-IL" sz="3200" dirty="0"/>
              <a:t>דורש זיהוי/לא דורש זיהוי</a:t>
            </a:r>
          </a:p>
          <a:p>
            <a:pPr lvl="1" algn="r" rtl="1">
              <a:buFont typeface="Wingdings" panose="05000000000000000000" pitchFamily="2" charset="2"/>
              <a:buChar char="Ø"/>
            </a:pPr>
            <a:r>
              <a:rPr lang="he-IL" sz="3200" dirty="0"/>
              <a:t>הרשאות</a:t>
            </a:r>
          </a:p>
          <a:p>
            <a:pPr lvl="1" algn="r" rtl="1">
              <a:buFont typeface="Wingdings" panose="05000000000000000000" pitchFamily="2" charset="2"/>
              <a:buChar char="Ø"/>
            </a:pPr>
            <a:endParaRPr lang="en-US" sz="3400" dirty="0"/>
          </a:p>
        </p:txBody>
      </p:sp>
    </p:spTree>
    <p:extLst>
      <p:ext uri="{BB962C8B-B14F-4D97-AF65-F5344CB8AC3E}">
        <p14:creationId xmlns:p14="http://schemas.microsoft.com/office/powerpoint/2010/main" val="195768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a:t>פרוטוקול לדוגמה</a:t>
            </a:r>
            <a:endParaRPr lang="en-US" dirty="0"/>
          </a:p>
        </p:txBody>
      </p:sp>
      <p:pic>
        <p:nvPicPr>
          <p:cNvPr id="4" name="Content Placeholder 3"/>
          <p:cNvPicPr>
            <a:picLocks noGrp="1" noChangeAspect="1"/>
          </p:cNvPicPr>
          <p:nvPr>
            <p:ph idx="1"/>
          </p:nvPr>
        </p:nvPicPr>
        <p:blipFill>
          <a:blip r:embed="rId2"/>
          <a:stretch>
            <a:fillRect/>
          </a:stretch>
        </p:blipFill>
        <p:spPr>
          <a:xfrm>
            <a:off x="6699755" y="3260371"/>
            <a:ext cx="4343400" cy="1247775"/>
          </a:xfrm>
          <a:prstGeom prst="rect">
            <a:avLst/>
          </a:prstGeom>
        </p:spPr>
      </p:pic>
      <p:sp>
        <p:nvSpPr>
          <p:cNvPr id="5" name="Rectangle 4"/>
          <p:cNvSpPr/>
          <p:nvPr/>
        </p:nvSpPr>
        <p:spPr>
          <a:xfrm>
            <a:off x="435006" y="1941546"/>
            <a:ext cx="5051394" cy="4308872"/>
          </a:xfrm>
          <a:prstGeom prst="rect">
            <a:avLst/>
          </a:prstGeom>
        </p:spPr>
        <p:txBody>
          <a:bodyPr wrap="square">
            <a:spAutoFit/>
          </a:bodyPr>
          <a:lstStyle/>
          <a:p>
            <a:pPr marL="285750" indent="-285750" algn="r" rtl="1">
              <a:buFont typeface="Wingdings" panose="05000000000000000000" pitchFamily="2" charset="2"/>
              <a:buChar char="Ø"/>
            </a:pPr>
            <a:r>
              <a:rPr lang="he-IL" dirty="0"/>
              <a:t>פרוטוקול טקסטואלי, עם שדות תיאור, בגודל משתנה, סנכרוני</a:t>
            </a:r>
          </a:p>
          <a:p>
            <a:pPr algn="l"/>
            <a:r>
              <a:rPr lang="en-US" sz="1400" dirty="0">
                <a:solidFill>
                  <a:srgbClr val="FF0000"/>
                </a:solidFill>
              </a:rPr>
              <a:t>POST /MUG/</a:t>
            </a:r>
            <a:r>
              <a:rPr lang="en-US" sz="1400" dirty="0" err="1">
                <a:solidFill>
                  <a:srgbClr val="FF0000"/>
                </a:solidFill>
              </a:rPr>
              <a:t>BTPNHandler</a:t>
            </a:r>
            <a:r>
              <a:rPr lang="en-US" sz="1400" dirty="0">
                <a:solidFill>
                  <a:srgbClr val="FF0000"/>
                </a:solidFill>
              </a:rPr>
              <a:t> HTTP/1.1</a:t>
            </a:r>
          </a:p>
          <a:p>
            <a:pPr algn="l"/>
            <a:r>
              <a:rPr lang="en-US" sz="1400" dirty="0">
                <a:solidFill>
                  <a:srgbClr val="FF0000"/>
                </a:solidFill>
              </a:rPr>
              <a:t>User-Agent: Mozilla/4.0 [</a:t>
            </a:r>
            <a:r>
              <a:rPr lang="en-US" sz="1400" dirty="0" err="1">
                <a:solidFill>
                  <a:srgbClr val="FF0000"/>
                </a:solidFill>
              </a:rPr>
              <a:t>en</a:t>
            </a:r>
            <a:r>
              <a:rPr lang="en-US" sz="1400" dirty="0">
                <a:solidFill>
                  <a:srgbClr val="FF0000"/>
                </a:solidFill>
              </a:rPr>
              <a:t>] (WinNT; I)</a:t>
            </a:r>
          </a:p>
          <a:p>
            <a:pPr algn="l"/>
            <a:r>
              <a:rPr lang="en-US" sz="1400" dirty="0">
                <a:solidFill>
                  <a:srgbClr val="FF0000"/>
                </a:solidFill>
              </a:rPr>
              <a:t>Accept: image/gif, */*</a:t>
            </a:r>
          </a:p>
          <a:p>
            <a:pPr algn="l"/>
            <a:r>
              <a:rPr lang="en-US" sz="1400" dirty="0">
                <a:solidFill>
                  <a:srgbClr val="FF0000"/>
                </a:solidFill>
              </a:rPr>
              <a:t>Host: 10.0.0.254:20003</a:t>
            </a:r>
          </a:p>
          <a:p>
            <a:pPr algn="l"/>
            <a:r>
              <a:rPr lang="en-US" sz="1400" dirty="0">
                <a:solidFill>
                  <a:srgbClr val="FF0000"/>
                </a:solidFill>
              </a:rPr>
              <a:t>Authorization: Basic YnRwbjpyQGU5VlxnLA==</a:t>
            </a:r>
          </a:p>
          <a:p>
            <a:pPr algn="l"/>
            <a:r>
              <a:rPr lang="en-US" sz="1400" dirty="0">
                <a:solidFill>
                  <a:srgbClr val="FF0000"/>
                </a:solidFill>
              </a:rPr>
              <a:t>Content-Type: application/x-www-form-</a:t>
            </a:r>
            <a:r>
              <a:rPr lang="en-US" sz="1400" dirty="0" err="1">
                <a:solidFill>
                  <a:srgbClr val="FF0000"/>
                </a:solidFill>
              </a:rPr>
              <a:t>urlencoded</a:t>
            </a:r>
            <a:endParaRPr lang="en-US" sz="1400" dirty="0">
              <a:solidFill>
                <a:srgbClr val="FF0000"/>
              </a:solidFill>
            </a:endParaRPr>
          </a:p>
          <a:p>
            <a:pPr algn="l"/>
            <a:r>
              <a:rPr lang="en-US" sz="1400" dirty="0">
                <a:solidFill>
                  <a:srgbClr val="FF0000"/>
                </a:solidFill>
              </a:rPr>
              <a:t>Content-Length: 54</a:t>
            </a:r>
          </a:p>
          <a:p>
            <a:pPr algn="l"/>
            <a:r>
              <a:rPr lang="en-US" sz="1400" dirty="0" err="1">
                <a:solidFill>
                  <a:srgbClr val="FF0000"/>
                </a:solidFill>
              </a:rPr>
              <a:t>session_id</a:t>
            </a:r>
            <a:r>
              <a:rPr lang="en-US" sz="1400" dirty="0">
                <a:solidFill>
                  <a:srgbClr val="FF0000"/>
                </a:solidFill>
              </a:rPr>
              <a:t>=012345678&amp;msisdn=6282125132888&amp;user_input=2</a:t>
            </a:r>
            <a:endParaRPr lang="he-IL" sz="1400" dirty="0">
              <a:solidFill>
                <a:srgbClr val="FF0000"/>
              </a:solidFill>
            </a:endParaRPr>
          </a:p>
          <a:p>
            <a:pPr algn="l"/>
            <a:r>
              <a:rPr lang="en-US" sz="1400" dirty="0">
                <a:solidFill>
                  <a:schemeClr val="accent4">
                    <a:lumMod val="75000"/>
                  </a:schemeClr>
                </a:solidFill>
              </a:rPr>
              <a:t>HTTP/1.1 200 OK</a:t>
            </a:r>
          </a:p>
          <a:p>
            <a:pPr algn="l"/>
            <a:r>
              <a:rPr lang="en-US" sz="1400" dirty="0">
                <a:solidFill>
                  <a:schemeClr val="accent4">
                    <a:lumMod val="75000"/>
                  </a:schemeClr>
                </a:solidFill>
              </a:rPr>
              <a:t>Date: Thu, 13 Oct 2016 08:55:52 GMT</a:t>
            </a:r>
          </a:p>
          <a:p>
            <a:pPr algn="l"/>
            <a:r>
              <a:rPr lang="en-US" sz="1400" dirty="0">
                <a:solidFill>
                  <a:schemeClr val="accent4">
                    <a:lumMod val="75000"/>
                  </a:schemeClr>
                </a:solidFill>
              </a:rPr>
              <a:t>Server: </a:t>
            </a:r>
            <a:r>
              <a:rPr lang="en-US" sz="1400" dirty="0" err="1">
                <a:solidFill>
                  <a:schemeClr val="accent4">
                    <a:lumMod val="75000"/>
                  </a:schemeClr>
                </a:solidFill>
              </a:rPr>
              <a:t>VascoDE</a:t>
            </a:r>
            <a:r>
              <a:rPr lang="en-US" sz="1400" dirty="0">
                <a:solidFill>
                  <a:schemeClr val="accent4">
                    <a:lumMod val="75000"/>
                  </a:schemeClr>
                </a:solidFill>
              </a:rPr>
              <a:t>/1.0</a:t>
            </a:r>
          </a:p>
          <a:p>
            <a:pPr algn="l"/>
            <a:r>
              <a:rPr lang="en-US" sz="1400" dirty="0">
                <a:solidFill>
                  <a:schemeClr val="accent4">
                    <a:lumMod val="75000"/>
                  </a:schemeClr>
                </a:solidFill>
              </a:rPr>
              <a:t>Content-Length: 124</a:t>
            </a:r>
          </a:p>
          <a:p>
            <a:pPr algn="l"/>
            <a:r>
              <a:rPr lang="en-US" sz="1400" dirty="0">
                <a:solidFill>
                  <a:schemeClr val="accent4">
                    <a:lumMod val="75000"/>
                  </a:schemeClr>
                </a:solidFill>
              </a:rPr>
              <a:t>Content-Type: application/xml; charset=UTF-8</a:t>
            </a:r>
          </a:p>
          <a:p>
            <a:pPr algn="l"/>
            <a:r>
              <a:rPr lang="en-US" sz="1400" dirty="0">
                <a:solidFill>
                  <a:schemeClr val="accent4">
                    <a:lumMod val="75000"/>
                  </a:schemeClr>
                </a:solidFill>
              </a:rPr>
              <a:t>&lt;</a:t>
            </a:r>
            <a:r>
              <a:rPr lang="en-US" sz="1400" dirty="0" err="1">
                <a:solidFill>
                  <a:schemeClr val="accent4">
                    <a:lumMod val="75000"/>
                  </a:schemeClr>
                </a:solidFill>
              </a:rPr>
              <a:t>rc</a:t>
            </a:r>
            <a:r>
              <a:rPr lang="en-US" sz="1400" dirty="0">
                <a:solidFill>
                  <a:schemeClr val="accent4">
                    <a:lumMod val="75000"/>
                  </a:schemeClr>
                </a:solidFill>
              </a:rPr>
              <a:t>&gt;00&lt;/</a:t>
            </a:r>
            <a:r>
              <a:rPr lang="en-US" sz="1400" dirty="0" err="1">
                <a:solidFill>
                  <a:schemeClr val="accent4">
                    <a:lumMod val="75000"/>
                  </a:schemeClr>
                </a:solidFill>
              </a:rPr>
              <a:t>rc</a:t>
            </a:r>
            <a:r>
              <a:rPr lang="en-US" sz="1400" dirty="0">
                <a:solidFill>
                  <a:schemeClr val="accent4">
                    <a:lumMod val="75000"/>
                  </a:schemeClr>
                </a:solidFill>
              </a:rPr>
              <a:t>&gt;</a:t>
            </a:r>
          </a:p>
          <a:p>
            <a:pPr algn="l"/>
            <a:r>
              <a:rPr lang="en-US" sz="1400" dirty="0">
                <a:solidFill>
                  <a:schemeClr val="accent4">
                    <a:lumMod val="75000"/>
                  </a:schemeClr>
                </a:solidFill>
              </a:rPr>
              <a:t>&lt;</a:t>
            </a:r>
            <a:r>
              <a:rPr lang="en-US" sz="1400" dirty="0" err="1">
                <a:solidFill>
                  <a:schemeClr val="accent4">
                    <a:lumMod val="75000"/>
                  </a:schemeClr>
                </a:solidFill>
              </a:rPr>
              <a:t>desc</a:t>
            </a:r>
            <a:r>
              <a:rPr lang="en-US" sz="1400" dirty="0">
                <a:solidFill>
                  <a:schemeClr val="accent4">
                    <a:lumMod val="75000"/>
                  </a:schemeClr>
                </a:solidFill>
              </a:rPr>
              <a:t>&gt;Success&lt;/</a:t>
            </a:r>
            <a:r>
              <a:rPr lang="en-US" sz="1400" dirty="0" err="1">
                <a:solidFill>
                  <a:schemeClr val="accent4">
                    <a:lumMod val="75000"/>
                  </a:schemeClr>
                </a:solidFill>
              </a:rPr>
              <a:t>desc</a:t>
            </a:r>
            <a:r>
              <a:rPr lang="en-US" sz="1400" dirty="0">
                <a:solidFill>
                  <a:schemeClr val="accent4">
                    <a:lumMod val="75000"/>
                  </a:schemeClr>
                </a:solidFill>
              </a:rPr>
              <a:t>&gt;</a:t>
            </a:r>
          </a:p>
          <a:p>
            <a:pPr algn="l"/>
            <a:r>
              <a:rPr lang="en-US" sz="1400" dirty="0">
                <a:solidFill>
                  <a:schemeClr val="accent4">
                    <a:lumMod val="75000"/>
                  </a:schemeClr>
                </a:solidFill>
              </a:rPr>
              <a:t>&lt;header&gt;</a:t>
            </a:r>
            <a:r>
              <a:rPr lang="en-US" sz="1400" dirty="0" err="1">
                <a:solidFill>
                  <a:schemeClr val="accent4">
                    <a:lumMod val="75000"/>
                  </a:schemeClr>
                </a:solidFill>
              </a:rPr>
              <a:t>generatedMenu</a:t>
            </a:r>
            <a:r>
              <a:rPr lang="en-US" sz="1400" dirty="0">
                <a:solidFill>
                  <a:schemeClr val="accent4">
                    <a:lumMod val="75000"/>
                  </a:schemeClr>
                </a:solidFill>
              </a:rPr>
              <a:t>&lt;/header&gt;</a:t>
            </a:r>
          </a:p>
          <a:p>
            <a:pPr algn="l"/>
            <a:r>
              <a:rPr lang="en-US" sz="1400" dirty="0">
                <a:solidFill>
                  <a:schemeClr val="accent4">
                    <a:lumMod val="75000"/>
                  </a:schemeClr>
                </a:solidFill>
              </a:rPr>
              <a:t>&lt;text&gt;Info Agen|1. </a:t>
            </a:r>
            <a:r>
              <a:rPr lang="en-US" sz="1400" dirty="0" err="1">
                <a:solidFill>
                  <a:schemeClr val="accent4">
                    <a:lumMod val="75000"/>
                  </a:schemeClr>
                </a:solidFill>
              </a:rPr>
              <a:t>Lokasi</a:t>
            </a:r>
            <a:r>
              <a:rPr lang="en-US" sz="1400" dirty="0">
                <a:solidFill>
                  <a:schemeClr val="accent4">
                    <a:lumMod val="75000"/>
                  </a:schemeClr>
                </a:solidFill>
              </a:rPr>
              <a:t> Agen|2. </a:t>
            </a:r>
            <a:r>
              <a:rPr lang="en-US" sz="1400" dirty="0" err="1">
                <a:solidFill>
                  <a:schemeClr val="accent4">
                    <a:lumMod val="75000"/>
                  </a:schemeClr>
                </a:solidFill>
              </a:rPr>
              <a:t>Cek</a:t>
            </a:r>
            <a:r>
              <a:rPr lang="en-US" sz="1400" dirty="0">
                <a:solidFill>
                  <a:schemeClr val="accent4">
                    <a:lumMod val="75000"/>
                  </a:schemeClr>
                </a:solidFill>
              </a:rPr>
              <a:t> Agen|0. </a:t>
            </a:r>
            <a:r>
              <a:rPr lang="en-US" sz="1400" dirty="0" err="1">
                <a:solidFill>
                  <a:schemeClr val="accent4">
                    <a:lumMod val="75000"/>
                  </a:schemeClr>
                </a:solidFill>
              </a:rPr>
              <a:t>Kembali</a:t>
            </a:r>
            <a:r>
              <a:rPr lang="en-US" sz="1400" dirty="0">
                <a:solidFill>
                  <a:schemeClr val="accent4">
                    <a:lumMod val="75000"/>
                  </a:schemeClr>
                </a:solidFill>
              </a:rPr>
              <a:t>&lt;/text&gt;</a:t>
            </a:r>
          </a:p>
        </p:txBody>
      </p:sp>
      <p:sp>
        <p:nvSpPr>
          <p:cNvPr id="6" name="TextBox 5"/>
          <p:cNvSpPr txBox="1"/>
          <p:nvPr/>
        </p:nvSpPr>
        <p:spPr>
          <a:xfrm>
            <a:off x="6699756" y="2337041"/>
            <a:ext cx="4307888" cy="923330"/>
          </a:xfrm>
          <a:prstGeom prst="rect">
            <a:avLst/>
          </a:prstGeom>
          <a:noFill/>
        </p:spPr>
        <p:txBody>
          <a:bodyPr wrap="square" rtlCol="0">
            <a:spAutoFit/>
          </a:bodyPr>
          <a:lstStyle/>
          <a:p>
            <a:pPr marL="285750" indent="-285750" algn="r" rtl="1">
              <a:buFont typeface="Wingdings" panose="05000000000000000000" pitchFamily="2" charset="2"/>
              <a:buChar char="Ø"/>
            </a:pPr>
            <a:r>
              <a:rPr lang="he-IL" dirty="0"/>
              <a:t>פרוטוקול בינרי, עם שדות תיאור, בגודל משתנה (שדות התיאור בגודל קבוע), סנכרוני</a:t>
            </a:r>
          </a:p>
        </p:txBody>
      </p:sp>
    </p:spTree>
    <p:extLst>
      <p:ext uri="{BB962C8B-B14F-4D97-AF65-F5344CB8AC3E}">
        <p14:creationId xmlns:p14="http://schemas.microsoft.com/office/powerpoint/2010/main" val="1546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a:t>תכנון פרוטוקול</a:t>
            </a:r>
            <a:endParaRPr lang="en-US" dirty="0"/>
          </a:p>
        </p:txBody>
      </p:sp>
      <p:sp>
        <p:nvSpPr>
          <p:cNvPr id="3" name="Content Placeholder 2"/>
          <p:cNvSpPr>
            <a:spLocks noGrp="1"/>
          </p:cNvSpPr>
          <p:nvPr>
            <p:ph idx="1"/>
          </p:nvPr>
        </p:nvSpPr>
        <p:spPr/>
        <p:txBody>
          <a:bodyPr>
            <a:normAutofit lnSpcReduction="10000"/>
          </a:bodyPr>
          <a:lstStyle/>
          <a:p>
            <a:pPr algn="r" rtl="1">
              <a:buFont typeface="Wingdings" panose="05000000000000000000" pitchFamily="2" charset="2"/>
              <a:buChar char="Ø"/>
            </a:pPr>
            <a:r>
              <a:rPr lang="he-IL" sz="3600" dirty="0"/>
              <a:t>שיקולים בתכנון פרוטוקול:</a:t>
            </a:r>
          </a:p>
          <a:p>
            <a:pPr lvl="1" algn="r" rtl="1">
              <a:buFont typeface="Wingdings" panose="05000000000000000000" pitchFamily="2" charset="2"/>
              <a:buChar char="Ø"/>
            </a:pPr>
            <a:r>
              <a:rPr lang="he-IL" sz="2800" dirty="0"/>
              <a:t>מטרת השירות</a:t>
            </a:r>
          </a:p>
          <a:p>
            <a:pPr lvl="1" algn="r" rtl="1">
              <a:buFont typeface="Wingdings" panose="05000000000000000000" pitchFamily="2" charset="2"/>
              <a:buChar char="Ø"/>
            </a:pPr>
            <a:r>
              <a:rPr lang="he-IL" sz="2800" dirty="0"/>
              <a:t>איכות מדיום התקשורת ורגישות השירות לשגיאות</a:t>
            </a:r>
          </a:p>
          <a:p>
            <a:pPr lvl="1" algn="r" rtl="1">
              <a:buFont typeface="Wingdings" panose="05000000000000000000" pitchFamily="2" charset="2"/>
              <a:buChar char="Ø"/>
            </a:pPr>
            <a:r>
              <a:rPr lang="he-IL" sz="2800" dirty="0"/>
              <a:t>רוחב הפס</a:t>
            </a:r>
          </a:p>
          <a:p>
            <a:pPr lvl="1" algn="r" rtl="1">
              <a:buFont typeface="Wingdings" panose="05000000000000000000" pitchFamily="2" charset="2"/>
              <a:buChar char="Ø"/>
            </a:pPr>
            <a:r>
              <a:rPr lang="he-IL" sz="2800" dirty="0"/>
              <a:t>אבטחה</a:t>
            </a:r>
          </a:p>
          <a:p>
            <a:pPr lvl="1" algn="r" rtl="1">
              <a:buFont typeface="Wingdings" panose="05000000000000000000" pitchFamily="2" charset="2"/>
              <a:buChar char="Ø"/>
            </a:pPr>
            <a:r>
              <a:rPr lang="he-IL" sz="2800" dirty="0"/>
              <a:t>מודולרי</a:t>
            </a:r>
          </a:p>
          <a:p>
            <a:pPr lvl="1" algn="r" rtl="1">
              <a:buFont typeface="Wingdings" panose="05000000000000000000" pitchFamily="2" charset="2"/>
              <a:buChar char="Ø"/>
            </a:pPr>
            <a:r>
              <a:rPr lang="he-IL" sz="2800" dirty="0"/>
              <a:t>ניתן להרחבה</a:t>
            </a:r>
          </a:p>
          <a:p>
            <a:pPr lvl="1" algn="r" rtl="1">
              <a:buFont typeface="Wingdings" panose="05000000000000000000" pitchFamily="2" charset="2"/>
              <a:buChar char="Ø"/>
            </a:pPr>
            <a:r>
              <a:rPr lang="he-IL" sz="2600" dirty="0"/>
              <a:t>פשטות</a:t>
            </a:r>
          </a:p>
          <a:p>
            <a:pPr lvl="2" algn="r" rtl="1">
              <a:buFont typeface="Wingdings" panose="05000000000000000000" pitchFamily="2" charset="2"/>
              <a:buChar char="Ø"/>
            </a:pPr>
            <a:r>
              <a:rPr lang="he-IL" sz="2400" dirty="0"/>
              <a:t>מלווה אותנו בכל השלבים ובכל בעיה, תמיד נחפש פתרון פשוט.</a:t>
            </a:r>
          </a:p>
          <a:p>
            <a:pPr lvl="1" algn="r" rtl="1">
              <a:buFont typeface="Wingdings" panose="05000000000000000000" pitchFamily="2" charset="2"/>
              <a:buChar char="Ø"/>
            </a:pPr>
            <a:endParaRPr lang="he-IL" dirty="0"/>
          </a:p>
          <a:p>
            <a:pPr algn="r" rtl="1"/>
            <a:endParaRPr lang="en-US" dirty="0"/>
          </a:p>
        </p:txBody>
      </p:sp>
    </p:spTree>
    <p:extLst>
      <p:ext uri="{BB962C8B-B14F-4D97-AF65-F5344CB8AC3E}">
        <p14:creationId xmlns:p14="http://schemas.microsoft.com/office/powerpoint/2010/main" val="4236787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6303"/>
            <a:ext cx="10058400" cy="1213723"/>
          </a:xfrm>
        </p:spPr>
        <p:txBody>
          <a:bodyPr/>
          <a:lstStyle/>
          <a:p>
            <a:pPr algn="ctr" rtl="1"/>
            <a:r>
              <a:rPr lang="he-IL" dirty="0"/>
              <a:t>תכנון פרוטוקול</a:t>
            </a:r>
            <a:endParaRPr lang="en-US" dirty="0"/>
          </a:p>
        </p:txBody>
      </p:sp>
      <p:sp>
        <p:nvSpPr>
          <p:cNvPr id="3" name="Content Placeholder 2"/>
          <p:cNvSpPr>
            <a:spLocks noGrp="1"/>
          </p:cNvSpPr>
          <p:nvPr>
            <p:ph idx="1"/>
          </p:nvPr>
        </p:nvSpPr>
        <p:spPr>
          <a:xfrm>
            <a:off x="4226560" y="1737368"/>
            <a:ext cx="6929120" cy="2072640"/>
          </a:xfrm>
        </p:spPr>
        <p:txBody>
          <a:bodyPr>
            <a:normAutofit fontScale="40000" lnSpcReduction="20000"/>
          </a:bodyPr>
          <a:lstStyle/>
          <a:p>
            <a:pPr algn="r" rtl="1">
              <a:buFont typeface="Wingdings" panose="05000000000000000000" pitchFamily="2" charset="2"/>
              <a:buChar char="Ø"/>
            </a:pPr>
            <a:r>
              <a:rPr lang="he-IL" sz="9000" dirty="0"/>
              <a:t>מטרת השירות</a:t>
            </a:r>
          </a:p>
          <a:p>
            <a:pPr marL="833946" lvl="1" indent="-457200" algn="r" rtl="1">
              <a:buFont typeface="Wingdings" panose="05000000000000000000" pitchFamily="2" charset="2"/>
              <a:buChar char="Ø"/>
            </a:pPr>
            <a:r>
              <a:rPr lang="he-IL" sz="7000" dirty="0"/>
              <a:t>בבניית פרוטוקול למשימה כלשהיא יש חשיבות להגדיר מראש מה מטרתו ואיזה שרות ראשי הוא בא לספק. בכך, יהיה ניתן להגדיר את סוגי ההודעות שיכולות לעבור בין הצדדים עבור שירות זה. דוגמאות:</a:t>
            </a:r>
          </a:p>
        </p:txBody>
      </p:sp>
      <p:sp>
        <p:nvSpPr>
          <p:cNvPr id="4" name="Rectangle: Rounded Corners 3">
            <a:extLst>
              <a:ext uri="{FF2B5EF4-FFF2-40B4-BE49-F238E27FC236}">
                <a16:creationId xmlns:a16="http://schemas.microsoft.com/office/drawing/2014/main" id="{F26942C0-985C-4311-AC3F-273FFB1403E0}"/>
              </a:ext>
            </a:extLst>
          </p:cNvPr>
          <p:cNvSpPr/>
          <p:nvPr/>
        </p:nvSpPr>
        <p:spPr>
          <a:xfrm>
            <a:off x="8219440" y="3688080"/>
            <a:ext cx="3972560" cy="2072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426" indent="-457200" algn="r" rtl="1">
              <a:buFont typeface="Wingdings" panose="05000000000000000000" pitchFamily="2" charset="2"/>
              <a:buChar char="Ø"/>
            </a:pPr>
            <a:r>
              <a:rPr lang="he-IL" sz="2000" dirty="0"/>
              <a:t>פרוטוקול לשירותי תרגום מילים.</a:t>
            </a:r>
          </a:p>
          <a:p>
            <a:pPr marL="285306" lvl="1" indent="-457200" algn="r" rtl="1">
              <a:buFont typeface="Wingdings" panose="05000000000000000000" pitchFamily="2" charset="2"/>
              <a:buChar char="Ø"/>
            </a:pPr>
            <a:r>
              <a:rPr lang="he-IL" sz="2000" dirty="0"/>
              <a:t>"שפה מקור": אנגלית</a:t>
            </a:r>
          </a:p>
          <a:p>
            <a:pPr marL="285306" lvl="1" indent="-457200" algn="r" rtl="1">
              <a:buFont typeface="Wingdings" panose="05000000000000000000" pitchFamily="2" charset="2"/>
              <a:buChar char="Ø"/>
            </a:pPr>
            <a:r>
              <a:rPr lang="he-IL" sz="2000" dirty="0"/>
              <a:t>"שפת יעד": עברית </a:t>
            </a:r>
          </a:p>
          <a:p>
            <a:pPr marL="285306" lvl="1" indent="-457200" algn="r" rtl="1">
              <a:buFont typeface="Wingdings" panose="05000000000000000000" pitchFamily="2" charset="2"/>
              <a:buChar char="Ø"/>
            </a:pPr>
            <a:r>
              <a:rPr lang="he-IL" sz="2000" dirty="0"/>
              <a:t>"מילה לתרגום": </a:t>
            </a:r>
            <a:r>
              <a:rPr lang="en-US" sz="2000" dirty="0"/>
              <a:t>father</a:t>
            </a:r>
            <a:endParaRPr lang="he-IL" sz="2000" dirty="0"/>
          </a:p>
          <a:p>
            <a:pPr marL="285306" lvl="1" indent="-457200" algn="r" rtl="1">
              <a:buFont typeface="Wingdings" panose="05000000000000000000" pitchFamily="2" charset="2"/>
              <a:buChar char="Ø"/>
            </a:pPr>
            <a:r>
              <a:rPr lang="he-IL" sz="2000" dirty="0"/>
              <a:t>"</a:t>
            </a:r>
            <a:r>
              <a:rPr lang="he-IL" sz="2000"/>
              <a:t>תרגום": אבא</a:t>
            </a:r>
            <a:endParaRPr lang="he-IL" sz="2000" dirty="0"/>
          </a:p>
        </p:txBody>
      </p:sp>
      <p:sp>
        <p:nvSpPr>
          <p:cNvPr id="5" name="Rectangle: Rounded Corners 4">
            <a:extLst>
              <a:ext uri="{FF2B5EF4-FFF2-40B4-BE49-F238E27FC236}">
                <a16:creationId xmlns:a16="http://schemas.microsoft.com/office/drawing/2014/main" id="{4114657E-C22B-48D6-9FA6-BDFA300DA7A3}"/>
              </a:ext>
            </a:extLst>
          </p:cNvPr>
          <p:cNvSpPr/>
          <p:nvPr/>
        </p:nvSpPr>
        <p:spPr>
          <a:xfrm rot="10800000" flipH="1" flipV="1">
            <a:off x="0" y="1989727"/>
            <a:ext cx="4226560" cy="4341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426" indent="-457200" algn="r" rtl="1">
              <a:buFont typeface="Wingdings" panose="05000000000000000000" pitchFamily="2" charset="2"/>
              <a:buChar char="Ø"/>
            </a:pPr>
            <a:r>
              <a:rPr lang="he-IL" dirty="0"/>
              <a:t>פרוטוקול לשרת דואר</a:t>
            </a:r>
            <a:endParaRPr lang="en-US" dirty="0"/>
          </a:p>
          <a:p>
            <a:pPr marL="742506" lvl="2" indent="-457200" algn="r" rtl="1">
              <a:buFont typeface="Wingdings" panose="05000000000000000000" pitchFamily="2" charset="2"/>
              <a:buChar char="Ø"/>
            </a:pPr>
            <a:r>
              <a:rPr lang="he-IL" dirty="0"/>
              <a:t>"התחבר"</a:t>
            </a:r>
          </a:p>
          <a:p>
            <a:pPr marL="1016826" lvl="2" indent="-457200" algn="r" rtl="1">
              <a:buFont typeface="Wingdings" panose="05000000000000000000" pitchFamily="2" charset="2"/>
              <a:buChar char="Ø"/>
            </a:pPr>
            <a:r>
              <a:rPr lang="he-IL" dirty="0"/>
              <a:t>"הבא את כל ההודעות בפרוטוקול לשרת דואר"</a:t>
            </a:r>
            <a:endParaRPr lang="en-US" dirty="0"/>
          </a:p>
          <a:p>
            <a:pPr marL="742506" lvl="2" indent="-457200" algn="r" rtl="1">
              <a:buFont typeface="Wingdings" panose="05000000000000000000" pitchFamily="2" charset="2"/>
              <a:buChar char="Ø"/>
            </a:pPr>
            <a:r>
              <a:rPr lang="he-IL" dirty="0"/>
              <a:t>"התחבר"</a:t>
            </a:r>
          </a:p>
          <a:p>
            <a:pPr marL="1199706" lvl="3" indent="-457200" algn="r" rtl="1">
              <a:buFont typeface="Wingdings" panose="05000000000000000000" pitchFamily="2" charset="2"/>
              <a:buChar char="Ø"/>
            </a:pPr>
            <a:r>
              <a:rPr lang="he-IL" dirty="0"/>
              <a:t>"הבא את כל ההודעות בספרייה": </a:t>
            </a:r>
            <a:r>
              <a:rPr lang="en-US" dirty="0"/>
              <a:t>inbox</a:t>
            </a:r>
          </a:p>
          <a:p>
            <a:pPr marL="742506" lvl="2" indent="-457200" algn="r" rtl="1">
              <a:buFont typeface="Wingdings" panose="05000000000000000000" pitchFamily="2" charset="2"/>
              <a:buChar char="Ø"/>
            </a:pPr>
            <a:r>
              <a:rPr lang="he-IL" dirty="0"/>
              <a:t>"שלח הודעה"</a:t>
            </a:r>
          </a:p>
          <a:p>
            <a:pPr marL="742506" lvl="2" indent="-457200" algn="r" rtl="1">
              <a:buFont typeface="Wingdings" panose="05000000000000000000" pitchFamily="2" charset="2"/>
              <a:buChar char="Ø"/>
            </a:pPr>
            <a:r>
              <a:rPr lang="he-IL" dirty="0"/>
              <a:t>"השב"</a:t>
            </a:r>
          </a:p>
          <a:p>
            <a:pPr marL="742506" lvl="2" indent="-457200" algn="r" rtl="1">
              <a:buFont typeface="Wingdings" panose="05000000000000000000" pitchFamily="2" charset="2"/>
              <a:buChar char="Ø"/>
            </a:pPr>
            <a:r>
              <a:rPr lang="he-IL" dirty="0"/>
              <a:t>"הודעה חדשה"</a:t>
            </a:r>
          </a:p>
          <a:p>
            <a:pPr marL="742506" lvl="2" indent="-457200" algn="r" rtl="1">
              <a:buFont typeface="Wingdings" panose="05000000000000000000" pitchFamily="2" charset="2"/>
              <a:buChar char="Ø"/>
            </a:pPr>
            <a:r>
              <a:rPr lang="he-IL" dirty="0"/>
              <a:t>ספרייה": </a:t>
            </a:r>
            <a:r>
              <a:rPr lang="en-US" dirty="0"/>
              <a:t>inbox</a:t>
            </a:r>
          </a:p>
          <a:p>
            <a:pPr marL="742506" lvl="2" indent="-457200" algn="r" rtl="1">
              <a:buFont typeface="Wingdings" panose="05000000000000000000" pitchFamily="2" charset="2"/>
              <a:buChar char="Ø"/>
            </a:pPr>
            <a:r>
              <a:rPr lang="he-IL" dirty="0"/>
              <a:t>"שלח הודעה"</a:t>
            </a:r>
          </a:p>
          <a:p>
            <a:pPr marL="742506" lvl="2" indent="-457200" algn="r" rtl="1">
              <a:buFont typeface="Wingdings" panose="05000000000000000000" pitchFamily="2" charset="2"/>
              <a:buChar char="Ø"/>
            </a:pPr>
            <a:r>
              <a:rPr lang="he-IL" dirty="0"/>
              <a:t>"השב"</a:t>
            </a:r>
          </a:p>
          <a:p>
            <a:pPr marL="742506" lvl="2" indent="-457200" algn="r" rtl="1">
              <a:buFont typeface="Wingdings" panose="05000000000000000000" pitchFamily="2" charset="2"/>
              <a:buChar char="Ø"/>
            </a:pPr>
            <a:r>
              <a:rPr lang="he-IL" dirty="0"/>
              <a:t>"הודעה חדשה"</a:t>
            </a:r>
          </a:p>
        </p:txBody>
      </p:sp>
      <p:sp>
        <p:nvSpPr>
          <p:cNvPr id="6" name="Rectangle: Rounded Corners 5">
            <a:extLst>
              <a:ext uri="{FF2B5EF4-FFF2-40B4-BE49-F238E27FC236}">
                <a16:creationId xmlns:a16="http://schemas.microsoft.com/office/drawing/2014/main" id="{159AC758-A1C3-4E47-AB9A-F9FDDADF78E5}"/>
              </a:ext>
            </a:extLst>
          </p:cNvPr>
          <p:cNvSpPr/>
          <p:nvPr/>
        </p:nvSpPr>
        <p:spPr>
          <a:xfrm>
            <a:off x="4226560" y="4192368"/>
            <a:ext cx="4419600" cy="21687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59626" lvl="1" indent="-457200" algn="r" rtl="1">
              <a:buFont typeface="Wingdings" panose="05000000000000000000" pitchFamily="2" charset="2"/>
              <a:buChar char="Ø"/>
            </a:pPr>
            <a:r>
              <a:rPr lang="he-IL" sz="2000" dirty="0"/>
              <a:t>פרוטוקול למשחק רשת שמטרתו להעביר פקודות מקלדת של השחקן לשרת ולהציג את המשחק הדינמי מהרשת אל מחשב השחקן.</a:t>
            </a:r>
          </a:p>
          <a:p>
            <a:pPr marL="742506" lvl="2" indent="-457200" algn="r" rtl="1">
              <a:buFont typeface="Wingdings" panose="05000000000000000000" pitchFamily="2" charset="2"/>
              <a:buChar char="Ø"/>
            </a:pPr>
            <a:r>
              <a:rPr lang="he-IL" sz="2000" dirty="0"/>
              <a:t>"נלחץ כפתור": </a:t>
            </a:r>
            <a:r>
              <a:rPr lang="en-US" sz="2000" dirty="0"/>
              <a:t>Y</a:t>
            </a:r>
            <a:endParaRPr lang="he-IL" sz="2000" dirty="0"/>
          </a:p>
          <a:p>
            <a:pPr marL="742506" lvl="2" indent="-457200" algn="r" rtl="1">
              <a:buFont typeface="Wingdings" panose="05000000000000000000" pitchFamily="2" charset="2"/>
              <a:buChar char="Ø"/>
            </a:pPr>
            <a:r>
              <a:rPr lang="he-IL" sz="2000" dirty="0"/>
              <a:t>"הוזז שחקן": ימינה</a:t>
            </a:r>
            <a:endParaRPr lang="en-US" sz="2000" dirty="0"/>
          </a:p>
        </p:txBody>
      </p:sp>
    </p:spTree>
    <p:extLst>
      <p:ext uri="{BB962C8B-B14F-4D97-AF65-F5344CB8AC3E}">
        <p14:creationId xmlns:p14="http://schemas.microsoft.com/office/powerpoint/2010/main" val="2813407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a:t>תכנון פרוטוקול</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Ø"/>
            </a:pPr>
            <a:r>
              <a:rPr lang="he-IL" sz="3600" dirty="0"/>
              <a:t>איכות מדיום התקשורת ורגישות השירות לשגיאות</a:t>
            </a:r>
          </a:p>
          <a:p>
            <a:pPr lvl="1" algn="r" rtl="1">
              <a:buFont typeface="Wingdings" panose="05000000000000000000" pitchFamily="2" charset="2"/>
              <a:buChar char="Ø"/>
            </a:pPr>
            <a:r>
              <a:rPr lang="he-IL" sz="2800" dirty="0"/>
              <a:t>ככל שנקדיש יותר לתיקון שגיאות כך הפרוטוקול יהיה פחות יעיל</a:t>
            </a:r>
          </a:p>
          <a:p>
            <a:pPr lvl="1" algn="r" rtl="1">
              <a:buFont typeface="Wingdings" panose="05000000000000000000" pitchFamily="2" charset="2"/>
              <a:buChar char="Ø"/>
            </a:pPr>
            <a:r>
              <a:rPr lang="he-IL" sz="2800" dirty="0"/>
              <a:t>אם השירות רגיש לשגיאות יש להבטיח הגעה של הודעות</a:t>
            </a:r>
          </a:p>
          <a:p>
            <a:pPr lvl="2" algn="r" rtl="1">
              <a:buFont typeface="Wingdings" panose="05000000000000000000" pitchFamily="2" charset="2"/>
              <a:buChar char="Ø"/>
            </a:pPr>
            <a:r>
              <a:rPr lang="he-IL" sz="2400" dirty="0"/>
              <a:t>בראשית ימי טלפוני האינטרנט, היה נהוג לשלוח את חבילות הקול בפרוטוקול המבטיח שכל ההודעות הגיעו ליעדם ובסדר נכון. אם התקדמות התקשורת, המידע עבר לפרוטוקול מהיר יותר שלא מבטיח הגעה של ההודעות, במקביל נעשו פיתוחים בתוכנות השמע אשר יודעות להתגבר על איבוד מידע. כיום רוב מרכזיות התקשורת עדיין מכילות אפשרות לבחירת ערוץ השמע.</a:t>
            </a:r>
            <a:endParaRPr lang="en-US" sz="2400" dirty="0"/>
          </a:p>
        </p:txBody>
      </p:sp>
    </p:spTree>
    <p:extLst>
      <p:ext uri="{BB962C8B-B14F-4D97-AF65-F5344CB8AC3E}">
        <p14:creationId xmlns:p14="http://schemas.microsoft.com/office/powerpoint/2010/main" val="3804154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a:t>תכנון פרוטוקול</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Ø"/>
            </a:pPr>
            <a:r>
              <a:rPr lang="he-IL" sz="3600" dirty="0"/>
              <a:t>רוחב הפס</a:t>
            </a:r>
          </a:p>
          <a:p>
            <a:pPr lvl="1" algn="r" rtl="1">
              <a:buFont typeface="Wingdings" panose="05000000000000000000" pitchFamily="2" charset="2"/>
              <a:buChar char="Ø"/>
            </a:pPr>
            <a:r>
              <a:rPr lang="he-IL" sz="2800" dirty="0"/>
              <a:t>כאשר רוחב הפס לא מהווה שיקול, נעדיף את הפשטות</a:t>
            </a:r>
          </a:p>
          <a:p>
            <a:pPr lvl="2" algn="r" rtl="1">
              <a:buFont typeface="Wingdings" panose="05000000000000000000" pitchFamily="2" charset="2"/>
              <a:buChar char="Ø"/>
            </a:pPr>
            <a:r>
              <a:rPr lang="he-IL" sz="2400" dirty="0"/>
              <a:t>פרוטוקול טקסטואלי הינו קל ופשוט. לדוגמה:</a:t>
            </a:r>
          </a:p>
          <a:p>
            <a:pPr lvl="3" algn="r" rtl="1">
              <a:buFont typeface="Wingdings" panose="05000000000000000000" pitchFamily="2" charset="2"/>
              <a:buChar char="Ø"/>
            </a:pPr>
            <a:r>
              <a:rPr lang="en-US" sz="2000" dirty="0"/>
              <a:t>HTTP</a:t>
            </a:r>
            <a:endParaRPr lang="he-IL" sz="2000" dirty="0"/>
          </a:p>
          <a:p>
            <a:pPr lvl="1" algn="r" rtl="1">
              <a:buFont typeface="Wingdings" panose="05000000000000000000" pitchFamily="2" charset="2"/>
              <a:buChar char="Ø"/>
            </a:pPr>
            <a:r>
              <a:rPr lang="he-IL" sz="2800" dirty="0"/>
              <a:t>ברוחבי פס מוגבלים או בשירותים הצורכים רוחב פס גדול, נעדיף להשתמש בפרוטוקולים החוסכים מקום:</a:t>
            </a:r>
          </a:p>
          <a:p>
            <a:pPr lvl="2" algn="r" rtl="1">
              <a:buFont typeface="Wingdings" panose="05000000000000000000" pitchFamily="2" charset="2"/>
              <a:buChar char="Ø"/>
            </a:pPr>
            <a:r>
              <a:rPr lang="he-IL" sz="2400" dirty="0"/>
              <a:t>ניתן לכל פקודה קוד (ישנם שיטות למציאת קידוד אופטימלי)</a:t>
            </a:r>
          </a:p>
          <a:p>
            <a:pPr lvl="2" algn="r" rtl="1">
              <a:buFont typeface="Wingdings" panose="05000000000000000000" pitchFamily="2" charset="2"/>
              <a:buChar char="Ø"/>
            </a:pPr>
            <a:endParaRPr lang="en-US" dirty="0"/>
          </a:p>
        </p:txBody>
      </p:sp>
    </p:spTree>
    <p:extLst>
      <p:ext uri="{BB962C8B-B14F-4D97-AF65-F5344CB8AC3E}">
        <p14:creationId xmlns:p14="http://schemas.microsoft.com/office/powerpoint/2010/main" val="2977916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a:t>תכנון פרוטוקול</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Ø"/>
            </a:pPr>
            <a:r>
              <a:rPr lang="he-IL" sz="3600" dirty="0"/>
              <a:t>אבטחה</a:t>
            </a:r>
          </a:p>
          <a:p>
            <a:pPr lvl="1" algn="r" rtl="1">
              <a:buFont typeface="Wingdings" panose="05000000000000000000" pitchFamily="2" charset="2"/>
              <a:buChar char="Ø"/>
            </a:pPr>
            <a:r>
              <a:rPr lang="he-IL" sz="2800" dirty="0"/>
              <a:t>אבטחה דורשת יותר כוח מחשוב על מנת להצפין ולפענח את ההודעות</a:t>
            </a:r>
          </a:p>
          <a:p>
            <a:pPr lvl="1" algn="r" rtl="1">
              <a:buFont typeface="Wingdings" panose="05000000000000000000" pitchFamily="2" charset="2"/>
              <a:buChar char="Ø"/>
            </a:pPr>
            <a:r>
              <a:rPr lang="he-IL" sz="2800" dirty="0"/>
              <a:t>הצפנה מעכבת את פתיחת הקשר</a:t>
            </a:r>
          </a:p>
          <a:p>
            <a:pPr lvl="1" algn="r" rtl="1">
              <a:buFont typeface="Wingdings" panose="05000000000000000000" pitchFamily="2" charset="2"/>
              <a:buChar char="Ø"/>
            </a:pPr>
            <a:r>
              <a:rPr lang="he-IL" sz="2800" dirty="0"/>
              <a:t>הצפנה מעכבת כל הודעה</a:t>
            </a:r>
          </a:p>
          <a:p>
            <a:pPr lvl="1" algn="r" rtl="1">
              <a:buFont typeface="Wingdings" panose="05000000000000000000" pitchFamily="2" charset="2"/>
              <a:buChar char="Ø"/>
            </a:pPr>
            <a:r>
              <a:rPr lang="he-IL" sz="2800" dirty="0"/>
              <a:t>הצפנה עלולה להגדיל את גודל ההודעה.</a:t>
            </a:r>
            <a:endParaRPr lang="en-US" sz="2800" dirty="0"/>
          </a:p>
        </p:txBody>
      </p:sp>
    </p:spTree>
    <p:extLst>
      <p:ext uri="{BB962C8B-B14F-4D97-AF65-F5344CB8AC3E}">
        <p14:creationId xmlns:p14="http://schemas.microsoft.com/office/powerpoint/2010/main" val="2425629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a:t>תכנון פרוטוקול</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Ø"/>
            </a:pPr>
            <a:r>
              <a:rPr lang="he-IL" sz="3600" dirty="0"/>
              <a:t>מודולרי</a:t>
            </a:r>
          </a:p>
          <a:p>
            <a:pPr lvl="1" algn="r" rtl="1">
              <a:buFont typeface="Wingdings" panose="05000000000000000000" pitchFamily="2" charset="2"/>
              <a:buChar char="Ø"/>
            </a:pPr>
            <a:r>
              <a:rPr lang="he-IL" sz="2400" dirty="0"/>
              <a:t>הפרוטוקול יחולק לחלקים (שדות)</a:t>
            </a:r>
          </a:p>
          <a:p>
            <a:pPr lvl="1" algn="r" rtl="1">
              <a:buFont typeface="Wingdings" panose="05000000000000000000" pitchFamily="2" charset="2"/>
              <a:buChar char="Ø"/>
            </a:pPr>
            <a:r>
              <a:rPr lang="he-IL" sz="2400" dirty="0"/>
              <a:t>יש לציין בפרוטוקול איזה שדות הם חובה ואילו אופציונליים</a:t>
            </a:r>
          </a:p>
          <a:p>
            <a:pPr lvl="1" algn="r" rtl="1">
              <a:buFont typeface="Wingdings" panose="05000000000000000000" pitchFamily="2" charset="2"/>
              <a:buChar char="Ø"/>
            </a:pPr>
            <a:r>
              <a:rPr lang="he-IL" sz="2400" dirty="0"/>
              <a:t>יש לציין את הגבולות של השדות</a:t>
            </a:r>
          </a:p>
          <a:p>
            <a:pPr lvl="1" algn="r" rtl="1">
              <a:buFont typeface="Wingdings" panose="05000000000000000000" pitchFamily="2" charset="2"/>
              <a:buChar char="Ø"/>
            </a:pPr>
            <a:r>
              <a:rPr lang="he-IL" sz="2400" dirty="0"/>
              <a:t>יש לציין את הקידוד של כל שדה</a:t>
            </a:r>
          </a:p>
          <a:p>
            <a:pPr algn="r" rtl="1">
              <a:buFont typeface="Wingdings" panose="05000000000000000000" pitchFamily="2" charset="2"/>
              <a:buChar char="Ø"/>
            </a:pPr>
            <a:r>
              <a:rPr lang="he-IL" sz="2600" dirty="0"/>
              <a:t>ניתן להרחבה</a:t>
            </a:r>
          </a:p>
          <a:p>
            <a:pPr lvl="1" algn="r" rtl="1">
              <a:buFont typeface="Wingdings" panose="05000000000000000000" pitchFamily="2" charset="2"/>
              <a:buChar char="Ø"/>
            </a:pPr>
            <a:r>
              <a:rPr lang="he-IL" sz="2400" dirty="0"/>
              <a:t>יש לקחת בחשבון שבעתיד נרצה להרחיב את הפרוטוקול</a:t>
            </a:r>
          </a:p>
          <a:p>
            <a:pPr lvl="1" algn="r" rtl="1">
              <a:buFont typeface="Wingdings" panose="05000000000000000000" pitchFamily="2" charset="2"/>
              <a:buChar char="Ø"/>
            </a:pPr>
            <a:endParaRPr lang="en-US" dirty="0"/>
          </a:p>
        </p:txBody>
      </p:sp>
    </p:spTree>
    <p:extLst>
      <p:ext uri="{BB962C8B-B14F-4D97-AF65-F5344CB8AC3E}">
        <p14:creationId xmlns:p14="http://schemas.microsoft.com/office/powerpoint/2010/main" val="725590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a:t>תכנון פרוטוקול – דוגמה 1</a:t>
            </a:r>
            <a:endParaRPr lang="en-US" dirty="0"/>
          </a:p>
        </p:txBody>
      </p:sp>
      <p:sp>
        <p:nvSpPr>
          <p:cNvPr id="3" name="Content Placeholder 2"/>
          <p:cNvSpPr>
            <a:spLocks noGrp="1"/>
          </p:cNvSpPr>
          <p:nvPr>
            <p:ph idx="1"/>
          </p:nvPr>
        </p:nvSpPr>
        <p:spPr>
          <a:xfrm>
            <a:off x="1097280" y="1845733"/>
            <a:ext cx="10058400" cy="4812519"/>
          </a:xfrm>
        </p:spPr>
        <p:txBody>
          <a:bodyPr>
            <a:normAutofit fontScale="55000" lnSpcReduction="20000"/>
          </a:bodyPr>
          <a:lstStyle/>
          <a:p>
            <a:pPr indent="0" algn="r" rtl="1">
              <a:lnSpc>
                <a:spcPct val="120000"/>
              </a:lnSpc>
              <a:spcBef>
                <a:spcPts val="600"/>
              </a:spcBef>
              <a:buNone/>
            </a:pPr>
            <a:r>
              <a:rPr lang="he-IL" sz="2600" dirty="0"/>
              <a:t>דוגמא לשרת תרגום מאנגלית לצרפתית:</a:t>
            </a:r>
          </a:p>
          <a:p>
            <a:pPr indent="0" algn="r" rtl="1">
              <a:lnSpc>
                <a:spcPct val="120000"/>
              </a:lnSpc>
              <a:spcBef>
                <a:spcPts val="600"/>
              </a:spcBef>
              <a:buNone/>
            </a:pPr>
            <a:r>
              <a:rPr lang="he-IL" sz="2600" dirty="0"/>
              <a:t>במקרה זה ניתן להחליט על פרוטוקול מחרוזתי , גודל הודעה קבוע לכל הפעולות וגודל שדות קבוע </a:t>
            </a:r>
          </a:p>
          <a:p>
            <a:pPr indent="0" algn="r" rtl="1">
              <a:lnSpc>
                <a:spcPct val="120000"/>
              </a:lnSpc>
              <a:spcBef>
                <a:spcPts val="600"/>
              </a:spcBef>
              <a:buNone/>
            </a:pPr>
            <a:r>
              <a:rPr lang="he-IL" sz="2600" dirty="0"/>
              <a:t>     השדות </a:t>
            </a:r>
            <a:r>
              <a:rPr lang="en-US" sz="2600" dirty="0"/>
              <a:t>:</a:t>
            </a:r>
            <a:br>
              <a:rPr lang="en-US" sz="2600" dirty="0"/>
            </a:br>
            <a:r>
              <a:rPr lang="he-IL" sz="2600" dirty="0"/>
              <a:t>שדה ראשון – 3 תווים לזיהוי הפעולה  (סוג ההודעה)</a:t>
            </a:r>
            <a:br>
              <a:rPr lang="en-US" sz="2600" dirty="0"/>
            </a:br>
            <a:r>
              <a:rPr lang="he-IL" sz="2600" dirty="0"/>
              <a:t>                   ערכים:  </a:t>
            </a:r>
            <a:r>
              <a:rPr lang="en-US" sz="2600" dirty="0"/>
              <a:t>PTR</a:t>
            </a:r>
            <a:r>
              <a:rPr lang="he-IL" sz="2600" dirty="0"/>
              <a:t> = נא תרגם ,   </a:t>
            </a:r>
            <a:r>
              <a:rPr lang="en-US" sz="2600" dirty="0"/>
              <a:t>TRN</a:t>
            </a:r>
            <a:r>
              <a:rPr lang="he-IL" sz="2600" dirty="0"/>
              <a:t> = קבל תרגום, </a:t>
            </a:r>
            <a:r>
              <a:rPr lang="en-US" sz="2600" dirty="0"/>
              <a:t>ERR</a:t>
            </a:r>
            <a:r>
              <a:rPr lang="he-IL" sz="2600" dirty="0"/>
              <a:t> =ארעה שגיאה</a:t>
            </a:r>
            <a:br>
              <a:rPr lang="en-US" sz="2600" dirty="0"/>
            </a:br>
            <a:r>
              <a:rPr lang="he-IL" sz="2600" dirty="0"/>
              <a:t>שדה שני – מילה 20 תווים – להעברת תוכן בעל מהות משתנה.</a:t>
            </a:r>
          </a:p>
          <a:p>
            <a:pPr indent="0" algn="r" rtl="1">
              <a:lnSpc>
                <a:spcPct val="120000"/>
              </a:lnSpc>
              <a:spcBef>
                <a:spcPts val="600"/>
              </a:spcBef>
              <a:buNone/>
            </a:pPr>
            <a:r>
              <a:rPr lang="he-IL" sz="2600" dirty="0"/>
              <a:t>     דוגמאות : </a:t>
            </a:r>
            <a:r>
              <a:rPr lang="en-US" sz="2600" dirty="0"/>
              <a:t>"</a:t>
            </a:r>
            <a:r>
              <a:rPr lang="en-US" sz="2600" dirty="0" err="1">
                <a:solidFill>
                  <a:srgbClr val="FF0000"/>
                </a:solidFill>
              </a:rPr>
              <a:t>PTRplease</a:t>
            </a:r>
            <a:r>
              <a:rPr lang="en-US" sz="2600" dirty="0">
                <a:solidFill>
                  <a:srgbClr val="FF0000"/>
                </a:solidFill>
              </a:rPr>
              <a:t>                </a:t>
            </a:r>
            <a:r>
              <a:rPr lang="en-US" sz="2600" dirty="0"/>
              <a:t>“</a:t>
            </a:r>
            <a:r>
              <a:rPr lang="he-IL" sz="2600" dirty="0"/>
              <a:t> </a:t>
            </a:r>
            <a:br>
              <a:rPr lang="en-US" sz="2600" dirty="0"/>
            </a:br>
            <a:r>
              <a:rPr lang="he-IL" sz="2600" dirty="0"/>
              <a:t>                   "</a:t>
            </a:r>
            <a:r>
              <a:rPr lang="en-US" sz="2600" dirty="0">
                <a:solidFill>
                  <a:srgbClr val="FF0000"/>
                </a:solidFill>
              </a:rPr>
              <a:t>TRN</a:t>
            </a:r>
            <a:r>
              <a:rPr lang="fr-FR" sz="2600" dirty="0">
                <a:solidFill>
                  <a:srgbClr val="FF0000"/>
                </a:solidFill>
              </a:rPr>
              <a:t>s'il vous plaît     </a:t>
            </a:r>
            <a:r>
              <a:rPr lang="he-IL" sz="2600" dirty="0"/>
              <a:t>"</a:t>
            </a:r>
          </a:p>
          <a:p>
            <a:pPr indent="0" algn="r" rtl="1">
              <a:lnSpc>
                <a:spcPct val="120000"/>
              </a:lnSpc>
              <a:spcBef>
                <a:spcPts val="600"/>
              </a:spcBef>
              <a:buNone/>
            </a:pPr>
            <a:r>
              <a:rPr lang="he-IL" sz="2600" dirty="0"/>
              <a:t>                    "</a:t>
            </a:r>
            <a:r>
              <a:rPr lang="en-US" sz="2600" dirty="0">
                <a:solidFill>
                  <a:srgbClr val="FF0000"/>
                </a:solidFill>
              </a:rPr>
              <a:t>ERR456                     </a:t>
            </a:r>
            <a:r>
              <a:rPr lang="he-IL" sz="2600" dirty="0"/>
              <a:t>"</a:t>
            </a:r>
          </a:p>
          <a:p>
            <a:pPr lvl="1" algn="r" rtl="1"/>
            <a:r>
              <a:rPr lang="he-IL" sz="2900" dirty="0"/>
              <a:t>שימו לב לשיטה של 3 תווים (או יותר) המהווים תחילית לכל הודעה (קוד הפעולה) ומגדירים בצורה חד </a:t>
            </a:r>
            <a:r>
              <a:rPr lang="he-IL" sz="2900" dirty="0" err="1"/>
              <a:t>חד</a:t>
            </a:r>
            <a:r>
              <a:rPr lang="he-IL" sz="2900" dirty="0"/>
              <a:t> ערכית את סוג ההודעה.</a:t>
            </a:r>
          </a:p>
          <a:p>
            <a:pPr lvl="1" algn="r" rtl="1"/>
            <a:r>
              <a:rPr lang="he-IL" sz="2900" dirty="0"/>
              <a:t>לפרוטוקול הזה יש מגבלות וכמובן שהוא לא מיטבי.</a:t>
            </a:r>
            <a:br>
              <a:rPr lang="en-US" sz="2900" dirty="0"/>
            </a:br>
            <a:r>
              <a:rPr lang="he-IL" sz="2900" dirty="0"/>
              <a:t>המגבלות העיקריות:</a:t>
            </a:r>
          </a:p>
          <a:p>
            <a:pPr lvl="2" algn="r" rtl="1"/>
            <a:r>
              <a:rPr lang="he-IL" sz="2400" dirty="0"/>
              <a:t>הגבלה של אורך מילה </a:t>
            </a:r>
          </a:p>
          <a:p>
            <a:pPr lvl="2" algn="r" rtl="1"/>
            <a:r>
              <a:rPr lang="he-IL" sz="2400" dirty="0"/>
              <a:t>שימוש בשדה אחד למשמעויות רבות </a:t>
            </a:r>
            <a:endParaRPr lang="en-US" sz="2400" dirty="0"/>
          </a:p>
          <a:p>
            <a:pPr lvl="2" algn="r" rtl="1"/>
            <a:r>
              <a:rPr lang="he-IL" sz="2400" dirty="0"/>
              <a:t>בהודעה </a:t>
            </a:r>
            <a:r>
              <a:rPr lang="en-US" sz="2400" dirty="0">
                <a:solidFill>
                  <a:srgbClr val="FF0000"/>
                </a:solidFill>
              </a:rPr>
              <a:t>TRN</a:t>
            </a:r>
            <a:r>
              <a:rPr lang="he-IL" sz="2400" dirty="0"/>
              <a:t> אין יכולת להבין על איזה מילה עונים (זה תקין רק בתקשורת סינכרונית שיש בקשה והמתנה עד לקבלת תשובה) לדוגמה, אם היה עוד שדה היה קשר טוב יותר בין השאלה לתשובה</a:t>
            </a:r>
          </a:p>
          <a:p>
            <a:pPr lvl="2" algn="r" rtl="1"/>
            <a:r>
              <a:rPr lang="he-IL" sz="2400" dirty="0"/>
              <a:t>המגבלה של אורך המילה יוצרת רווחים מיותרים במיוחד בהודעה מסוג </a:t>
            </a:r>
            <a:r>
              <a:rPr lang="en-US" sz="2400" dirty="0"/>
              <a:t>ERR</a:t>
            </a:r>
            <a:r>
              <a:rPr lang="he-IL" sz="2400" dirty="0"/>
              <a:t> (דורשת שלושה תווים בלבד לקוד שגיאה)</a:t>
            </a:r>
          </a:p>
          <a:p>
            <a:pPr lvl="2" algn="r" rtl="1"/>
            <a:r>
              <a:rPr lang="he-IL" sz="2400" dirty="0"/>
              <a:t>אין מקום (שדה נוסף) לתת הסבר כשיש שגיאה אלא רק קוד. </a:t>
            </a:r>
          </a:p>
          <a:p>
            <a:pPr lvl="2" algn="r" rtl="1"/>
            <a:endParaRPr lang="he-IL" sz="1600" dirty="0"/>
          </a:p>
          <a:p>
            <a:pPr algn="r" rtl="1"/>
            <a:endParaRPr lang="en-US" dirty="0"/>
          </a:p>
        </p:txBody>
      </p:sp>
    </p:spTree>
    <p:extLst>
      <p:ext uri="{BB962C8B-B14F-4D97-AF65-F5344CB8AC3E}">
        <p14:creationId xmlns:p14="http://schemas.microsoft.com/office/powerpoint/2010/main" val="336231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a:t>תכנון פרוטוקול – דוגמה 2</a:t>
            </a:r>
            <a:endParaRPr lang="en-US" dirty="0"/>
          </a:p>
        </p:txBody>
      </p:sp>
      <p:sp>
        <p:nvSpPr>
          <p:cNvPr id="3" name="Content Placeholder 2"/>
          <p:cNvSpPr>
            <a:spLocks noGrp="1"/>
          </p:cNvSpPr>
          <p:nvPr>
            <p:ph idx="1"/>
          </p:nvPr>
        </p:nvSpPr>
        <p:spPr>
          <a:xfrm>
            <a:off x="1097280" y="1737360"/>
            <a:ext cx="10058400" cy="4974158"/>
          </a:xfrm>
        </p:spPr>
        <p:txBody>
          <a:bodyPr>
            <a:normAutofit fontScale="40000" lnSpcReduction="20000"/>
          </a:bodyPr>
          <a:lstStyle/>
          <a:p>
            <a:pPr algn="r" rtl="1">
              <a:lnSpc>
                <a:spcPct val="120000"/>
              </a:lnSpc>
              <a:spcBef>
                <a:spcPts val="600"/>
              </a:spcBef>
              <a:buNone/>
            </a:pPr>
            <a:r>
              <a:rPr lang="he-IL" sz="3300" dirty="0"/>
              <a:t>דוגמא 2 - הודעות שעשויות להיות בשרת ולקוח לדואר אלקטרוני (רשימה חלקית):</a:t>
            </a:r>
          </a:p>
          <a:p>
            <a:pPr algn="r" rtl="1">
              <a:lnSpc>
                <a:spcPct val="120000"/>
              </a:lnSpc>
              <a:spcBef>
                <a:spcPts val="600"/>
              </a:spcBef>
              <a:buNone/>
            </a:pPr>
            <a:r>
              <a:rPr lang="he-IL" sz="3300" dirty="0"/>
              <a:t>במקרה זה ניתן להחליט על פרוטוקול מחרוזתי , גודל משתנה של הודעה וגודל שדות משתנה.</a:t>
            </a:r>
          </a:p>
          <a:p>
            <a:pPr marL="0" indent="11113" algn="r" rtl="1">
              <a:lnSpc>
                <a:spcPct val="120000"/>
              </a:lnSpc>
              <a:spcBef>
                <a:spcPts val="600"/>
              </a:spcBef>
              <a:buNone/>
            </a:pPr>
            <a:r>
              <a:rPr lang="he-IL" sz="3300" dirty="0"/>
              <a:t>תו מפריד יהיה ~ (וכמובן הוא לא יכול להיות חלק מגוף המייל)</a:t>
            </a:r>
            <a:br>
              <a:rPr lang="en-US" sz="3300" dirty="0"/>
            </a:br>
            <a:r>
              <a:rPr lang="he-IL" sz="3300" dirty="0"/>
              <a:t>מבנה הודעה משתנה בהתאם לתוכן השדה "סוג הודעה" . </a:t>
            </a:r>
          </a:p>
          <a:p>
            <a:pPr algn="r" rtl="1">
              <a:lnSpc>
                <a:spcPts val="1000"/>
              </a:lnSpc>
              <a:spcBef>
                <a:spcPts val="600"/>
              </a:spcBef>
              <a:buNone/>
            </a:pPr>
            <a:r>
              <a:rPr lang="he-IL" sz="3300" dirty="0"/>
              <a:t>     3 השדות הראשונים</a:t>
            </a:r>
            <a:r>
              <a:rPr lang="en-US" sz="3300" dirty="0"/>
              <a:t>:</a:t>
            </a:r>
            <a:br>
              <a:rPr lang="en-US" sz="3300" dirty="0"/>
            </a:br>
            <a:r>
              <a:rPr lang="he-IL" sz="3300" dirty="0"/>
              <a:t>שדה ראשון – 8 תווים להגדרת גודל ההודעה </a:t>
            </a:r>
          </a:p>
          <a:p>
            <a:pPr algn="r" rtl="1">
              <a:lnSpc>
                <a:spcPts val="1000"/>
              </a:lnSpc>
              <a:spcBef>
                <a:spcPts val="600"/>
              </a:spcBef>
              <a:buNone/>
            </a:pPr>
            <a:r>
              <a:rPr lang="he-IL" sz="3300" dirty="0"/>
              <a:t>      שדה שני - השעה שבה נשלחה ההודעה 14 תווים </a:t>
            </a:r>
          </a:p>
          <a:p>
            <a:pPr algn="r" rtl="1">
              <a:lnSpc>
                <a:spcPts val="1000"/>
              </a:lnSpc>
              <a:spcBef>
                <a:spcPts val="600"/>
              </a:spcBef>
              <a:buNone/>
            </a:pPr>
            <a:r>
              <a:rPr lang="he-IL" sz="3300" dirty="0"/>
              <a:t>      שדה שלישי – סוג ההודעה 4 תווים </a:t>
            </a:r>
            <a:br>
              <a:rPr lang="en-US" sz="3300" dirty="0"/>
            </a:br>
            <a:r>
              <a:rPr lang="he-IL" sz="3300" dirty="0"/>
              <a:t>לאחר שדה שלישי המבנה משתנה על פי הערך בשדה השלישי </a:t>
            </a:r>
            <a:br>
              <a:rPr lang="en-US" sz="3300" dirty="0"/>
            </a:br>
            <a:endParaRPr lang="he-IL" sz="3300" dirty="0"/>
          </a:p>
          <a:p>
            <a:pPr algn="r" rtl="1">
              <a:lnSpc>
                <a:spcPct val="120000"/>
              </a:lnSpc>
              <a:spcBef>
                <a:spcPts val="600"/>
              </a:spcBef>
              <a:buNone/>
            </a:pPr>
            <a:r>
              <a:rPr lang="he-IL" sz="3300" dirty="0"/>
              <a:t>       דוגמאות : </a:t>
            </a:r>
            <a:r>
              <a:rPr lang="en-US" sz="3300" dirty="0"/>
              <a:t>“</a:t>
            </a:r>
            <a:r>
              <a:rPr lang="en-US" sz="3300" dirty="0">
                <a:solidFill>
                  <a:srgbClr val="FF0000"/>
                </a:solidFill>
              </a:rPr>
              <a:t>00000040~20121231080000~LOGI~Yossi~1234~ </a:t>
            </a:r>
            <a:r>
              <a:rPr lang="en-US" sz="3300" dirty="0"/>
              <a:t>“</a:t>
            </a:r>
            <a:endParaRPr lang="he-IL" sz="3300" dirty="0"/>
          </a:p>
          <a:p>
            <a:pPr algn="r" rtl="1">
              <a:lnSpc>
                <a:spcPct val="120000"/>
              </a:lnSpc>
              <a:spcBef>
                <a:spcPts val="600"/>
              </a:spcBef>
              <a:buNone/>
            </a:pPr>
            <a:r>
              <a:rPr lang="he-IL" sz="3300" dirty="0"/>
              <a:t>                     </a:t>
            </a:r>
            <a:r>
              <a:rPr lang="en-US" sz="3300" dirty="0"/>
              <a:t>“</a:t>
            </a:r>
            <a:r>
              <a:rPr lang="en-US" sz="3300" dirty="0">
                <a:solidFill>
                  <a:srgbClr val="FF0000"/>
                </a:solidFill>
              </a:rPr>
              <a:t>00000029~20121231135959~NEWM~ </a:t>
            </a:r>
            <a:r>
              <a:rPr lang="en-US" sz="3300" dirty="0"/>
              <a:t>“</a:t>
            </a:r>
            <a:r>
              <a:rPr lang="he-IL" sz="3300" dirty="0"/>
              <a:t>     </a:t>
            </a:r>
          </a:p>
          <a:p>
            <a:pPr algn="r" rtl="1">
              <a:lnSpc>
                <a:spcPct val="120000"/>
              </a:lnSpc>
              <a:spcBef>
                <a:spcPts val="600"/>
              </a:spcBef>
              <a:buNone/>
            </a:pPr>
            <a:r>
              <a:rPr lang="he-IL" sz="3300" dirty="0"/>
              <a:t>                     </a:t>
            </a:r>
            <a:r>
              <a:rPr lang="en-US" sz="3300" dirty="0"/>
              <a:t>“</a:t>
            </a:r>
            <a:r>
              <a:rPr lang="en-US" sz="3300" dirty="0">
                <a:solidFill>
                  <a:srgbClr val="FF0000"/>
                </a:solidFill>
              </a:rPr>
              <a:t>00000039~20160201095903~DELM~456143212~ </a:t>
            </a:r>
            <a:r>
              <a:rPr lang="en-US" sz="3300" dirty="0"/>
              <a:t>“</a:t>
            </a:r>
            <a:r>
              <a:rPr lang="he-IL" sz="3300" dirty="0"/>
              <a:t> </a:t>
            </a:r>
          </a:p>
          <a:p>
            <a:pPr algn="r" rtl="1">
              <a:lnSpc>
                <a:spcPct val="120000"/>
              </a:lnSpc>
              <a:spcBef>
                <a:spcPts val="600"/>
              </a:spcBef>
              <a:buNone/>
            </a:pPr>
            <a:r>
              <a:rPr lang="he-IL" sz="3300" dirty="0"/>
              <a:t> </a:t>
            </a:r>
            <a:r>
              <a:rPr lang="en-US" sz="3300" dirty="0"/>
              <a:t>“</a:t>
            </a:r>
            <a:r>
              <a:rPr lang="en-US" sz="3300" dirty="0">
                <a:solidFill>
                  <a:srgbClr val="FF0000"/>
                </a:solidFill>
              </a:rPr>
              <a:t>00000090~20151130000000~SEND~aa@bb.com~2~bb@tt.com~</a:t>
            </a:r>
            <a:br>
              <a:rPr lang="en-US" sz="3300" dirty="0">
                <a:solidFill>
                  <a:srgbClr val="FF0000"/>
                </a:solidFill>
              </a:rPr>
            </a:br>
            <a:r>
              <a:rPr lang="en-US" sz="3300" dirty="0">
                <a:solidFill>
                  <a:srgbClr val="FF0000"/>
                </a:solidFill>
              </a:rPr>
              <a:t>       </a:t>
            </a:r>
            <a:r>
              <a:rPr lang="en-US" sz="3300" dirty="0" err="1">
                <a:solidFill>
                  <a:srgbClr val="FF0000"/>
                </a:solidFill>
              </a:rPr>
              <a:t>ttyyu@a.com~some</a:t>
            </a:r>
            <a:r>
              <a:rPr lang="en-US" sz="3300" dirty="0">
                <a:solidFill>
                  <a:srgbClr val="FF0000"/>
                </a:solidFill>
              </a:rPr>
              <a:t> subject~ some mail body</a:t>
            </a:r>
            <a:r>
              <a:rPr lang="en-US" sz="3300" dirty="0"/>
              <a:t>“                               </a:t>
            </a:r>
            <a:br>
              <a:rPr lang="en-US" dirty="0"/>
            </a:br>
            <a:r>
              <a:rPr lang="he-IL" dirty="0"/>
              <a:t>  </a:t>
            </a:r>
          </a:p>
          <a:p>
            <a:pPr lvl="1" algn="r" rtl="1"/>
            <a:r>
              <a:rPr lang="he-IL" sz="3500" dirty="0"/>
              <a:t>בפרוטוקול זה גודל ההודעה הכי קטנה הינו 29 דבר המקל על המתכנת לזהות בעיות בפורמט ההודעות.</a:t>
            </a:r>
          </a:p>
          <a:p>
            <a:pPr lvl="1" algn="r" rtl="1"/>
            <a:r>
              <a:rPr lang="he-IL" sz="3500" dirty="0"/>
              <a:t>שיטת </a:t>
            </a:r>
            <a:r>
              <a:rPr lang="he-IL" sz="3500" dirty="0" err="1"/>
              <a:t>הפירסור</a:t>
            </a:r>
            <a:r>
              <a:rPr lang="he-IL" sz="3500" dirty="0"/>
              <a:t> בצד המקבל הינה מודולרית.  הצד המקבל מקבל את ההודעה ומפרק אותה בחלקים על פי תוכן ההודעה. (שלושה שלבים - גודל , סוג , כל השאר)</a:t>
            </a:r>
          </a:p>
          <a:p>
            <a:pPr lvl="1" algn="r" rtl="1">
              <a:buNone/>
            </a:pPr>
            <a:r>
              <a:rPr lang="he-IL" sz="3500" dirty="0"/>
              <a:t>מהו לדעתכם הגודל המקסימלי של הודעה בפרוטוקול זה ? </a:t>
            </a:r>
          </a:p>
        </p:txBody>
      </p:sp>
    </p:spTree>
    <p:extLst>
      <p:ext uri="{BB962C8B-B14F-4D97-AF65-F5344CB8AC3E}">
        <p14:creationId xmlns:p14="http://schemas.microsoft.com/office/powerpoint/2010/main" val="1967717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a:t>פרוטוקול תקשורת</a:t>
            </a:r>
            <a:endParaRPr lang="en-US" dirty="0"/>
          </a:p>
        </p:txBody>
      </p:sp>
      <p:sp>
        <p:nvSpPr>
          <p:cNvPr id="3" name="Content Placeholder 2"/>
          <p:cNvSpPr>
            <a:spLocks noGrp="1"/>
          </p:cNvSpPr>
          <p:nvPr>
            <p:ph idx="1"/>
          </p:nvPr>
        </p:nvSpPr>
        <p:spPr>
          <a:xfrm>
            <a:off x="5991700" y="1845734"/>
            <a:ext cx="5163979" cy="4023360"/>
          </a:xfrm>
        </p:spPr>
        <p:txBody>
          <a:bodyPr>
            <a:normAutofit fontScale="92500" lnSpcReduction="10000"/>
          </a:bodyPr>
          <a:lstStyle/>
          <a:p>
            <a:pPr algn="r" rtl="1">
              <a:buFont typeface="Wingdings" panose="05000000000000000000" pitchFamily="2" charset="2"/>
              <a:buChar char="Ø"/>
            </a:pPr>
            <a:r>
              <a:rPr lang="he-IL" sz="3600" dirty="0"/>
              <a:t>למה צריך פרוטוקול תקשורת?</a:t>
            </a:r>
          </a:p>
          <a:p>
            <a:pPr lvl="1" algn="r" rtl="1">
              <a:buFont typeface="Wingdings" panose="05000000000000000000" pitchFamily="2" charset="2"/>
              <a:buChar char="Ø"/>
            </a:pPr>
            <a:r>
              <a:rPr lang="he-IL" sz="2800" dirty="0"/>
              <a:t>על מנת לקבוע שפה משותפת בין רכיבי התקשורת</a:t>
            </a:r>
          </a:p>
          <a:p>
            <a:pPr algn="r" rtl="1">
              <a:buFont typeface="Wingdings" panose="05000000000000000000" pitchFamily="2" charset="2"/>
              <a:buChar char="Ø"/>
            </a:pPr>
            <a:r>
              <a:rPr lang="he-IL" sz="3600" dirty="0"/>
              <a:t>ממה בנוי פרוטוקול התקשורת האנושי?</a:t>
            </a:r>
          </a:p>
          <a:p>
            <a:pPr lvl="1" algn="r" rtl="1">
              <a:buFont typeface="Wingdings" panose="05000000000000000000" pitchFamily="2" charset="2"/>
              <a:buChar char="Ø"/>
            </a:pPr>
            <a:r>
              <a:rPr lang="he-IL" sz="2800" dirty="0"/>
              <a:t>דיבור</a:t>
            </a:r>
          </a:p>
          <a:p>
            <a:pPr lvl="1" algn="r" rtl="1">
              <a:buFont typeface="Wingdings" panose="05000000000000000000" pitchFamily="2" charset="2"/>
              <a:buChar char="Ø"/>
            </a:pPr>
            <a:r>
              <a:rPr lang="he-IL" sz="2800" dirty="0"/>
              <a:t>שפת גוף</a:t>
            </a:r>
          </a:p>
          <a:p>
            <a:pPr lvl="1" algn="r" rtl="1">
              <a:buFont typeface="Wingdings" panose="05000000000000000000" pitchFamily="2" charset="2"/>
              <a:buChar char="Ø"/>
            </a:pPr>
            <a:r>
              <a:rPr lang="he-IL" sz="2800" dirty="0"/>
              <a:t>מחוות מוסכמות</a:t>
            </a:r>
          </a:p>
          <a:p>
            <a:pPr lvl="1" algn="r" rtl="1">
              <a:buFont typeface="Wingdings" panose="05000000000000000000" pitchFamily="2" charset="2"/>
              <a:buChar char="Ø"/>
            </a:pPr>
            <a:r>
              <a:rPr lang="he-IL" sz="2800" dirty="0"/>
              <a:t>טקסט</a:t>
            </a:r>
          </a:p>
          <a:p>
            <a:pPr algn="r" rtl="1">
              <a:buFont typeface="Wingdings" panose="05000000000000000000" pitchFamily="2" charset="2"/>
              <a:buChar char="Ø"/>
            </a:pPr>
            <a:endParaRPr lang="en-US" dirty="0"/>
          </a:p>
        </p:txBody>
      </p:sp>
      <p:grpSp>
        <p:nvGrpSpPr>
          <p:cNvPr id="7" name="Group 6"/>
          <p:cNvGrpSpPr/>
          <p:nvPr/>
        </p:nvGrpSpPr>
        <p:grpSpPr>
          <a:xfrm>
            <a:off x="0" y="1845734"/>
            <a:ext cx="5849892" cy="4343400"/>
            <a:chOff x="2802777" y="1257300"/>
            <a:chExt cx="5849892" cy="4343400"/>
          </a:xfrm>
        </p:grpSpPr>
        <p:pic>
          <p:nvPicPr>
            <p:cNvPr id="6" name="Picture 5" descr="PEOPL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331" y="1257300"/>
              <a:ext cx="5113338" cy="434340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 name="AutoShape 15"/>
            <p:cNvSpPr>
              <a:spLocks noChangeArrowheads="1"/>
            </p:cNvSpPr>
            <p:nvPr/>
          </p:nvSpPr>
          <p:spPr bwMode="auto">
            <a:xfrm>
              <a:off x="5996271" y="3777849"/>
              <a:ext cx="1439863" cy="1441450"/>
            </a:xfrm>
            <a:prstGeom prst="wedgeEllipseCallout">
              <a:avLst>
                <a:gd name="adj1" fmla="val 51875"/>
                <a:gd name="adj2" fmla="val -9107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he-IL" altLang="en-US" sz="2400" b="1" dirty="0"/>
                <a:t>יש בוחן</a:t>
              </a:r>
            </a:p>
            <a:p>
              <a:pPr algn="ctr"/>
              <a:r>
                <a:rPr lang="he-IL" altLang="en-US" sz="2400" b="1" dirty="0"/>
                <a:t>פתע</a:t>
              </a:r>
              <a:endParaRPr lang="en-US" altLang="en-US" sz="2400" b="1" dirty="0"/>
            </a:p>
          </p:txBody>
        </p:sp>
        <p:sp>
          <p:nvSpPr>
            <p:cNvPr id="5" name="AutoShape 16"/>
            <p:cNvSpPr>
              <a:spLocks noChangeArrowheads="1"/>
            </p:cNvSpPr>
            <p:nvPr/>
          </p:nvSpPr>
          <p:spPr bwMode="auto">
            <a:xfrm>
              <a:off x="2802777" y="2885070"/>
              <a:ext cx="1835150" cy="1944688"/>
            </a:xfrm>
            <a:prstGeom prst="wedgeEllipseCallout">
              <a:avLst>
                <a:gd name="adj1" fmla="val 66694"/>
                <a:gd name="adj2" fmla="val -88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en-US" altLang="en-US" b="1"/>
                <a:t>Que?</a:t>
              </a:r>
            </a:p>
            <a:p>
              <a:pPr algn="ctr"/>
              <a:r>
                <a:rPr lang="en-US" altLang="en-US" b="1"/>
                <a:t>Yo entiendo solo Espanol</a:t>
              </a:r>
              <a:endParaRPr lang="he-IL" altLang="en-US" b="1"/>
            </a:p>
          </p:txBody>
        </p:sp>
      </p:grpSp>
    </p:spTree>
    <p:extLst>
      <p:ext uri="{BB962C8B-B14F-4D97-AF65-F5344CB8AC3E}">
        <p14:creationId xmlns:p14="http://schemas.microsoft.com/office/powerpoint/2010/main" val="320718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a:t>תכנון פרוטוקול – דוגמה 3</a:t>
            </a:r>
            <a:endParaRPr lang="en-US" dirty="0"/>
          </a:p>
        </p:txBody>
      </p:sp>
      <p:sp>
        <p:nvSpPr>
          <p:cNvPr id="3" name="Content Placeholder 2"/>
          <p:cNvSpPr>
            <a:spLocks noGrp="1"/>
          </p:cNvSpPr>
          <p:nvPr>
            <p:ph idx="1"/>
          </p:nvPr>
        </p:nvSpPr>
        <p:spPr>
          <a:xfrm>
            <a:off x="1097280" y="1737360"/>
            <a:ext cx="10058400" cy="4823238"/>
          </a:xfrm>
        </p:spPr>
        <p:txBody>
          <a:bodyPr>
            <a:normAutofit fontScale="47500" lnSpcReduction="20000"/>
          </a:bodyPr>
          <a:lstStyle/>
          <a:p>
            <a:pPr algn="r" rtl="1">
              <a:buNone/>
            </a:pPr>
            <a:r>
              <a:rPr lang="he-IL" sz="3300" dirty="0"/>
              <a:t>דוגמא לשרת לקוח של חישובי פעולות חשבון:</a:t>
            </a:r>
          </a:p>
          <a:p>
            <a:pPr marL="0" indent="11113" algn="r" rtl="1">
              <a:buNone/>
            </a:pPr>
            <a:r>
              <a:rPr lang="he-IL" sz="3300" dirty="0"/>
              <a:t>במקרה זה ניתן להחליט על פרוטוקול בינארי, גודל קבוע של הודעה בכל סוג, גודל השדות קבוע בהתאם לסוג השדה. </a:t>
            </a:r>
          </a:p>
          <a:p>
            <a:pPr algn="r" rtl="1">
              <a:buNone/>
            </a:pPr>
            <a:r>
              <a:rPr lang="he-IL" sz="3300" dirty="0"/>
              <a:t>     השדות </a:t>
            </a:r>
            <a:r>
              <a:rPr lang="en-US" sz="3300" dirty="0"/>
              <a:t>:</a:t>
            </a:r>
            <a:br>
              <a:rPr lang="en-US" sz="3300" dirty="0"/>
            </a:br>
            <a:r>
              <a:rPr lang="he-IL" sz="3300" dirty="0"/>
              <a:t>שדה ראשון –  קוד פעולה = סוג ההודעה </a:t>
            </a:r>
            <a:r>
              <a:rPr lang="en-US" sz="3300" dirty="0"/>
              <a:t>byte</a:t>
            </a:r>
            <a:r>
              <a:rPr lang="he-IL" sz="3300" dirty="0"/>
              <a:t> אחד, הראשון (256 אפשרויות)  </a:t>
            </a:r>
            <a:br>
              <a:rPr lang="en-US" sz="3300" dirty="0"/>
            </a:br>
            <a:r>
              <a:rPr lang="he-IL" sz="3300" dirty="0"/>
              <a:t>ערכים לסוג ההודעה : 1 . חיבור   2. חיסור   3. כפל   4. חילוק  5. </a:t>
            </a:r>
            <a:r>
              <a:rPr lang="he-IL" sz="3300" dirty="0" err="1"/>
              <a:t>השללה</a:t>
            </a:r>
            <a:r>
              <a:rPr lang="he-IL" sz="3300" dirty="0"/>
              <a:t>  10. תשובה   255. שגיאה</a:t>
            </a:r>
            <a:br>
              <a:rPr lang="en-US" sz="3300" dirty="0"/>
            </a:br>
            <a:r>
              <a:rPr lang="he-IL" sz="3300" dirty="0"/>
              <a:t>בהתאם לסוג יהיו שאר השדות:</a:t>
            </a:r>
          </a:p>
          <a:p>
            <a:pPr algn="r" rtl="1">
              <a:buNone/>
            </a:pPr>
            <a:r>
              <a:rPr lang="he-IL" sz="3300" dirty="0"/>
              <a:t>      בהודעות 1-4 יהיה פעמיים 4 </a:t>
            </a:r>
            <a:r>
              <a:rPr lang="en-US" sz="3300" dirty="0"/>
              <a:t>bytes</a:t>
            </a:r>
            <a:r>
              <a:rPr lang="he-IL" sz="3300" dirty="0"/>
              <a:t> לשני המספרים (כל מספר בגודל </a:t>
            </a:r>
            <a:r>
              <a:rPr lang="en-US" sz="3300" dirty="0"/>
              <a:t>4 bytes</a:t>
            </a:r>
            <a:r>
              <a:rPr lang="he-IL" sz="3300" dirty="0"/>
              <a:t> ) כאשר המספר הראשון הוא המונה בחילוק או המחוסר בחיסור</a:t>
            </a:r>
            <a:br>
              <a:rPr lang="en-US" sz="3300" dirty="0"/>
            </a:br>
            <a:r>
              <a:rPr lang="he-IL" sz="3300"/>
              <a:t>בהודעות  5,10,255 </a:t>
            </a:r>
            <a:r>
              <a:rPr lang="he-IL" sz="3300" dirty="0"/>
              <a:t>יהיה רק 4 </a:t>
            </a:r>
            <a:r>
              <a:rPr lang="en-US" sz="3300" dirty="0"/>
              <a:t>bytes</a:t>
            </a:r>
            <a:r>
              <a:rPr lang="he-IL" sz="3300" dirty="0"/>
              <a:t> למספר אחד .</a:t>
            </a:r>
          </a:p>
          <a:p>
            <a:pPr algn="r" rtl="1">
              <a:buNone/>
            </a:pPr>
            <a:r>
              <a:rPr lang="en-US" sz="3300" dirty="0"/>
              <a:t>   </a:t>
            </a:r>
            <a:r>
              <a:rPr lang="he-IL" sz="3300" dirty="0"/>
              <a:t>דוגמאות</a:t>
            </a:r>
            <a:r>
              <a:rPr lang="en-US" sz="3300" dirty="0"/>
              <a:t> </a:t>
            </a:r>
            <a:r>
              <a:rPr lang="he-IL" sz="3300" dirty="0"/>
              <a:t>(לא ניתן להציג מידע בינארי במצגת לכן אציג את המידע ב </a:t>
            </a:r>
            <a:r>
              <a:rPr lang="en-US" sz="3300" dirty="0"/>
              <a:t>.hex</a:t>
            </a:r>
            <a:r>
              <a:rPr lang="he-IL" sz="3300" dirty="0"/>
              <a:t> תזכורת:  כל שתי ספרות </a:t>
            </a:r>
            <a:r>
              <a:rPr lang="en-US" sz="3300" dirty="0"/>
              <a:t>hex</a:t>
            </a:r>
            <a:r>
              <a:rPr lang="he-IL" sz="3300" dirty="0"/>
              <a:t> מהוות </a:t>
            </a:r>
            <a:r>
              <a:rPr lang="en-US" sz="3300" dirty="0"/>
              <a:t>byte</a:t>
            </a:r>
            <a:r>
              <a:rPr lang="he-IL" sz="3300" dirty="0"/>
              <a:t> אחד, כלומר רצף של 8 אחדים ואפסים)</a:t>
            </a:r>
          </a:p>
          <a:p>
            <a:pPr algn="r" rtl="1">
              <a:buFont typeface="Arial" panose="020B0604020202020204" pitchFamily="34" charset="0"/>
              <a:buChar char="•"/>
            </a:pPr>
            <a:r>
              <a:rPr lang="en-US" sz="2500" dirty="0"/>
              <a:t>“</a:t>
            </a:r>
            <a:r>
              <a:rPr lang="en-US" sz="2500" dirty="0">
                <a:solidFill>
                  <a:srgbClr val="FF0000"/>
                </a:solidFill>
              </a:rPr>
              <a:t>02000000D200000002”  </a:t>
            </a:r>
            <a:r>
              <a:rPr lang="he-IL" sz="2500" dirty="0">
                <a:solidFill>
                  <a:srgbClr val="FF0000"/>
                </a:solidFill>
              </a:rPr>
              <a:t> </a:t>
            </a:r>
            <a:r>
              <a:rPr lang="he-IL" sz="2500" dirty="0"/>
              <a:t>חסר 2 מ  210     </a:t>
            </a:r>
            <a:br>
              <a:rPr lang="en-US" sz="2500" dirty="0"/>
            </a:br>
            <a:r>
              <a:rPr lang="he-IL" sz="2500" dirty="0"/>
              <a:t>     תשובה</a:t>
            </a:r>
            <a:r>
              <a:rPr lang="he-IL" sz="2500" dirty="0">
                <a:solidFill>
                  <a:srgbClr val="FF0000"/>
                </a:solidFill>
              </a:rPr>
              <a:t> </a:t>
            </a:r>
            <a:r>
              <a:rPr lang="he-IL" sz="2500" dirty="0"/>
              <a:t>תהיה:</a:t>
            </a:r>
            <a:r>
              <a:rPr lang="he-IL" sz="2500" dirty="0">
                <a:solidFill>
                  <a:srgbClr val="FF0000"/>
                </a:solidFill>
              </a:rPr>
              <a:t>  </a:t>
            </a:r>
            <a:r>
              <a:rPr lang="en-US" sz="2500" dirty="0">
                <a:solidFill>
                  <a:srgbClr val="FF0000"/>
                </a:solidFill>
              </a:rPr>
              <a:t> “0A000000D0”</a:t>
            </a:r>
            <a:endParaRPr lang="he-IL" sz="2500" dirty="0">
              <a:solidFill>
                <a:srgbClr val="FF0000"/>
              </a:solidFill>
            </a:endParaRPr>
          </a:p>
          <a:p>
            <a:pPr algn="r" rtl="1">
              <a:buFont typeface="Arial" panose="020B0604020202020204" pitchFamily="34" charset="0"/>
              <a:buChar char="•"/>
            </a:pPr>
            <a:r>
              <a:rPr lang="en-US" sz="2500" dirty="0"/>
              <a:t>“</a:t>
            </a:r>
            <a:r>
              <a:rPr lang="en-US" sz="2500" dirty="0">
                <a:solidFill>
                  <a:srgbClr val="FF0000"/>
                </a:solidFill>
              </a:rPr>
              <a:t>040000010000000000”        </a:t>
            </a:r>
            <a:r>
              <a:rPr lang="he-IL" sz="2500" dirty="0">
                <a:solidFill>
                  <a:srgbClr val="FF0000"/>
                </a:solidFill>
              </a:rPr>
              <a:t> </a:t>
            </a:r>
            <a:r>
              <a:rPr lang="he-IL" sz="2500" dirty="0"/>
              <a:t>חלק את 256 ב 0    </a:t>
            </a:r>
            <a:br>
              <a:rPr lang="en-US" sz="2500" dirty="0"/>
            </a:br>
            <a:r>
              <a:rPr lang="he-IL" sz="2500" dirty="0"/>
              <a:t>    תשובה</a:t>
            </a:r>
            <a:r>
              <a:rPr lang="he-IL" sz="2500" dirty="0">
                <a:solidFill>
                  <a:srgbClr val="FF0000"/>
                </a:solidFill>
              </a:rPr>
              <a:t> </a:t>
            </a:r>
            <a:r>
              <a:rPr lang="he-IL" sz="2500" dirty="0"/>
              <a:t>תהיה:</a:t>
            </a:r>
            <a:r>
              <a:rPr lang="he-IL" sz="2500" dirty="0">
                <a:solidFill>
                  <a:srgbClr val="FF0000"/>
                </a:solidFill>
              </a:rPr>
              <a:t>  </a:t>
            </a:r>
            <a:r>
              <a:rPr lang="en-US" sz="2500" dirty="0">
                <a:solidFill>
                  <a:srgbClr val="FF0000"/>
                </a:solidFill>
              </a:rPr>
              <a:t> “FF00000010”</a:t>
            </a:r>
            <a:r>
              <a:rPr lang="he-IL" sz="2500" dirty="0">
                <a:solidFill>
                  <a:srgbClr val="FF0000"/>
                </a:solidFill>
              </a:rPr>
              <a:t> </a:t>
            </a:r>
            <a:r>
              <a:rPr lang="he-IL" sz="2500" dirty="0"/>
              <a:t>(שגיאה מספר 16 אומרת שאסור לחלק ב 0 )</a:t>
            </a:r>
          </a:p>
          <a:p>
            <a:pPr algn="r" rtl="1">
              <a:buFont typeface="Arial" panose="020B0604020202020204" pitchFamily="34" charset="0"/>
              <a:buChar char="•"/>
            </a:pPr>
            <a:r>
              <a:rPr lang="he-IL" sz="2500" dirty="0"/>
              <a:t> </a:t>
            </a:r>
            <a:r>
              <a:rPr lang="en-US" sz="2500" dirty="0"/>
              <a:t>“</a:t>
            </a:r>
            <a:r>
              <a:rPr lang="en-US" sz="2500" dirty="0">
                <a:solidFill>
                  <a:srgbClr val="FF0000"/>
                </a:solidFill>
              </a:rPr>
              <a:t>057FFFFFFF”  </a:t>
            </a:r>
            <a:r>
              <a:rPr lang="he-IL" sz="2500" dirty="0">
                <a:solidFill>
                  <a:srgbClr val="FF0000"/>
                </a:solidFill>
              </a:rPr>
              <a:t> </a:t>
            </a:r>
            <a:r>
              <a:rPr lang="he-IL" sz="2500" dirty="0"/>
              <a:t>השלל את 2147483647 </a:t>
            </a:r>
            <a:br>
              <a:rPr lang="en-US" sz="2500" dirty="0"/>
            </a:br>
            <a:r>
              <a:rPr lang="he-IL" sz="2500" dirty="0"/>
              <a:t>    תשובה</a:t>
            </a:r>
            <a:r>
              <a:rPr lang="he-IL" sz="2500" dirty="0">
                <a:solidFill>
                  <a:srgbClr val="FF0000"/>
                </a:solidFill>
              </a:rPr>
              <a:t> </a:t>
            </a:r>
            <a:r>
              <a:rPr lang="he-IL" sz="2500" dirty="0"/>
              <a:t>תהיה:</a:t>
            </a:r>
            <a:r>
              <a:rPr lang="he-IL" sz="2500" dirty="0">
                <a:solidFill>
                  <a:srgbClr val="FF0000"/>
                </a:solidFill>
              </a:rPr>
              <a:t>  </a:t>
            </a:r>
            <a:r>
              <a:rPr lang="en-US" sz="2500" dirty="0">
                <a:solidFill>
                  <a:srgbClr val="FF0000"/>
                </a:solidFill>
              </a:rPr>
              <a:t> “0A80000001”</a:t>
            </a:r>
            <a:br>
              <a:rPr lang="en-US" sz="2500" dirty="0">
                <a:solidFill>
                  <a:srgbClr val="FF0000"/>
                </a:solidFill>
              </a:rPr>
            </a:br>
            <a:endParaRPr lang="he-IL" sz="2500" dirty="0"/>
          </a:p>
          <a:p>
            <a:pPr lvl="1" algn="r" rtl="1">
              <a:buNone/>
            </a:pPr>
            <a:r>
              <a:rPr lang="he-IL" sz="2500" dirty="0"/>
              <a:t>* מגבלה עיקרית של פרוטוקול זה היא שלא ניתן לדעת האם קיבלנו הודעה שלמה ורק ואחת, לפני שמנתחים את קוד הפעולה .</a:t>
            </a:r>
            <a:br>
              <a:rPr lang="en-US" sz="2500" dirty="0"/>
            </a:br>
            <a:r>
              <a:rPr lang="he-IL" sz="2500" dirty="0"/>
              <a:t>כלומר, הצד המקבל לא יכול לבצע הפרדה לוגית בקוד בין החלק שעוסק בתקשורת (קבלה של ההודעה) לחלק שמנתח את מהות ההודעה.</a:t>
            </a:r>
            <a:br>
              <a:rPr lang="en-US" sz="2500" dirty="0">
                <a:solidFill>
                  <a:srgbClr val="FF0000"/>
                </a:solidFill>
              </a:rPr>
            </a:br>
            <a:r>
              <a:rPr lang="he-IL" sz="2500" dirty="0"/>
              <a:t>* ניתן גם לתכנן פרוטוקול בינארי בגודל משתנה ע"י הצבת שדה גודל (באורך קבוע) לפני כל שדה  </a:t>
            </a:r>
          </a:p>
          <a:p>
            <a:pPr lvl="2" algn="r" rtl="1"/>
            <a:endParaRPr lang="he-IL" sz="2300" dirty="0"/>
          </a:p>
          <a:p>
            <a:pPr algn="r" rtl="1"/>
            <a:endParaRPr lang="en-US" dirty="0"/>
          </a:p>
        </p:txBody>
      </p:sp>
    </p:spTree>
    <p:extLst>
      <p:ext uri="{BB962C8B-B14F-4D97-AF65-F5344CB8AC3E}">
        <p14:creationId xmlns:p14="http://schemas.microsoft.com/office/powerpoint/2010/main" val="4234770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8E067-0FFA-4404-B72A-8986ADB3B821}"/>
              </a:ext>
            </a:extLst>
          </p:cNvPr>
          <p:cNvSpPr>
            <a:spLocks noGrp="1"/>
          </p:cNvSpPr>
          <p:nvPr>
            <p:ph type="title"/>
          </p:nvPr>
        </p:nvSpPr>
        <p:spPr/>
        <p:txBody>
          <a:bodyPr/>
          <a:lstStyle/>
          <a:p>
            <a:pPr algn="ctr" rtl="1"/>
            <a:r>
              <a:rPr lang="he-IL" dirty="0"/>
              <a:t>הגדרת פרוטוקול - תיעוד</a:t>
            </a:r>
            <a:endParaRPr lang="en-US" dirty="0"/>
          </a:p>
        </p:txBody>
      </p:sp>
      <p:sp>
        <p:nvSpPr>
          <p:cNvPr id="3" name="Content Placeholder 2">
            <a:extLst>
              <a:ext uri="{FF2B5EF4-FFF2-40B4-BE49-F238E27FC236}">
                <a16:creationId xmlns:a16="http://schemas.microsoft.com/office/drawing/2014/main" id="{2DDD5878-096C-4F80-903C-8C1A8480DCCD}"/>
              </a:ext>
            </a:extLst>
          </p:cNvPr>
          <p:cNvSpPr>
            <a:spLocks noGrp="1"/>
          </p:cNvSpPr>
          <p:nvPr>
            <p:ph idx="1"/>
          </p:nvPr>
        </p:nvSpPr>
        <p:spPr>
          <a:xfrm>
            <a:off x="4399280" y="1845734"/>
            <a:ext cx="6756400" cy="4023360"/>
          </a:xfrm>
        </p:spPr>
        <p:txBody>
          <a:bodyPr>
            <a:normAutofit fontScale="92500"/>
          </a:bodyPr>
          <a:lstStyle/>
          <a:p>
            <a:pPr algn="r" rtl="1">
              <a:buFont typeface="Wingdings" panose="05000000000000000000" pitchFamily="2" charset="2"/>
              <a:buChar char="Ø"/>
            </a:pPr>
            <a:r>
              <a:rPr lang="he-IL" sz="2800" dirty="0"/>
              <a:t>נהוג לתעד פרוטוקול בצורה גרפית על מנת שיהיה מובן.</a:t>
            </a:r>
          </a:p>
          <a:p>
            <a:pPr algn="r" rtl="1">
              <a:buFont typeface="Wingdings" panose="05000000000000000000" pitchFamily="2" charset="2"/>
              <a:buChar char="Ø"/>
            </a:pPr>
            <a:r>
              <a:rPr lang="he-IL" sz="2800" dirty="0"/>
              <a:t>השימוש בכלים הגרפיים יבוא לידי ביטוי כבר בשלב התכנון.</a:t>
            </a:r>
          </a:p>
          <a:p>
            <a:pPr algn="r" rtl="1">
              <a:buFont typeface="Wingdings" panose="05000000000000000000" pitchFamily="2" charset="2"/>
              <a:buChar char="Ø"/>
            </a:pPr>
            <a:r>
              <a:rPr lang="he-IL" sz="2800" dirty="0"/>
              <a:t>הכלי הנפוץ ביותר הינו </a:t>
            </a:r>
            <a:r>
              <a:rPr lang="en-US" sz="2800" dirty="0"/>
              <a:t>sequence diagram</a:t>
            </a:r>
            <a:r>
              <a:rPr lang="he-IL" sz="2800" dirty="0"/>
              <a:t>.</a:t>
            </a:r>
          </a:p>
          <a:p>
            <a:pPr algn="r" rtl="1">
              <a:buFont typeface="Wingdings" panose="05000000000000000000" pitchFamily="2" charset="2"/>
              <a:buChar char="Ø"/>
            </a:pPr>
            <a:r>
              <a:rPr lang="he-IL" sz="2800" dirty="0"/>
              <a:t>על מנת לבנות </a:t>
            </a:r>
            <a:r>
              <a:rPr lang="en-US" sz="2800" dirty="0"/>
              <a:t>sequence diagram</a:t>
            </a:r>
            <a:r>
              <a:rPr lang="he-IL" sz="2800" dirty="0"/>
              <a:t> ניתן להשתמש באתר </a:t>
            </a:r>
            <a:r>
              <a:rPr lang="en-US" sz="2800" dirty="0">
                <a:hlinkClick r:id="rId2"/>
              </a:rPr>
              <a:t>https://www.websequencediagrams.com/</a:t>
            </a:r>
            <a:r>
              <a:rPr lang="he-IL" sz="2800" dirty="0"/>
              <a:t> אשר מאפשר להגדיר דיאגרמות, לשמור אותם ולייצא אותם כתמונות (הרישום לאתר הינו חינמי). </a:t>
            </a:r>
            <a:endParaRPr lang="en-US" sz="2800" dirty="0"/>
          </a:p>
        </p:txBody>
      </p:sp>
      <p:pic>
        <p:nvPicPr>
          <p:cNvPr id="5" name="Picture 4">
            <a:extLst>
              <a:ext uri="{FF2B5EF4-FFF2-40B4-BE49-F238E27FC236}">
                <a16:creationId xmlns:a16="http://schemas.microsoft.com/office/drawing/2014/main" id="{44D2CF51-AC2B-42A8-9A05-43B710BF3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45734"/>
            <a:ext cx="4258278" cy="4805680"/>
          </a:xfrm>
          <a:prstGeom prst="rect">
            <a:avLst/>
          </a:prstGeom>
        </p:spPr>
      </p:pic>
    </p:spTree>
    <p:extLst>
      <p:ext uri="{BB962C8B-B14F-4D97-AF65-F5344CB8AC3E}">
        <p14:creationId xmlns:p14="http://schemas.microsoft.com/office/powerpoint/2010/main" val="3938119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6D83-F6A6-4D5C-A309-8DA795DEC9FF}"/>
              </a:ext>
            </a:extLst>
          </p:cNvPr>
          <p:cNvSpPr>
            <a:spLocks noGrp="1"/>
          </p:cNvSpPr>
          <p:nvPr>
            <p:ph type="title"/>
          </p:nvPr>
        </p:nvSpPr>
        <p:spPr/>
        <p:txBody>
          <a:bodyPr/>
          <a:lstStyle/>
          <a:p>
            <a:pPr algn="ctr" rtl="1"/>
            <a:r>
              <a:rPr lang="he-IL" dirty="0"/>
              <a:t>הגדרת פרוטוקול - תיעוד</a:t>
            </a:r>
            <a:endParaRPr lang="en-US" dirty="0"/>
          </a:p>
        </p:txBody>
      </p:sp>
      <p:sp>
        <p:nvSpPr>
          <p:cNvPr id="3" name="Content Placeholder 2">
            <a:extLst>
              <a:ext uri="{FF2B5EF4-FFF2-40B4-BE49-F238E27FC236}">
                <a16:creationId xmlns:a16="http://schemas.microsoft.com/office/drawing/2014/main" id="{BEB414B1-F889-41D0-9357-50283752E68C}"/>
              </a:ext>
            </a:extLst>
          </p:cNvPr>
          <p:cNvSpPr>
            <a:spLocks noGrp="1"/>
          </p:cNvSpPr>
          <p:nvPr>
            <p:ph idx="1"/>
          </p:nvPr>
        </p:nvSpPr>
        <p:spPr/>
        <p:txBody>
          <a:bodyPr>
            <a:normAutofit/>
          </a:bodyPr>
          <a:lstStyle/>
          <a:p>
            <a:pPr algn="r" rtl="1">
              <a:buFont typeface="Wingdings" panose="05000000000000000000" pitchFamily="2" charset="2"/>
              <a:buChar char="Ø"/>
            </a:pPr>
            <a:r>
              <a:rPr lang="he-IL" sz="3200" dirty="0"/>
              <a:t>בנוסף על ההצגה הגרפית, יש להגדיר את הפרוטוקול בשפת אדם – אנגלית.</a:t>
            </a:r>
          </a:p>
          <a:p>
            <a:pPr algn="r" rtl="1">
              <a:buFont typeface="Wingdings" panose="05000000000000000000" pitchFamily="2" charset="2"/>
              <a:buChar char="Ø"/>
            </a:pPr>
            <a:r>
              <a:rPr lang="he-IL" sz="3200" dirty="0"/>
              <a:t>דרישות הקורס - </a:t>
            </a:r>
            <a:r>
              <a:rPr lang="he-IL" sz="2800" dirty="0"/>
              <a:t>החל מתרגיל 2.7 (כולל) יש להגיש את התיעוד הבא:</a:t>
            </a:r>
          </a:p>
          <a:p>
            <a:pPr lvl="1" algn="r" rtl="1">
              <a:buFont typeface="Wingdings" panose="05000000000000000000" pitchFamily="2" charset="2"/>
              <a:buChar char="Ø"/>
            </a:pPr>
            <a:r>
              <a:rPr lang="he-IL" sz="2400" dirty="0"/>
              <a:t>בנוסף על התיעוד בקבצי ה </a:t>
            </a:r>
            <a:r>
              <a:rPr lang="en-US" sz="2400" dirty="0"/>
              <a:t>python</a:t>
            </a:r>
            <a:r>
              <a:rPr lang="he-IL" sz="2400" dirty="0"/>
              <a:t> יש להגיש קובץ </a:t>
            </a:r>
            <a:r>
              <a:rPr lang="en-US" sz="2400" dirty="0"/>
              <a:t>word</a:t>
            </a:r>
            <a:r>
              <a:rPr lang="he-IL" sz="2400" dirty="0"/>
              <a:t> המתאר את הפרוטוקול. התיאור יהיה באנגלית ויכיל </a:t>
            </a:r>
            <a:r>
              <a:rPr lang="en-US" sz="2400" dirty="0"/>
              <a:t>sequence diagram</a:t>
            </a:r>
            <a:r>
              <a:rPr lang="he-IL" sz="2400" dirty="0"/>
              <a:t> של הפקודות הכלולות בפרוטוקול.</a:t>
            </a:r>
            <a:endParaRPr lang="en-US" sz="2400" dirty="0"/>
          </a:p>
        </p:txBody>
      </p:sp>
    </p:spTree>
    <p:extLst>
      <p:ext uri="{BB962C8B-B14F-4D97-AF65-F5344CB8AC3E}">
        <p14:creationId xmlns:p14="http://schemas.microsoft.com/office/powerpoint/2010/main" val="133546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a:t>פרוטוקול תקשורת - הגדרה</a:t>
            </a:r>
            <a:endParaRPr lang="en-US" dirty="0"/>
          </a:p>
        </p:txBody>
      </p:sp>
      <p:sp>
        <p:nvSpPr>
          <p:cNvPr id="3" name="Content Placeholder 2"/>
          <p:cNvSpPr>
            <a:spLocks noGrp="1"/>
          </p:cNvSpPr>
          <p:nvPr>
            <p:ph idx="1"/>
          </p:nvPr>
        </p:nvSpPr>
        <p:spPr/>
        <p:txBody>
          <a:bodyPr>
            <a:noAutofit/>
          </a:bodyPr>
          <a:lstStyle/>
          <a:p>
            <a:pPr algn="r" rtl="1">
              <a:buFont typeface="Wingdings" panose="05000000000000000000" pitchFamily="2" charset="2"/>
              <a:buNone/>
            </a:pPr>
            <a:r>
              <a:rPr lang="he-IL" altLang="en-US" sz="3600" b="1" dirty="0">
                <a:latin typeface="Arial Black" panose="020B0A04020102020204" pitchFamily="34" charset="0"/>
              </a:rPr>
              <a:t>פרוטוקול</a:t>
            </a:r>
            <a:r>
              <a:rPr lang="he-IL" altLang="en-US" sz="3600" dirty="0">
                <a:latin typeface="Arial Black" panose="020B0A04020102020204" pitchFamily="34" charset="0"/>
              </a:rPr>
              <a:t> – סט של חוקים וכללים המגדיר פתרון לבעיה מסוימת ביצירת תקשורת בין תחנות קצה. הפרוטוקול מהווה שפה משותפת ליצירת תקשורת בין מחשבים.</a:t>
            </a:r>
          </a:p>
          <a:p>
            <a:pPr algn="r" rtl="1"/>
            <a:r>
              <a:rPr lang="he-IL" sz="3600" dirty="0"/>
              <a:t>בתקשורת ממוחשבת הפרוטוקול המוסכם בין הצדדים מגדיר את מהות המידע העובר בין הצדדים הרוצים להעביר מסר, ומסדיר את התוכן, הסדר והתזמון של חילופי ההודעות. בכך הפרוטוקול מאפשר לשני הצדדים להבין את ההודעות שעוברות ביניהם.</a:t>
            </a:r>
          </a:p>
          <a:p>
            <a:pPr algn="r" rtl="1">
              <a:buFont typeface="Wingdings" panose="05000000000000000000" pitchFamily="2" charset="2"/>
              <a:buNone/>
            </a:pPr>
            <a:endParaRPr lang="en-US" altLang="en-US" sz="3600" dirty="0">
              <a:latin typeface="Arial Black" panose="020B0A04020102020204" pitchFamily="34" charset="0"/>
            </a:endParaRPr>
          </a:p>
          <a:p>
            <a:pPr algn="r" rtl="1"/>
            <a:endParaRPr lang="en-US" sz="3600" dirty="0"/>
          </a:p>
        </p:txBody>
      </p:sp>
    </p:spTree>
    <p:extLst>
      <p:ext uri="{BB962C8B-B14F-4D97-AF65-F5344CB8AC3E}">
        <p14:creationId xmlns:p14="http://schemas.microsoft.com/office/powerpoint/2010/main" val="33885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a:t>מאפייני פרוטוקול</a:t>
            </a:r>
            <a:endParaRPr lang="en-US" dirty="0"/>
          </a:p>
        </p:txBody>
      </p:sp>
      <p:sp>
        <p:nvSpPr>
          <p:cNvPr id="3" name="Content Placeholder 2"/>
          <p:cNvSpPr>
            <a:spLocks noGrp="1"/>
          </p:cNvSpPr>
          <p:nvPr>
            <p:ph idx="1"/>
          </p:nvPr>
        </p:nvSpPr>
        <p:spPr>
          <a:xfrm>
            <a:off x="1097280" y="1845734"/>
            <a:ext cx="10058400" cy="4723742"/>
          </a:xfrm>
        </p:spPr>
        <p:txBody>
          <a:bodyPr>
            <a:normAutofit/>
          </a:bodyPr>
          <a:lstStyle/>
          <a:p>
            <a:pPr algn="r" rtl="1">
              <a:buFont typeface="Wingdings" panose="05000000000000000000" pitchFamily="2" charset="2"/>
              <a:buChar char="Ø"/>
            </a:pPr>
            <a:r>
              <a:rPr lang="he-IL" sz="3600" dirty="0"/>
              <a:t>פרוטוקול עם שדות תיאור</a:t>
            </a:r>
          </a:p>
          <a:p>
            <a:pPr lvl="1" algn="r" rtl="1">
              <a:buFont typeface="Wingdings" panose="05000000000000000000" pitchFamily="2" charset="2"/>
              <a:buChar char="Ø"/>
            </a:pPr>
            <a:r>
              <a:rPr lang="he-IL" sz="2800" dirty="0"/>
              <a:t>בפרוטוקול ישנם שדות נוספים אשר לא קשורים לתוכן ההודעה ונקראים שדות תיאור (</a:t>
            </a:r>
            <a:r>
              <a:rPr lang="en-US" sz="2800" dirty="0"/>
              <a:t>Meta Data</a:t>
            </a:r>
            <a:r>
              <a:rPr lang="he-IL" sz="2800" dirty="0"/>
              <a:t>). לדוגמה:</a:t>
            </a:r>
          </a:p>
          <a:p>
            <a:pPr lvl="2" algn="r" rtl="1">
              <a:buFont typeface="Wingdings" panose="05000000000000000000" pitchFamily="2" charset="2"/>
              <a:buChar char="Ø"/>
            </a:pPr>
            <a:r>
              <a:rPr lang="he-IL" sz="2000" dirty="0"/>
              <a:t>גודל ההודעה</a:t>
            </a:r>
          </a:p>
          <a:p>
            <a:pPr lvl="2" algn="r" rtl="1">
              <a:buFont typeface="Wingdings" panose="05000000000000000000" pitchFamily="2" charset="2"/>
              <a:buChar char="Ø"/>
            </a:pPr>
            <a:r>
              <a:rPr lang="he-IL" sz="2000" dirty="0"/>
              <a:t>סוג המידע (תמונה, קובץ, טקסט ...)</a:t>
            </a:r>
          </a:p>
          <a:p>
            <a:pPr lvl="2" algn="r" rtl="1">
              <a:buFont typeface="Wingdings" panose="05000000000000000000" pitchFamily="2" charset="2"/>
              <a:buChar char="Ø"/>
            </a:pPr>
            <a:r>
              <a:rPr lang="he-IL" sz="2000" dirty="0"/>
              <a:t>סוג הקידוד</a:t>
            </a:r>
          </a:p>
          <a:p>
            <a:pPr lvl="2" algn="r" rtl="1">
              <a:buFont typeface="Wingdings" panose="05000000000000000000" pitchFamily="2" charset="2"/>
              <a:buChar char="Ø"/>
            </a:pPr>
            <a:r>
              <a:rPr lang="he-IL" sz="2000" dirty="0"/>
              <a:t>מספר סידורי של ההודעה</a:t>
            </a:r>
          </a:p>
          <a:p>
            <a:pPr lvl="2" algn="r" rtl="1">
              <a:buFont typeface="Wingdings" panose="05000000000000000000" pitchFamily="2" charset="2"/>
              <a:buChar char="Ø"/>
            </a:pPr>
            <a:endParaRPr lang="he-IL" dirty="0"/>
          </a:p>
        </p:txBody>
      </p:sp>
    </p:spTree>
    <p:extLst>
      <p:ext uri="{BB962C8B-B14F-4D97-AF65-F5344CB8AC3E}">
        <p14:creationId xmlns:p14="http://schemas.microsoft.com/office/powerpoint/2010/main" val="3499859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a:t>מאפייני פרוטוקול</a:t>
            </a:r>
            <a:endParaRPr lang="en-US" dirty="0"/>
          </a:p>
        </p:txBody>
      </p:sp>
      <p:sp>
        <p:nvSpPr>
          <p:cNvPr id="3" name="Content Placeholder 2"/>
          <p:cNvSpPr>
            <a:spLocks noGrp="1"/>
          </p:cNvSpPr>
          <p:nvPr>
            <p:ph idx="1"/>
          </p:nvPr>
        </p:nvSpPr>
        <p:spPr>
          <a:xfrm>
            <a:off x="1097280" y="1845733"/>
            <a:ext cx="10058400" cy="4466289"/>
          </a:xfrm>
        </p:spPr>
        <p:txBody>
          <a:bodyPr>
            <a:normAutofit fontScale="92500" lnSpcReduction="10000"/>
          </a:bodyPr>
          <a:lstStyle/>
          <a:p>
            <a:pPr algn="r" rtl="1">
              <a:buFont typeface="Wingdings" panose="05000000000000000000" pitchFamily="2" charset="2"/>
              <a:buChar char="Ø"/>
            </a:pPr>
            <a:r>
              <a:rPr lang="he-IL" sz="3600" dirty="0"/>
              <a:t>פרוטוקול טקסטואלי</a:t>
            </a:r>
          </a:p>
          <a:p>
            <a:pPr lvl="1" algn="r" rtl="1">
              <a:buFont typeface="Wingdings" panose="05000000000000000000" pitchFamily="2" charset="2"/>
              <a:buChar char="Ø"/>
            </a:pPr>
            <a:r>
              <a:rPr lang="he-IL" sz="2800" dirty="0"/>
              <a:t>פרוטוקול ששדות התיאור והפקודות הם בשפת אדם (בד"כ אנגלית)</a:t>
            </a:r>
          </a:p>
          <a:p>
            <a:pPr lvl="1" algn="r" rtl="1">
              <a:buFont typeface="Wingdings" panose="05000000000000000000" pitchFamily="2" charset="2"/>
              <a:buChar char="Ø"/>
            </a:pPr>
            <a:r>
              <a:rPr lang="he-IL" sz="2800" dirty="0"/>
              <a:t>בד"כ בזבזני במקום.</a:t>
            </a:r>
          </a:p>
          <a:p>
            <a:pPr marL="201168" lvl="1" indent="0">
              <a:buNone/>
            </a:pPr>
            <a:r>
              <a:rPr lang="en-US" dirty="0"/>
              <a:t>{"port":1018,</a:t>
            </a:r>
          </a:p>
          <a:p>
            <a:pPr marL="201168" lvl="1" indent="0">
              <a:buNone/>
            </a:pPr>
            <a:r>
              <a:rPr lang="en-US" dirty="0"/>
              <a:t> "logger_id":22307,</a:t>
            </a:r>
          </a:p>
          <a:p>
            <a:pPr marL="201168" lvl="1" indent="0">
              <a:buNone/>
            </a:pPr>
            <a:r>
              <a:rPr lang="en-US" dirty="0"/>
              <a:t> "mobile_cid":"2082*",</a:t>
            </a:r>
          </a:p>
          <a:p>
            <a:pPr marL="201168" lvl="1" indent="0">
              <a:buNone/>
            </a:pPr>
            <a:r>
              <a:rPr lang="en-US" dirty="0"/>
              <a:t> "server_url":"54.246.85.255"</a:t>
            </a:r>
          </a:p>
          <a:p>
            <a:pPr marL="201168" lvl="1" indent="0">
              <a:buNone/>
            </a:pPr>
            <a:r>
              <a:rPr lang="en-US" dirty="0"/>
              <a:t>}</a:t>
            </a:r>
            <a:endParaRPr lang="he-IL" dirty="0"/>
          </a:p>
          <a:p>
            <a:pPr algn="r" rtl="1">
              <a:buFont typeface="Wingdings" panose="05000000000000000000" pitchFamily="2" charset="2"/>
              <a:buChar char="Ø"/>
            </a:pPr>
            <a:r>
              <a:rPr lang="he-IL" sz="3600" dirty="0"/>
              <a:t>פרוטוקול בינרי</a:t>
            </a:r>
          </a:p>
          <a:p>
            <a:pPr lvl="1" algn="r" rtl="1">
              <a:buFont typeface="Wingdings" panose="05000000000000000000" pitchFamily="2" charset="2"/>
              <a:buChar char="Ø"/>
            </a:pPr>
            <a:r>
              <a:rPr lang="he-IL" sz="2800" dirty="0"/>
              <a:t>פרוטוקול שהשדות והפקודות מקודדים ולא ניתנים לקריאה ע"י אדם מהשורה.</a:t>
            </a:r>
            <a:endParaRPr lang="en-US" sz="2800" dirty="0"/>
          </a:p>
          <a:p>
            <a:pPr marL="201168" lvl="1" indent="0">
              <a:buNone/>
            </a:pPr>
            <a:r>
              <a:rPr lang="en-US" dirty="0"/>
              <a:t> phy111OK</a:t>
            </a:r>
            <a:endParaRPr lang="he-IL" dirty="0"/>
          </a:p>
        </p:txBody>
      </p:sp>
    </p:spTree>
    <p:extLst>
      <p:ext uri="{BB962C8B-B14F-4D97-AF65-F5344CB8AC3E}">
        <p14:creationId xmlns:p14="http://schemas.microsoft.com/office/powerpoint/2010/main" val="298606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a:t>מאפייני פרוטוקול</a:t>
            </a:r>
            <a:endParaRPr lang="en-US" dirty="0"/>
          </a:p>
        </p:txBody>
      </p:sp>
      <p:sp>
        <p:nvSpPr>
          <p:cNvPr id="3" name="Content Placeholder 2"/>
          <p:cNvSpPr>
            <a:spLocks noGrp="1"/>
          </p:cNvSpPr>
          <p:nvPr>
            <p:ph idx="1"/>
          </p:nvPr>
        </p:nvSpPr>
        <p:spPr>
          <a:xfrm>
            <a:off x="1097280" y="1845734"/>
            <a:ext cx="10058400" cy="4723742"/>
          </a:xfrm>
        </p:spPr>
        <p:txBody>
          <a:bodyPr>
            <a:normAutofit fontScale="92500" lnSpcReduction="20000"/>
          </a:bodyPr>
          <a:lstStyle/>
          <a:p>
            <a:pPr algn="r" rtl="1">
              <a:buFont typeface="Wingdings" panose="05000000000000000000" pitchFamily="2" charset="2"/>
              <a:buChar char="Ø"/>
            </a:pPr>
            <a:r>
              <a:rPr lang="he-IL" sz="3600" dirty="0"/>
              <a:t>פרוטוקול בעל הודעות בגודל משתנה</a:t>
            </a:r>
          </a:p>
          <a:p>
            <a:pPr lvl="1" algn="r" rtl="1">
              <a:buFont typeface="Wingdings" panose="05000000000000000000" pitchFamily="2" charset="2"/>
              <a:buChar char="Ø"/>
            </a:pPr>
            <a:r>
              <a:rPr lang="he-IL" sz="2800" dirty="0"/>
              <a:t>בהודעות בגודל משתנה יש לציין בהודעה עצמה מה הגודל של ההודעה או השדה מכיוון שמקבל ההודעה עשוי לא לדעת האם קיבל את כל ההודעה או רק חלקה, האם לא התחברו כמה הודעות יחדיו, מאיפה מתחיל ערך מסוים ואיפה הוא נגמר.</a:t>
            </a:r>
          </a:p>
          <a:p>
            <a:pPr lvl="1" algn="r" rtl="1">
              <a:buFont typeface="Wingdings" panose="05000000000000000000" pitchFamily="2" charset="2"/>
              <a:buChar char="Ø"/>
            </a:pPr>
            <a:r>
              <a:rPr lang="he-IL" sz="2800" dirty="0"/>
              <a:t>ישנן כמה שיטות נפוצות לפתרון בעיית גודל משתנה.</a:t>
            </a:r>
          </a:p>
          <a:p>
            <a:pPr lvl="2" algn="r" rtl="1">
              <a:buFont typeface="Wingdings" panose="05000000000000000000" pitchFamily="2" charset="2"/>
              <a:buChar char="Ø"/>
            </a:pPr>
            <a:r>
              <a:rPr lang="he-IL" sz="2000" dirty="0"/>
              <a:t>בכל הודעה בעלת גודל משתנה יהיה שדה ראשון בגודל אחיד ומתועד ובו יהיה מידע על הגודל הכללי של ההודעה.</a:t>
            </a:r>
          </a:p>
          <a:p>
            <a:pPr lvl="2" algn="r" rtl="1">
              <a:buFont typeface="Wingdings" panose="05000000000000000000" pitchFamily="2" charset="2"/>
              <a:buChar char="Ø"/>
            </a:pPr>
            <a:r>
              <a:rPr lang="he-IL" sz="2000" dirty="0"/>
              <a:t>השמה של תו מיוחד בסוף ההודעה המסמן את סוף ההודעה. פתרון זה הינו מוגבל ויש להקפיד שהתו המפריד לא יהיה בתוכן ההודעה.</a:t>
            </a:r>
          </a:p>
          <a:p>
            <a:pPr lvl="2" algn="r" rtl="1">
              <a:buFont typeface="Wingdings" panose="05000000000000000000" pitchFamily="2" charset="2"/>
              <a:buChar char="Ø"/>
            </a:pPr>
            <a:r>
              <a:rPr lang="he-IL" sz="2000" dirty="0"/>
              <a:t>שימוש בסימן מוסכם המפריד בין השדות (שוב, פתרון מוגבל כמו ב 2 )</a:t>
            </a:r>
          </a:p>
          <a:p>
            <a:pPr lvl="2" algn="r" rtl="1">
              <a:buFont typeface="Wingdings" panose="05000000000000000000" pitchFamily="2" charset="2"/>
              <a:buChar char="Ø"/>
            </a:pPr>
            <a:r>
              <a:rPr lang="he-IL" sz="2000" dirty="0"/>
              <a:t>בהרבה פרוטוקולים החלק הראשון של הפרוטוקול הינו בעל מבנה וגודל אחיד לכל סוגי ההודעות ולאחר השדה "סוג ההודעה" (הפעולה) יש מבנה ספציפי ייחודי בהתאם לסוג , חלק זה יכול להיות בגודל משתנה </a:t>
            </a:r>
          </a:p>
          <a:p>
            <a:pPr lvl="2" algn="r" rtl="1">
              <a:buFont typeface="Wingdings" panose="05000000000000000000" pitchFamily="2" charset="2"/>
              <a:buChar char="Ø"/>
            </a:pPr>
            <a:r>
              <a:rPr lang="he-IL" sz="2000" dirty="0"/>
              <a:t>כאמור ניתן לשלב בפרוטוקול קטעים עם שדות בגודל קבוע וקטעים בגודל משתנה הכלל העיקרי הינו שיהיה מבנה ברור ויכולת לזהות ולפרש את כל חלקי ההודעה</a:t>
            </a:r>
          </a:p>
          <a:p>
            <a:pPr lvl="2" algn="r" rtl="1">
              <a:buFont typeface="Wingdings" panose="05000000000000000000" pitchFamily="2" charset="2"/>
              <a:buChar char="Ø"/>
            </a:pPr>
            <a:endParaRPr lang="he-IL" dirty="0"/>
          </a:p>
        </p:txBody>
      </p:sp>
    </p:spTree>
    <p:extLst>
      <p:ext uri="{BB962C8B-B14F-4D97-AF65-F5344CB8AC3E}">
        <p14:creationId xmlns:p14="http://schemas.microsoft.com/office/powerpoint/2010/main" val="2347268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a:t>מאפייני פרוטוקול</a:t>
            </a:r>
            <a:endParaRPr lang="en-US" dirty="0"/>
          </a:p>
        </p:txBody>
      </p:sp>
      <p:sp>
        <p:nvSpPr>
          <p:cNvPr id="3" name="Content Placeholder 2"/>
          <p:cNvSpPr>
            <a:spLocks noGrp="1"/>
          </p:cNvSpPr>
          <p:nvPr>
            <p:ph idx="1"/>
          </p:nvPr>
        </p:nvSpPr>
        <p:spPr>
          <a:xfrm>
            <a:off x="1097280" y="1845733"/>
            <a:ext cx="10058400" cy="4572821"/>
          </a:xfrm>
        </p:spPr>
        <p:txBody>
          <a:bodyPr>
            <a:normAutofit fontScale="70000" lnSpcReduction="20000"/>
          </a:bodyPr>
          <a:lstStyle/>
          <a:p>
            <a:pPr algn="r" rtl="1">
              <a:buFont typeface="Wingdings" panose="05000000000000000000" pitchFamily="2" charset="2"/>
              <a:buChar char="Ø"/>
            </a:pPr>
            <a:r>
              <a:rPr lang="he-IL" sz="4200" dirty="0"/>
              <a:t>פרוטוקול בעל גודל קבוע</a:t>
            </a:r>
          </a:p>
          <a:p>
            <a:pPr lvl="1" algn="r" rtl="1">
              <a:buFont typeface="Wingdings" panose="05000000000000000000" pitchFamily="2" charset="2"/>
              <a:buChar char="Ø"/>
            </a:pPr>
            <a:r>
              <a:rPr lang="he-IL" sz="3300" dirty="0"/>
              <a:t>יתכן והגודל הקבוע הוא לכל ההודעה ויתכן שהוא לחלק ממנה בלבד</a:t>
            </a:r>
          </a:p>
          <a:p>
            <a:pPr lvl="1" algn="r" rtl="1">
              <a:buFont typeface="Wingdings" panose="05000000000000000000" pitchFamily="2" charset="2"/>
              <a:buChar char="Ø"/>
            </a:pPr>
            <a:r>
              <a:rPr lang="he-IL" sz="3300" dirty="0"/>
              <a:t>בהודעות בגודל אחיד אין צורך להעביר בהודעה את גודל ההודעה \ השדה  ואין צורך לסמן בסימנים מפרידים  בין השדות . </a:t>
            </a:r>
            <a:br>
              <a:rPr lang="en-US" sz="3300" dirty="0"/>
            </a:br>
            <a:r>
              <a:rPr lang="he-IL" sz="3300" dirty="0"/>
              <a:t>בכך, גודל ההודעה, מורכבותה ומהירות </a:t>
            </a:r>
            <a:r>
              <a:rPr lang="he-IL" sz="3300" dirty="0" err="1"/>
              <a:t>הפירסור</a:t>
            </a:r>
            <a:r>
              <a:rPr lang="he-IL" sz="3300" dirty="0"/>
              <a:t> (הפירוש) יהיו טובים . </a:t>
            </a:r>
            <a:r>
              <a:rPr lang="en-US" sz="3300" dirty="0"/>
              <a:t> </a:t>
            </a:r>
            <a:r>
              <a:rPr lang="he-IL" sz="3300" dirty="0"/>
              <a:t>אולם לא תמיד ניתן לבנות הודעות בגודל קבוע בעיקר בגלל שלא תמיד הגודל ניתן לחיזוי או להגבלה.</a:t>
            </a:r>
            <a:br>
              <a:rPr lang="en-US" sz="3300" dirty="0"/>
            </a:br>
            <a:r>
              <a:rPr lang="he-IL" sz="3300" dirty="0"/>
              <a:t>חיסרון נוסף בגודל אחיד שפעמים רבות יש בזבוז מקום. (רוחב פס , זמן עיבוד)</a:t>
            </a:r>
          </a:p>
          <a:p>
            <a:pPr algn="r" rtl="1">
              <a:buFont typeface="Wingdings" panose="05000000000000000000" pitchFamily="2" charset="2"/>
              <a:buChar char="Ø"/>
            </a:pPr>
            <a:r>
              <a:rPr lang="he-IL" sz="4200" dirty="0"/>
              <a:t>פרוטוקול המבטיח רמת שירות</a:t>
            </a:r>
          </a:p>
          <a:p>
            <a:pPr lvl="1" algn="r" rtl="1">
              <a:buFont typeface="Wingdings" panose="05000000000000000000" pitchFamily="2" charset="2"/>
              <a:buChar char="Ø"/>
            </a:pPr>
            <a:r>
              <a:rPr lang="he-IL" sz="3300" dirty="0"/>
              <a:t>מלבד הודעות היישום ישנם הודעות בקרה שמיועדות להבטיח את רמת השירות</a:t>
            </a:r>
          </a:p>
          <a:p>
            <a:pPr algn="r" rtl="1">
              <a:buFont typeface="Wingdings" panose="05000000000000000000" pitchFamily="2" charset="2"/>
              <a:buChar char="Ø"/>
            </a:pPr>
            <a:r>
              <a:rPr lang="he-IL" sz="4200" dirty="0"/>
              <a:t>פרוטוקול ללא הבטחה של רמת שירות</a:t>
            </a:r>
          </a:p>
          <a:p>
            <a:pPr lvl="1" algn="r" rtl="1">
              <a:buFont typeface="Wingdings" panose="05000000000000000000" pitchFamily="2" charset="2"/>
              <a:buChar char="Ø"/>
            </a:pPr>
            <a:r>
              <a:rPr lang="he-IL" sz="3300" dirty="0"/>
              <a:t>מספק אך ורק את ה"רכב" אך לא מבטיח הגעה ליעד</a:t>
            </a:r>
            <a:endParaRPr lang="en-US" sz="3300" dirty="0"/>
          </a:p>
        </p:txBody>
      </p:sp>
    </p:spTree>
    <p:extLst>
      <p:ext uri="{BB962C8B-B14F-4D97-AF65-F5344CB8AC3E}">
        <p14:creationId xmlns:p14="http://schemas.microsoft.com/office/powerpoint/2010/main" val="378850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a:t>מאפייני פרוטוקול</a:t>
            </a:r>
            <a:endParaRPr lang="en-US"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he-IL" sz="3600" dirty="0"/>
              <a:t>פרוטוקול סנכרוני</a:t>
            </a:r>
          </a:p>
          <a:p>
            <a:pPr lvl="1" algn="r" rtl="1">
              <a:buFont typeface="Wingdings" panose="05000000000000000000" pitchFamily="2" charset="2"/>
              <a:buChar char="Ø"/>
            </a:pPr>
            <a:r>
              <a:rPr lang="he-IL" sz="2800" dirty="0"/>
              <a:t>פרוטוקול בו כל ההודעות מסונכרנות וידוע מתי יתקבלו.</a:t>
            </a:r>
          </a:p>
          <a:p>
            <a:pPr lvl="2" algn="r" rtl="1">
              <a:buFont typeface="Wingdings" panose="05000000000000000000" pitchFamily="2" charset="2"/>
              <a:buChar char="Ø"/>
            </a:pPr>
            <a:r>
              <a:rPr lang="he-IL" sz="2000" dirty="0"/>
              <a:t>בקשה – תגובה. הצד המבקש לא זז עד שקיבל תגובה.</a:t>
            </a:r>
          </a:p>
          <a:p>
            <a:pPr lvl="3" algn="r" rtl="1">
              <a:buFont typeface="Wingdings" panose="05000000000000000000" pitchFamily="2" charset="2"/>
              <a:buChar char="Ø"/>
            </a:pPr>
            <a:r>
              <a:rPr lang="he-IL" sz="1800" dirty="0"/>
              <a:t>דפדפן</a:t>
            </a:r>
          </a:p>
          <a:p>
            <a:pPr algn="r" rtl="1">
              <a:buFont typeface="Wingdings" panose="05000000000000000000" pitchFamily="2" charset="2"/>
              <a:buChar char="Ø"/>
            </a:pPr>
            <a:r>
              <a:rPr lang="he-IL" sz="3600" dirty="0"/>
              <a:t>פרוטוקול אסינכרוני</a:t>
            </a:r>
          </a:p>
          <a:p>
            <a:pPr lvl="1" algn="r" rtl="1">
              <a:buFont typeface="Wingdings" panose="05000000000000000000" pitchFamily="2" charset="2"/>
              <a:buChar char="Ø"/>
            </a:pPr>
            <a:r>
              <a:rPr lang="he-IL" sz="2800" dirty="0"/>
              <a:t>פרוטוקול בו ההודעות יכולות להתקבל במצבים שונים.</a:t>
            </a:r>
          </a:p>
          <a:p>
            <a:pPr lvl="2" algn="r" rtl="1">
              <a:buFont typeface="Wingdings" panose="05000000000000000000" pitchFamily="2" charset="2"/>
              <a:buChar char="Ø"/>
            </a:pPr>
            <a:r>
              <a:rPr lang="he-IL" sz="2000" dirty="0"/>
              <a:t>בקשה ותגובה במועד מאוחר יותר.</a:t>
            </a:r>
          </a:p>
          <a:p>
            <a:pPr lvl="3" algn="r" rtl="1">
              <a:buFont typeface="Wingdings" panose="05000000000000000000" pitchFamily="2" charset="2"/>
              <a:buChar char="Ø"/>
            </a:pPr>
            <a:r>
              <a:rPr lang="he-IL" sz="1800" dirty="0"/>
              <a:t>שליחת דואר למורה לצורך ערעור על ציון.</a:t>
            </a:r>
          </a:p>
        </p:txBody>
      </p:sp>
    </p:spTree>
    <p:extLst>
      <p:ext uri="{BB962C8B-B14F-4D97-AF65-F5344CB8AC3E}">
        <p14:creationId xmlns:p14="http://schemas.microsoft.com/office/powerpoint/2010/main" val="368290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a:t>מאפייני פרוטוקול</a:t>
            </a:r>
            <a:endParaRPr lang="en-US"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he-IL" sz="3200" dirty="0"/>
              <a:t>טיפול בשגיאות</a:t>
            </a:r>
          </a:p>
          <a:p>
            <a:pPr lvl="1" algn="r" rtl="1">
              <a:buFont typeface="Wingdings" panose="05000000000000000000" pitchFamily="2" charset="2"/>
              <a:buChar char="Ø"/>
            </a:pPr>
            <a:r>
              <a:rPr lang="he-IL" sz="2800" dirty="0"/>
              <a:t>יש לקחת בחשבון ששגיאות תמיד יקרו ועל כן יש לטפל בהן.</a:t>
            </a:r>
          </a:p>
          <a:p>
            <a:pPr lvl="1" algn="r" rtl="1">
              <a:buFont typeface="Wingdings" panose="05000000000000000000" pitchFamily="2" charset="2"/>
              <a:buChar char="Ø"/>
            </a:pPr>
            <a:r>
              <a:rPr lang="he-IL" sz="2800" dirty="0"/>
              <a:t>הסיבות לשגיאה יכולות לנבוע ממספר רב של בעיות: (רשימה חלקית)</a:t>
            </a:r>
          </a:p>
          <a:p>
            <a:pPr lvl="1" algn="r" rtl="1"/>
            <a:endParaRPr lang="he-IL" sz="1400" dirty="0"/>
          </a:p>
          <a:p>
            <a:pPr lvl="1" algn="r" rtl="1">
              <a:buFont typeface="Wingdings" panose="05000000000000000000" pitchFamily="2" charset="2"/>
              <a:buChar char="Ø"/>
            </a:pPr>
            <a:endParaRPr lang="he-IL" sz="1600" dirty="0"/>
          </a:p>
          <a:p>
            <a:pPr lvl="1" algn="r" rtl="1">
              <a:buFont typeface="Wingdings" panose="05000000000000000000" pitchFamily="2" charset="2"/>
              <a:buChar char="Ø"/>
            </a:pPr>
            <a:endParaRPr lang="he-IL" sz="1600" dirty="0"/>
          </a:p>
        </p:txBody>
      </p:sp>
      <p:sp>
        <p:nvSpPr>
          <p:cNvPr id="4" name="TextBox 3">
            <a:extLst>
              <a:ext uri="{FF2B5EF4-FFF2-40B4-BE49-F238E27FC236}">
                <a16:creationId xmlns:a16="http://schemas.microsoft.com/office/drawing/2014/main" id="{85906F3E-E888-4920-B85F-3C5E8DFA5915}"/>
              </a:ext>
            </a:extLst>
          </p:cNvPr>
          <p:cNvSpPr txBox="1"/>
          <p:nvPr/>
        </p:nvSpPr>
        <p:spPr>
          <a:xfrm>
            <a:off x="7894320" y="3582888"/>
            <a:ext cx="3901440" cy="2739211"/>
          </a:xfrm>
          <a:prstGeom prst="rect">
            <a:avLst/>
          </a:prstGeom>
          <a:noFill/>
          <a:ln>
            <a:solidFill>
              <a:srgbClr val="0070C0"/>
            </a:solidFill>
          </a:ln>
        </p:spPr>
        <p:txBody>
          <a:bodyPr wrap="square" rtlCol="0">
            <a:spAutoFit/>
          </a:bodyPr>
          <a:lstStyle/>
          <a:p>
            <a:pPr algn="r" rtl="1">
              <a:buClr>
                <a:schemeClr val="accent1"/>
              </a:buClr>
              <a:buFont typeface="Wingdings" panose="05000000000000000000" pitchFamily="2" charset="2"/>
              <a:buChar char="Ø"/>
            </a:pPr>
            <a:r>
              <a:rPr lang="he-IL" sz="2800" dirty="0"/>
              <a:t>בעיות בפורמט ההודעה</a:t>
            </a:r>
          </a:p>
          <a:p>
            <a:pPr lvl="1" algn="r" rtl="1">
              <a:buClr>
                <a:schemeClr val="accent1"/>
              </a:buClr>
              <a:buFont typeface="Wingdings" panose="05000000000000000000" pitchFamily="2" charset="2"/>
              <a:buChar char="Ø"/>
            </a:pPr>
            <a:r>
              <a:rPr lang="he-IL" sz="2400" dirty="0"/>
              <a:t>הודעה הבנויה שלא על פי הפרוטוקול</a:t>
            </a:r>
          </a:p>
          <a:p>
            <a:pPr lvl="1" algn="r" rtl="1">
              <a:buClr>
                <a:schemeClr val="accent1"/>
              </a:buClr>
              <a:buFont typeface="Wingdings" panose="05000000000000000000" pitchFamily="2" charset="2"/>
              <a:buChar char="Ø"/>
            </a:pPr>
            <a:r>
              <a:rPr lang="he-IL" sz="2400" dirty="0"/>
              <a:t>שדה הגודל מציג ערך </a:t>
            </a:r>
            <a:r>
              <a:rPr lang="en-US" sz="2400" dirty="0"/>
              <a:t>X</a:t>
            </a:r>
            <a:r>
              <a:rPr lang="he-IL" sz="2400" dirty="0"/>
              <a:t> ואלו ההודעה בגודל </a:t>
            </a:r>
            <a:r>
              <a:rPr lang="en-US" sz="2400" dirty="0"/>
              <a:t>Y</a:t>
            </a:r>
            <a:endParaRPr lang="he-IL" sz="2400" dirty="0"/>
          </a:p>
          <a:p>
            <a:pPr lvl="1" algn="r" rtl="1">
              <a:buClr>
                <a:schemeClr val="accent1"/>
              </a:buClr>
              <a:buFont typeface="Wingdings" panose="05000000000000000000" pitchFamily="2" charset="2"/>
              <a:buChar char="Ø"/>
            </a:pPr>
            <a:r>
              <a:rPr lang="he-IL" sz="2400" dirty="0"/>
              <a:t>חסר שדה מנדטורי (שהוא לא אופציונאלי)</a:t>
            </a:r>
            <a:endParaRPr lang="en-US" sz="2400" dirty="0"/>
          </a:p>
        </p:txBody>
      </p:sp>
      <p:sp>
        <p:nvSpPr>
          <p:cNvPr id="5" name="TextBox 4">
            <a:extLst>
              <a:ext uri="{FF2B5EF4-FFF2-40B4-BE49-F238E27FC236}">
                <a16:creationId xmlns:a16="http://schemas.microsoft.com/office/drawing/2014/main" id="{834FB11E-DBC0-43E7-AD5A-11A6BE12D58F}"/>
              </a:ext>
            </a:extLst>
          </p:cNvPr>
          <p:cNvSpPr txBox="1"/>
          <p:nvPr/>
        </p:nvSpPr>
        <p:spPr>
          <a:xfrm>
            <a:off x="4578930" y="3881998"/>
            <a:ext cx="3057235" cy="2308324"/>
          </a:xfrm>
          <a:prstGeom prst="rect">
            <a:avLst/>
          </a:prstGeom>
          <a:noFill/>
          <a:ln>
            <a:solidFill>
              <a:srgbClr val="0070C0"/>
            </a:solidFill>
          </a:ln>
        </p:spPr>
        <p:txBody>
          <a:bodyPr wrap="square" rtlCol="0">
            <a:spAutoFit/>
          </a:bodyPr>
          <a:lstStyle/>
          <a:p>
            <a:pPr algn="r" rtl="1">
              <a:buClr>
                <a:schemeClr val="accent1"/>
              </a:buClr>
              <a:buFont typeface="Wingdings" panose="05000000000000000000" pitchFamily="2" charset="2"/>
              <a:buChar char="Ø"/>
            </a:pPr>
            <a:r>
              <a:rPr lang="he-IL" sz="2400" dirty="0"/>
              <a:t>בעיות בערכים</a:t>
            </a:r>
          </a:p>
          <a:p>
            <a:pPr lvl="1" algn="r" rtl="1">
              <a:buClr>
                <a:schemeClr val="accent1"/>
              </a:buClr>
              <a:buFont typeface="Wingdings" panose="05000000000000000000" pitchFamily="2" charset="2"/>
              <a:buChar char="Ø"/>
            </a:pPr>
            <a:r>
              <a:rPr lang="he-IL" sz="2400" dirty="0"/>
              <a:t>סוג הודעה שלא נתמך</a:t>
            </a:r>
          </a:p>
          <a:p>
            <a:pPr lvl="1" algn="r" rtl="1">
              <a:buClr>
                <a:schemeClr val="accent1"/>
              </a:buClr>
              <a:buFont typeface="Wingdings" panose="05000000000000000000" pitchFamily="2" charset="2"/>
              <a:buChar char="Ø"/>
            </a:pPr>
            <a:r>
              <a:rPr lang="he-IL" sz="2400" dirty="0"/>
              <a:t>חישוב שלא ניתן לבצעו  </a:t>
            </a:r>
          </a:p>
          <a:p>
            <a:pPr lvl="1" algn="r" rtl="1">
              <a:buClr>
                <a:schemeClr val="accent1"/>
              </a:buClr>
              <a:buFont typeface="Wingdings" panose="05000000000000000000" pitchFamily="2" charset="2"/>
              <a:buChar char="Ø"/>
            </a:pPr>
            <a:r>
              <a:rPr lang="he-IL" sz="2400" dirty="0"/>
              <a:t>חיפוש שלא הצליח</a:t>
            </a:r>
          </a:p>
        </p:txBody>
      </p:sp>
      <p:sp>
        <p:nvSpPr>
          <p:cNvPr id="6" name="TextBox 5">
            <a:extLst>
              <a:ext uri="{FF2B5EF4-FFF2-40B4-BE49-F238E27FC236}">
                <a16:creationId xmlns:a16="http://schemas.microsoft.com/office/drawing/2014/main" id="{012DFF32-4984-421B-9ECF-BF0499CCEF93}"/>
              </a:ext>
            </a:extLst>
          </p:cNvPr>
          <p:cNvSpPr txBox="1"/>
          <p:nvPr/>
        </p:nvSpPr>
        <p:spPr>
          <a:xfrm>
            <a:off x="201121" y="3275111"/>
            <a:ext cx="4248731" cy="3046988"/>
          </a:xfrm>
          <a:prstGeom prst="rect">
            <a:avLst/>
          </a:prstGeom>
          <a:noFill/>
          <a:ln>
            <a:solidFill>
              <a:srgbClr val="0070C0"/>
            </a:solidFill>
          </a:ln>
        </p:spPr>
        <p:txBody>
          <a:bodyPr wrap="square" rtlCol="0">
            <a:spAutoFit/>
          </a:bodyPr>
          <a:lstStyle/>
          <a:p>
            <a:pPr algn="r" rtl="1">
              <a:buClr>
                <a:schemeClr val="accent1"/>
              </a:buClr>
              <a:buFont typeface="Wingdings" panose="05000000000000000000" pitchFamily="2" charset="2"/>
              <a:buChar char="Ø"/>
            </a:pPr>
            <a:r>
              <a:rPr lang="he-IL" sz="2400" dirty="0"/>
              <a:t>בעיות בתשתית</a:t>
            </a:r>
          </a:p>
          <a:p>
            <a:pPr lvl="1" algn="r" rtl="1">
              <a:buClr>
                <a:schemeClr val="accent1"/>
              </a:buClr>
              <a:buFont typeface="Wingdings" panose="05000000000000000000" pitchFamily="2" charset="2"/>
              <a:buChar char="Ø"/>
            </a:pPr>
            <a:r>
              <a:rPr lang="he-IL" sz="2400" dirty="0"/>
              <a:t>עומס בהודעות בצד השרת</a:t>
            </a:r>
          </a:p>
          <a:p>
            <a:pPr lvl="1" algn="r" rtl="1">
              <a:buClr>
                <a:schemeClr val="accent1"/>
              </a:buClr>
              <a:buFont typeface="Wingdings" panose="05000000000000000000" pitchFamily="2" charset="2"/>
              <a:buChar char="Ø"/>
            </a:pPr>
            <a:r>
              <a:rPr lang="he-IL" sz="2400" dirty="0"/>
              <a:t>לא ניתן כרגע לענות על הבקשה הזו (לדוגמה: כאשר חלקים מסוימים של השרת לא פעילים)</a:t>
            </a:r>
          </a:p>
          <a:p>
            <a:pPr lvl="1" algn="r" rtl="1">
              <a:buClr>
                <a:schemeClr val="accent1"/>
              </a:buClr>
              <a:buFont typeface="Wingdings" panose="05000000000000000000" pitchFamily="2" charset="2"/>
              <a:buChar char="Ø"/>
            </a:pPr>
            <a:r>
              <a:rPr lang="he-IL" sz="2400" dirty="0"/>
              <a:t>בקשה שלא קיבלה מענה עד </a:t>
            </a:r>
            <a:r>
              <a:rPr lang="en-US" sz="2400" dirty="0"/>
              <a:t>timeout</a:t>
            </a:r>
            <a:r>
              <a:rPr lang="he-IL" sz="2400" dirty="0"/>
              <a:t> מסוים</a:t>
            </a:r>
          </a:p>
        </p:txBody>
      </p:sp>
    </p:spTree>
    <p:extLst>
      <p:ext uri="{BB962C8B-B14F-4D97-AF65-F5344CB8AC3E}">
        <p14:creationId xmlns:p14="http://schemas.microsoft.com/office/powerpoint/2010/main" val="155049603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295</TotalTime>
  <Words>1374</Words>
  <Application>Microsoft Office PowerPoint</Application>
  <PresentationFormat>Widescreen</PresentationFormat>
  <Paragraphs>209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Calibri</vt:lpstr>
      <vt:lpstr>Calibri Light</vt:lpstr>
      <vt:lpstr>Times New Roman</vt:lpstr>
      <vt:lpstr>Wingdings</vt:lpstr>
      <vt:lpstr>Retrospect</vt:lpstr>
      <vt:lpstr>פרוטוקולים</vt:lpstr>
      <vt:lpstr>פרוטוקול תקשורת</vt:lpstr>
      <vt:lpstr>פרוטוקול תקשורת - הגדרה</vt:lpstr>
      <vt:lpstr>מאפייני פרוטוקול</vt:lpstr>
      <vt:lpstr>מאפייני פרוטוקול</vt:lpstr>
      <vt:lpstr>מאפייני פרוטוקול</vt:lpstr>
      <vt:lpstr>מאפייני פרוטוקול</vt:lpstr>
      <vt:lpstr>מאפייני פרוטוקול</vt:lpstr>
      <vt:lpstr>מאפייני פרוטוקול</vt:lpstr>
      <vt:lpstr>מאפייני פרוטוקול</vt:lpstr>
      <vt:lpstr>פרוטוקול לדוגמה</vt:lpstr>
      <vt:lpstr>תכנון פרוטוקול</vt:lpstr>
      <vt:lpstr>תכנון פרוטוקול</vt:lpstr>
      <vt:lpstr>תכנון פרוטוקול</vt:lpstr>
      <vt:lpstr>תכנון פרוטוקול</vt:lpstr>
      <vt:lpstr>תכנון פרוטוקול</vt:lpstr>
      <vt:lpstr>תכנון פרוטוקול</vt:lpstr>
      <vt:lpstr>תכנון פרוטוקול – דוגמה 1</vt:lpstr>
      <vt:lpstr>תכנון פרוטוקול – דוגמה 2</vt:lpstr>
      <vt:lpstr>תכנון פרוטוקול – דוגמה 3</vt:lpstr>
      <vt:lpstr>הגדרת פרוטוקול - תיעוד</vt:lpstr>
      <vt:lpstr>הגדרת פרוטוקול - תיעוד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פרוטוקולים</dc:title>
  <dc:creator>Nir Dweck</dc:creator>
  <cp:lastModifiedBy>Nir Dweck</cp:lastModifiedBy>
  <cp:revision>35</cp:revision>
  <dcterms:created xsi:type="dcterms:W3CDTF">2016-10-25T19:11:27Z</dcterms:created>
  <dcterms:modified xsi:type="dcterms:W3CDTF">2018-11-01T20:34:11Z</dcterms:modified>
</cp:coreProperties>
</file>