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9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24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0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5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1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6AC016-5259-4142-AE97-817C3F547BB6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67CD05-A51E-4739-96F0-CE7B270CB5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/>
              <a:t>מודל השכבות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2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הרשת –</a:t>
            </a:r>
            <a:r>
              <a:rPr lang="en-US" dirty="0"/>
              <a:t>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שכבת הרשת עוסקת בניתוב </a:t>
            </a:r>
            <a:r>
              <a:rPr lang="en-US" sz="3200" dirty="0"/>
              <a:t>(Routing)</a:t>
            </a:r>
            <a:r>
              <a:rPr lang="he-IL" sz="3200" dirty="0"/>
              <a:t>: בחירת הנתיב הטוב ביותר להעברת חבילות מידע </a:t>
            </a:r>
            <a:r>
              <a:rPr lang="en-US" sz="3200" dirty="0"/>
              <a:t>(Packets)</a:t>
            </a:r>
            <a:endParaRPr lang="he-IL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היזכרו ב-</a:t>
            </a:r>
            <a:r>
              <a:rPr lang="en-US" sz="2800" dirty="0" err="1"/>
              <a:t>TraceRoute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כמו אפליקציית </a:t>
            </a:r>
            <a:r>
              <a:rPr lang="en-US" sz="2800" dirty="0" err="1"/>
              <a:t>waze</a:t>
            </a:r>
            <a:r>
              <a:rPr lang="he-IL" sz="2800" dirty="0"/>
              <a:t>, אבל </a:t>
            </a:r>
            <a:r>
              <a:rPr lang="he-IL" sz="2800" dirty="0" err="1"/>
              <a:t>לפקטות</a:t>
            </a:r>
            <a:r>
              <a:rPr lang="he-IL" sz="2800" dirty="0"/>
              <a:t> </a:t>
            </a:r>
            <a:r>
              <a:rPr lang="he-IL" sz="2800" dirty="0">
                <a:sym typeface="Wingdings" pitchFamily="2" charset="2"/>
              </a:rPr>
              <a:t>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דוגמה: האם עדיפה דרך 1 או דרך 2?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43" y="2979795"/>
            <a:ext cx="4938713" cy="3133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289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הרשת - </a:t>
            </a:r>
            <a:r>
              <a:rPr lang="en-US" dirty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שכבת הרשת יוצרת עבור השכבה שמעליה מסלול לתקשורת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מבחינת השכבה הבאה, מחשב א' ומחשב ב' יכולים להיות מחוברים בכבל באותו חדר או מקושרים דרך רשת מחשבים בין יבשתי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הבעיה: המסלול אינו בהכרח אמין</a:t>
            </a:r>
            <a:endParaRPr lang="en-US" sz="2800" dirty="0"/>
          </a:p>
          <a:p>
            <a:pPr marL="0" indent="0" algn="r" rtl="1">
              <a:buNone/>
            </a:pPr>
            <a:r>
              <a:rPr lang="he-IL" sz="2800" dirty="0"/>
              <a:t> (למשל באינטרנט) - </a:t>
            </a:r>
            <a:r>
              <a:rPr lang="he-IL" sz="2800" dirty="0" err="1"/>
              <a:t>פקטות</a:t>
            </a:r>
            <a:r>
              <a:rPr lang="he-IL" sz="2800" dirty="0"/>
              <a:t> הולכות לאיבוד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958" y="2754432"/>
            <a:ext cx="4283529" cy="30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948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ה-</a:t>
            </a:r>
            <a:r>
              <a:rPr lang="en-US" dirty="0"/>
              <a:t>network</a:t>
            </a:r>
            <a:r>
              <a:rPr lang="he-IL" dirty="0"/>
              <a:t>, המחשה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המורה נזקק לכמה </a:t>
            </a:r>
            <a:r>
              <a:rPr lang="en-US" sz="2800" dirty="0"/>
              <a:t>hop</a:t>
            </a:r>
            <a:r>
              <a:rPr lang="he-IL" sz="2800" dirty="0"/>
              <a:t>ים כדי להגיע לתלמיד שמחוץ לטווח השמיעה שלו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יש יותר ממסלול אחד מהמורה אל התלמיד הנ"ל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שכבת הרשת קובעת את המסלול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כל מי שמעביר את ההודעה אומר "זו הודעה מהמורה לתלמיד ששמו ... " (המורה- </a:t>
            </a:r>
            <a:r>
              <a:rPr lang="en-US" sz="2800" dirty="0" err="1"/>
              <a:t>ip</a:t>
            </a:r>
            <a:r>
              <a:rPr lang="he-IL" sz="2800" dirty="0"/>
              <a:t> מקור, התלמיד- </a:t>
            </a:r>
            <a:r>
              <a:rPr lang="en-US" sz="2800" dirty="0" err="1"/>
              <a:t>ip</a:t>
            </a:r>
            <a:r>
              <a:rPr lang="he-IL" sz="2800" dirty="0"/>
              <a:t> יעד)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5706" y="4410837"/>
            <a:ext cx="5791200" cy="2447163"/>
            <a:chOff x="3200400" y="2205419"/>
            <a:chExt cx="5791200" cy="2447163"/>
          </a:xfrm>
        </p:grpSpPr>
        <p:pic>
          <p:nvPicPr>
            <p:cNvPr id="4" name="Picture 3" descr="http://thumbs.dreamstime.com/x/cartoon-students-18237865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357819"/>
              <a:ext cx="2895600" cy="2294763"/>
            </a:xfrm>
            <a:prstGeom prst="rect">
              <a:avLst/>
            </a:prstGeom>
            <a:noFill/>
          </p:spPr>
        </p:pic>
        <p:pic>
          <p:nvPicPr>
            <p:cNvPr id="5" name="Picture 4" descr="https://scottthornbury.files.wordpress.com/2013/01/teacher-dixon-02.jpe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0400" y="2205419"/>
              <a:ext cx="1914525" cy="2262977"/>
            </a:xfrm>
            <a:prstGeom prst="rect">
              <a:avLst/>
            </a:prstGeom>
            <a:noFill/>
          </p:spPr>
        </p:pic>
        <p:sp>
          <p:nvSpPr>
            <p:cNvPr id="6" name="חץ מעוקל למטה 8"/>
            <p:cNvSpPr/>
            <p:nvPr/>
          </p:nvSpPr>
          <p:spPr>
            <a:xfrm>
              <a:off x="6705600" y="2281619"/>
              <a:ext cx="1752600" cy="5334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7" name="חץ מעוקל למטה 9"/>
            <p:cNvSpPr/>
            <p:nvPr/>
          </p:nvSpPr>
          <p:spPr>
            <a:xfrm>
              <a:off x="5105400" y="2281619"/>
              <a:ext cx="1371600" cy="5334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15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 ביניים- שכבת הקו והרשת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09231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איפה נמצאת שכבת הקו?</a:t>
            </a:r>
          </a:p>
          <a:p>
            <a:pPr algn="r" rtl="1"/>
            <a:endParaRPr lang="en-US" dirty="0"/>
          </a:p>
        </p:txBody>
      </p:sp>
      <p:grpSp>
        <p:nvGrpSpPr>
          <p:cNvPr id="4" name="קבוצה 9"/>
          <p:cNvGrpSpPr/>
          <p:nvPr/>
        </p:nvGrpSpPr>
        <p:grpSpPr>
          <a:xfrm>
            <a:off x="142241" y="2296160"/>
            <a:ext cx="6908800" cy="3835455"/>
            <a:chOff x="914400" y="1524000"/>
            <a:chExt cx="7316929" cy="428588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524000"/>
              <a:ext cx="7316929" cy="42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חץ שמאלה-ימינה 11"/>
            <p:cNvSpPr/>
            <p:nvPr/>
          </p:nvSpPr>
          <p:spPr>
            <a:xfrm rot="2445816" flipV="1">
              <a:off x="2959705" y="3062066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0" name="חץ שמאלה-ימינה 12"/>
            <p:cNvSpPr/>
            <p:nvPr/>
          </p:nvSpPr>
          <p:spPr>
            <a:xfrm rot="17775112" flipV="1">
              <a:off x="2128941" y="3331868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1" name="חץ שמאלה-ימינה 13"/>
            <p:cNvSpPr/>
            <p:nvPr/>
          </p:nvSpPr>
          <p:spPr>
            <a:xfrm rot="17775112" flipV="1">
              <a:off x="1893382" y="4232029"/>
              <a:ext cx="475088" cy="7034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2" name="חץ שמאלה-ימינה 14"/>
            <p:cNvSpPr/>
            <p:nvPr/>
          </p:nvSpPr>
          <p:spPr>
            <a:xfrm rot="19798678" flipV="1">
              <a:off x="2791678" y="5193822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3" name="חץ שמאלה-ימינה 15"/>
            <p:cNvSpPr/>
            <p:nvPr/>
          </p:nvSpPr>
          <p:spPr>
            <a:xfrm rot="11781014" flipV="1">
              <a:off x="2663266" y="3903863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4" name="חץ שמאלה-ימינה 16"/>
            <p:cNvSpPr/>
            <p:nvPr/>
          </p:nvSpPr>
          <p:spPr>
            <a:xfrm rot="16200000" flipV="1">
              <a:off x="3589536" y="4563863"/>
              <a:ext cx="505340" cy="6441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5" name="חץ שמאלה-ימינה 17"/>
            <p:cNvSpPr/>
            <p:nvPr/>
          </p:nvSpPr>
          <p:spPr>
            <a:xfrm rot="18013456" flipV="1">
              <a:off x="2978001" y="2430809"/>
              <a:ext cx="361455" cy="45719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6" name="חץ שמאלה-ימינה 18"/>
            <p:cNvSpPr/>
            <p:nvPr/>
          </p:nvSpPr>
          <p:spPr>
            <a:xfrm rot="1827933" flipV="1">
              <a:off x="3503477" y="2129410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7" name="חץ שמאלה-ימינה 19"/>
            <p:cNvSpPr/>
            <p:nvPr/>
          </p:nvSpPr>
          <p:spPr>
            <a:xfrm rot="3441654" flipV="1">
              <a:off x="3655876" y="3729609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8" name="חץ שמאלה-ימינה 20"/>
            <p:cNvSpPr/>
            <p:nvPr/>
          </p:nvSpPr>
          <p:spPr>
            <a:xfrm rot="4875512" flipV="1">
              <a:off x="4023219" y="2632920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9" name="חץ שמאלה-ימינה 21"/>
            <p:cNvSpPr/>
            <p:nvPr/>
          </p:nvSpPr>
          <p:spPr>
            <a:xfrm rot="754737" flipV="1">
              <a:off x="4570750" y="2298793"/>
              <a:ext cx="460338" cy="5486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0" name="חץ שמאלה-ימינה 22"/>
            <p:cNvSpPr/>
            <p:nvPr/>
          </p:nvSpPr>
          <p:spPr>
            <a:xfrm rot="754737" flipV="1">
              <a:off x="5791649" y="2411669"/>
              <a:ext cx="460338" cy="5486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1" name="חץ שמאלה-ימינה 23"/>
            <p:cNvSpPr/>
            <p:nvPr/>
          </p:nvSpPr>
          <p:spPr>
            <a:xfrm rot="19308125" flipV="1">
              <a:off x="6848929" y="2372082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2" name="חץ שמאלה-ימינה 24"/>
            <p:cNvSpPr/>
            <p:nvPr/>
          </p:nvSpPr>
          <p:spPr>
            <a:xfrm rot="18463223" flipV="1">
              <a:off x="6754570" y="3378232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3" name="חץ שמאלה-ימינה 25"/>
            <p:cNvSpPr/>
            <p:nvPr/>
          </p:nvSpPr>
          <p:spPr>
            <a:xfrm rot="2084073" flipV="1">
              <a:off x="6102847" y="3464381"/>
              <a:ext cx="395323" cy="4933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4" name="חץ שמאלה-ימינה 26"/>
            <p:cNvSpPr/>
            <p:nvPr/>
          </p:nvSpPr>
          <p:spPr>
            <a:xfrm rot="21211388" flipV="1">
              <a:off x="4268028" y="5008645"/>
              <a:ext cx="990600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5" name="חץ שמאלה-ימינה 27"/>
            <p:cNvSpPr/>
            <p:nvPr/>
          </p:nvSpPr>
          <p:spPr>
            <a:xfrm rot="7921193" flipV="1">
              <a:off x="5849790" y="4435153"/>
              <a:ext cx="679463" cy="49834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6" name="חץ שמאלה-ימינה 28"/>
            <p:cNvSpPr/>
            <p:nvPr/>
          </p:nvSpPr>
          <p:spPr>
            <a:xfrm rot="14323449" flipV="1">
              <a:off x="5277658" y="2786907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7" name="חץ שמאלה-ימינה 29"/>
            <p:cNvSpPr/>
            <p:nvPr/>
          </p:nvSpPr>
          <p:spPr>
            <a:xfrm rot="1510862" flipV="1">
              <a:off x="4268929" y="3414022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8" name="חץ שמאלה-ימינה 30"/>
            <p:cNvSpPr/>
            <p:nvPr/>
          </p:nvSpPr>
          <p:spPr>
            <a:xfrm rot="3463176" flipV="1">
              <a:off x="4914203" y="3844894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29" name="חץ שמאלה-ימינה 31"/>
            <p:cNvSpPr/>
            <p:nvPr/>
          </p:nvSpPr>
          <p:spPr>
            <a:xfrm rot="4174451" flipV="1">
              <a:off x="5194292" y="4537614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30" name="חץ שמאלה-ימינה 32"/>
            <p:cNvSpPr/>
            <p:nvPr/>
          </p:nvSpPr>
          <p:spPr>
            <a:xfrm rot="21183323" flipV="1">
              <a:off x="5185088" y="3523347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31" name="חץ שמאלה-ימינה 33"/>
            <p:cNvSpPr/>
            <p:nvPr/>
          </p:nvSpPr>
          <p:spPr>
            <a:xfrm rot="378868" flipV="1">
              <a:off x="4318669" y="4155831"/>
              <a:ext cx="475088" cy="7034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  <p:grpSp>
        <p:nvGrpSpPr>
          <p:cNvPr id="5" name="קבוצה 34"/>
          <p:cNvGrpSpPr/>
          <p:nvPr/>
        </p:nvGrpSpPr>
        <p:grpSpPr>
          <a:xfrm>
            <a:off x="7089597" y="3842143"/>
            <a:ext cx="1726792" cy="2188689"/>
            <a:chOff x="7187339" y="4223038"/>
            <a:chExt cx="1828800" cy="1568161"/>
          </a:xfrm>
        </p:grpSpPr>
        <p:sp>
          <p:nvSpPr>
            <p:cNvPr id="6" name="חץ שמאלה-ימינה 35"/>
            <p:cNvSpPr/>
            <p:nvPr/>
          </p:nvSpPr>
          <p:spPr>
            <a:xfrm flipV="1">
              <a:off x="7208707" y="5714998"/>
              <a:ext cx="1129552" cy="7620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7" name="TextBox 36"/>
            <p:cNvSpPr txBox="1"/>
            <p:nvPr/>
          </p:nvSpPr>
          <p:spPr>
            <a:xfrm>
              <a:off x="7187339" y="4223038"/>
              <a:ext cx="1828800" cy="13024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כל חץ מייצג קישור של שכבת הקו. קישור זה נקרא </a:t>
              </a:r>
              <a:r>
                <a:rPr lang="en-US" dirty="0"/>
                <a:t>Hop</a:t>
              </a:r>
              <a:r>
                <a:rPr lang="he-IL" dirty="0"/>
                <a:t>(דילוג).</a:t>
              </a:r>
            </a:p>
            <a:p>
              <a:pPr algn="ctr" rtl="1"/>
              <a:r>
                <a:rPr lang="he-IL" dirty="0"/>
                <a:t>קישור יכול להיות </a:t>
              </a:r>
              <a:r>
                <a:rPr lang="en-US" dirty="0" err="1"/>
                <a:t>WiFi</a:t>
              </a:r>
              <a:r>
                <a:rPr lang="he-IL" dirty="0"/>
                <a:t>, כבל או כל תווך אחר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87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 ביניים- שכבת הקו והרשת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איפה </a:t>
            </a:r>
            <a:r>
              <a:rPr lang="he-IL" sz="3600" dirty="0"/>
              <a:t>נמצאת</a:t>
            </a:r>
            <a:r>
              <a:rPr lang="he-IL" dirty="0"/>
              <a:t> שכבת הרשת?</a:t>
            </a:r>
          </a:p>
          <a:p>
            <a:endParaRPr lang="en-US" dirty="0"/>
          </a:p>
        </p:txBody>
      </p:sp>
      <p:grpSp>
        <p:nvGrpSpPr>
          <p:cNvPr id="38" name="קבוצה 9"/>
          <p:cNvGrpSpPr/>
          <p:nvPr/>
        </p:nvGrpSpPr>
        <p:grpSpPr>
          <a:xfrm>
            <a:off x="142241" y="2296160"/>
            <a:ext cx="6908800" cy="3835455"/>
            <a:chOff x="914400" y="1524000"/>
            <a:chExt cx="7316929" cy="4285881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524000"/>
              <a:ext cx="7316929" cy="4285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חץ שמאלה-ימינה 11"/>
            <p:cNvSpPr/>
            <p:nvPr/>
          </p:nvSpPr>
          <p:spPr>
            <a:xfrm rot="2445816" flipV="1">
              <a:off x="2959705" y="3062066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1" name="חץ שמאלה-ימינה 12"/>
            <p:cNvSpPr/>
            <p:nvPr/>
          </p:nvSpPr>
          <p:spPr>
            <a:xfrm rot="17775112" flipV="1">
              <a:off x="2128941" y="3331868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2" name="חץ שמאלה-ימינה 13"/>
            <p:cNvSpPr/>
            <p:nvPr/>
          </p:nvSpPr>
          <p:spPr>
            <a:xfrm rot="17775112" flipV="1">
              <a:off x="1893382" y="4232029"/>
              <a:ext cx="475088" cy="7034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3" name="חץ שמאלה-ימינה 14"/>
            <p:cNvSpPr/>
            <p:nvPr/>
          </p:nvSpPr>
          <p:spPr>
            <a:xfrm rot="19798678" flipV="1">
              <a:off x="2791678" y="5193822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4" name="חץ שמאלה-ימינה 15"/>
            <p:cNvSpPr/>
            <p:nvPr/>
          </p:nvSpPr>
          <p:spPr>
            <a:xfrm rot="11781014" flipV="1">
              <a:off x="2663266" y="3903863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5" name="חץ שמאלה-ימינה 16"/>
            <p:cNvSpPr/>
            <p:nvPr/>
          </p:nvSpPr>
          <p:spPr>
            <a:xfrm rot="16200000" flipV="1">
              <a:off x="3589536" y="4563863"/>
              <a:ext cx="505340" cy="6441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6" name="חץ שמאלה-ימינה 17"/>
            <p:cNvSpPr/>
            <p:nvPr/>
          </p:nvSpPr>
          <p:spPr>
            <a:xfrm rot="18013456" flipV="1">
              <a:off x="2978001" y="2430809"/>
              <a:ext cx="361455" cy="45719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7" name="חץ שמאלה-ימינה 18"/>
            <p:cNvSpPr/>
            <p:nvPr/>
          </p:nvSpPr>
          <p:spPr>
            <a:xfrm rot="1827933" flipV="1">
              <a:off x="3503477" y="2129410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8" name="חץ שמאלה-ימינה 19"/>
            <p:cNvSpPr/>
            <p:nvPr/>
          </p:nvSpPr>
          <p:spPr>
            <a:xfrm rot="3441654" flipV="1">
              <a:off x="3655876" y="3729609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49" name="חץ שמאלה-ימינה 20"/>
            <p:cNvSpPr/>
            <p:nvPr/>
          </p:nvSpPr>
          <p:spPr>
            <a:xfrm rot="4875512" flipV="1">
              <a:off x="4023219" y="2632920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0" name="חץ שמאלה-ימינה 21"/>
            <p:cNvSpPr/>
            <p:nvPr/>
          </p:nvSpPr>
          <p:spPr>
            <a:xfrm rot="754737" flipV="1">
              <a:off x="4570750" y="2298793"/>
              <a:ext cx="460338" cy="5486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1" name="חץ שמאלה-ימינה 22"/>
            <p:cNvSpPr/>
            <p:nvPr/>
          </p:nvSpPr>
          <p:spPr>
            <a:xfrm rot="754737" flipV="1">
              <a:off x="5791649" y="2411669"/>
              <a:ext cx="460338" cy="5486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2" name="חץ שמאלה-ימינה 23"/>
            <p:cNvSpPr/>
            <p:nvPr/>
          </p:nvSpPr>
          <p:spPr>
            <a:xfrm rot="19308125" flipV="1">
              <a:off x="6848929" y="2372082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3" name="חץ שמאלה-ימינה 24"/>
            <p:cNvSpPr/>
            <p:nvPr/>
          </p:nvSpPr>
          <p:spPr>
            <a:xfrm rot="18463223" flipV="1">
              <a:off x="6754570" y="3378232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4" name="חץ שמאלה-ימינה 25"/>
            <p:cNvSpPr/>
            <p:nvPr/>
          </p:nvSpPr>
          <p:spPr>
            <a:xfrm rot="2084073" flipV="1">
              <a:off x="6102847" y="3464381"/>
              <a:ext cx="395323" cy="4933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5" name="חץ שמאלה-ימינה 26"/>
            <p:cNvSpPr/>
            <p:nvPr/>
          </p:nvSpPr>
          <p:spPr>
            <a:xfrm rot="21211388" flipV="1">
              <a:off x="4268028" y="5008645"/>
              <a:ext cx="990600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6" name="חץ שמאלה-ימינה 27"/>
            <p:cNvSpPr/>
            <p:nvPr/>
          </p:nvSpPr>
          <p:spPr>
            <a:xfrm rot="7921193" flipV="1">
              <a:off x="5849790" y="4435153"/>
              <a:ext cx="679463" cy="49834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7" name="חץ שמאלה-ימינה 28"/>
            <p:cNvSpPr/>
            <p:nvPr/>
          </p:nvSpPr>
          <p:spPr>
            <a:xfrm rot="14323449" flipV="1">
              <a:off x="5277658" y="2786907"/>
              <a:ext cx="677011" cy="70733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8" name="חץ שמאלה-ימינה 29"/>
            <p:cNvSpPr/>
            <p:nvPr/>
          </p:nvSpPr>
          <p:spPr>
            <a:xfrm rot="1510862" flipV="1">
              <a:off x="4268929" y="3414022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59" name="חץ שמאלה-ימינה 30"/>
            <p:cNvSpPr/>
            <p:nvPr/>
          </p:nvSpPr>
          <p:spPr>
            <a:xfrm rot="3463176" flipV="1">
              <a:off x="4914203" y="3844894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60" name="חץ שמאלה-ימינה 31"/>
            <p:cNvSpPr/>
            <p:nvPr/>
          </p:nvSpPr>
          <p:spPr>
            <a:xfrm rot="4174451" flipV="1">
              <a:off x="5194292" y="4537614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61" name="חץ שמאלה-ימינה 32"/>
            <p:cNvSpPr/>
            <p:nvPr/>
          </p:nvSpPr>
          <p:spPr>
            <a:xfrm rot="21183323" flipV="1">
              <a:off x="5185088" y="3523347"/>
              <a:ext cx="304800" cy="76200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62" name="חץ שמאלה-ימינה 33"/>
            <p:cNvSpPr/>
            <p:nvPr/>
          </p:nvSpPr>
          <p:spPr>
            <a:xfrm rot="378868" flipV="1">
              <a:off x="4318669" y="4155831"/>
              <a:ext cx="475088" cy="70341"/>
            </a:xfrm>
            <a:prstGeom prst="leftRightArrow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95288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 ביניים- שכבת הקו והרשת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איפה </a:t>
            </a:r>
            <a:r>
              <a:rPr lang="he-IL" sz="3600" dirty="0"/>
              <a:t>נמצאת</a:t>
            </a:r>
            <a:r>
              <a:rPr lang="he-IL" dirty="0"/>
              <a:t> שכבת הרשת?</a:t>
            </a:r>
          </a:p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0317" y="1737360"/>
            <a:ext cx="7696200" cy="4649926"/>
            <a:chOff x="2247900" y="1104037"/>
            <a:chExt cx="7696200" cy="4649926"/>
          </a:xfrm>
        </p:grpSpPr>
        <p:grpSp>
          <p:nvGrpSpPr>
            <p:cNvPr id="8" name="קבוצה 9"/>
            <p:cNvGrpSpPr/>
            <p:nvPr/>
          </p:nvGrpSpPr>
          <p:grpSpPr>
            <a:xfrm>
              <a:off x="2247900" y="1185808"/>
              <a:ext cx="7316929" cy="4285881"/>
              <a:chOff x="914400" y="1524000"/>
              <a:chExt cx="7316929" cy="4285881"/>
            </a:xfrm>
          </p:grpSpPr>
          <p:pic>
            <p:nvPicPr>
              <p:cNvPr id="13" name="Picture 1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4400" y="1524000"/>
                <a:ext cx="7316929" cy="4285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חץ שמאלה-ימינה 11"/>
              <p:cNvSpPr/>
              <p:nvPr/>
            </p:nvSpPr>
            <p:spPr>
              <a:xfrm rot="2445816" flipV="1">
                <a:off x="2959705" y="3062066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15" name="חץ שמאלה-ימינה 12"/>
              <p:cNvSpPr/>
              <p:nvPr/>
            </p:nvSpPr>
            <p:spPr>
              <a:xfrm rot="17775112" flipV="1">
                <a:off x="2128941" y="3331868"/>
                <a:ext cx="677011" cy="70733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16" name="חץ שמאלה-ימינה 13"/>
              <p:cNvSpPr/>
              <p:nvPr/>
            </p:nvSpPr>
            <p:spPr>
              <a:xfrm rot="17775112" flipV="1">
                <a:off x="1893382" y="4232029"/>
                <a:ext cx="475088" cy="70341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17" name="חץ שמאלה-ימינה 14"/>
              <p:cNvSpPr/>
              <p:nvPr/>
            </p:nvSpPr>
            <p:spPr>
              <a:xfrm rot="19798678" flipV="1">
                <a:off x="2791678" y="5193822"/>
                <a:ext cx="677011" cy="70733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18" name="חץ שמאלה-ימינה 15"/>
              <p:cNvSpPr/>
              <p:nvPr/>
            </p:nvSpPr>
            <p:spPr>
              <a:xfrm rot="11781014" flipV="1">
                <a:off x="2663266" y="3903863"/>
                <a:ext cx="677011" cy="70733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19" name="חץ שמאלה-ימינה 16"/>
              <p:cNvSpPr/>
              <p:nvPr/>
            </p:nvSpPr>
            <p:spPr>
              <a:xfrm rot="16200000" flipV="1">
                <a:off x="3589536" y="4563863"/>
                <a:ext cx="505340" cy="64413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0" name="חץ שמאלה-ימינה 17"/>
              <p:cNvSpPr/>
              <p:nvPr/>
            </p:nvSpPr>
            <p:spPr>
              <a:xfrm rot="18013456" flipV="1">
                <a:off x="2978001" y="2430809"/>
                <a:ext cx="361455" cy="45719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1" name="חץ שמאלה-ימינה 18"/>
              <p:cNvSpPr/>
              <p:nvPr/>
            </p:nvSpPr>
            <p:spPr>
              <a:xfrm rot="1827933" flipV="1">
                <a:off x="3503477" y="2129410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2" name="חץ שמאלה-ימינה 19"/>
              <p:cNvSpPr/>
              <p:nvPr/>
            </p:nvSpPr>
            <p:spPr>
              <a:xfrm rot="3441654" flipV="1">
                <a:off x="3655876" y="3729609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3" name="חץ שמאלה-ימינה 20"/>
              <p:cNvSpPr/>
              <p:nvPr/>
            </p:nvSpPr>
            <p:spPr>
              <a:xfrm rot="4875512" flipV="1">
                <a:off x="4023219" y="2632920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4" name="חץ שמאלה-ימינה 21"/>
              <p:cNvSpPr/>
              <p:nvPr/>
            </p:nvSpPr>
            <p:spPr>
              <a:xfrm rot="754737" flipV="1">
                <a:off x="4570750" y="2298793"/>
                <a:ext cx="460338" cy="54861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5" name="חץ שמאלה-ימינה 22"/>
              <p:cNvSpPr/>
              <p:nvPr/>
            </p:nvSpPr>
            <p:spPr>
              <a:xfrm rot="754737" flipV="1">
                <a:off x="5791649" y="2411669"/>
                <a:ext cx="460338" cy="54861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6" name="חץ שמאלה-ימינה 23"/>
              <p:cNvSpPr/>
              <p:nvPr/>
            </p:nvSpPr>
            <p:spPr>
              <a:xfrm rot="19308125" flipV="1">
                <a:off x="6848929" y="2372082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7" name="חץ שמאלה-ימינה 24"/>
              <p:cNvSpPr/>
              <p:nvPr/>
            </p:nvSpPr>
            <p:spPr>
              <a:xfrm rot="18463223" flipV="1">
                <a:off x="6754570" y="3378232"/>
                <a:ext cx="677011" cy="70733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8" name="חץ שמאלה-ימינה 25"/>
              <p:cNvSpPr/>
              <p:nvPr/>
            </p:nvSpPr>
            <p:spPr>
              <a:xfrm rot="2084073" flipV="1">
                <a:off x="6102847" y="3464381"/>
                <a:ext cx="395323" cy="49331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29" name="חץ שמאלה-ימינה 26"/>
              <p:cNvSpPr/>
              <p:nvPr/>
            </p:nvSpPr>
            <p:spPr>
              <a:xfrm rot="21211388" flipV="1">
                <a:off x="4268028" y="5008645"/>
                <a:ext cx="990600" cy="70733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30" name="חץ שמאלה-ימינה 27"/>
              <p:cNvSpPr/>
              <p:nvPr/>
            </p:nvSpPr>
            <p:spPr>
              <a:xfrm rot="7921193" flipV="1">
                <a:off x="5849790" y="4435153"/>
                <a:ext cx="679463" cy="49834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31" name="חץ שמאלה-ימינה 28"/>
              <p:cNvSpPr/>
              <p:nvPr/>
            </p:nvSpPr>
            <p:spPr>
              <a:xfrm rot="14323449" flipV="1">
                <a:off x="5277658" y="2786907"/>
                <a:ext cx="677011" cy="70733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32" name="חץ שמאלה-ימינה 29"/>
              <p:cNvSpPr/>
              <p:nvPr/>
            </p:nvSpPr>
            <p:spPr>
              <a:xfrm rot="1510862" flipV="1">
                <a:off x="4268929" y="3414022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33" name="חץ שמאלה-ימינה 30"/>
              <p:cNvSpPr/>
              <p:nvPr/>
            </p:nvSpPr>
            <p:spPr>
              <a:xfrm rot="3463176" flipV="1">
                <a:off x="4914203" y="3844894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34" name="חץ שמאלה-ימינה 31"/>
              <p:cNvSpPr/>
              <p:nvPr/>
            </p:nvSpPr>
            <p:spPr>
              <a:xfrm rot="4174451" flipV="1">
                <a:off x="5194292" y="4537614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35" name="חץ שמאלה-ימינה 32"/>
              <p:cNvSpPr/>
              <p:nvPr/>
            </p:nvSpPr>
            <p:spPr>
              <a:xfrm rot="21183323" flipV="1">
                <a:off x="5185088" y="3523347"/>
                <a:ext cx="304800" cy="76200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36" name="חץ שמאלה-ימינה 33"/>
              <p:cNvSpPr/>
              <p:nvPr/>
            </p:nvSpPr>
            <p:spPr>
              <a:xfrm rot="378868" flipV="1">
                <a:off x="4318669" y="4155831"/>
                <a:ext cx="475088" cy="70341"/>
              </a:xfrm>
              <a:prstGeom prst="leftRightArrow">
                <a:avLst/>
              </a:prstGeom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</p:grpSp>
        <p:grpSp>
          <p:nvGrpSpPr>
            <p:cNvPr id="9" name="קבוצה 38"/>
            <p:cNvGrpSpPr/>
            <p:nvPr/>
          </p:nvGrpSpPr>
          <p:grpSpPr>
            <a:xfrm>
              <a:off x="2705100" y="1104037"/>
              <a:ext cx="7239000" cy="4649926"/>
              <a:chOff x="1371600" y="1676400"/>
              <a:chExt cx="7239000" cy="4649926"/>
            </a:xfrm>
          </p:grpSpPr>
          <p:sp>
            <p:nvSpPr>
              <p:cNvPr id="10" name="TextBox 36"/>
              <p:cNvSpPr txBox="1"/>
              <p:nvPr/>
            </p:nvSpPr>
            <p:spPr>
              <a:xfrm>
                <a:off x="6705600" y="4572000"/>
                <a:ext cx="1905000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1"/>
                <a:r>
                  <a:rPr lang="he-IL" dirty="0"/>
                  <a:t>אוסף כל ה-</a:t>
                </a:r>
                <a:r>
                  <a:rPr lang="en-US" dirty="0"/>
                  <a:t>Hops</a:t>
                </a:r>
                <a:r>
                  <a:rPr lang="he-IL" dirty="0"/>
                  <a:t> ממחשב א' למחשב ב' הוא שכבת הרשת. שכבת הרשת מתווה את המסלול.</a:t>
                </a:r>
              </a:p>
            </p:txBody>
          </p:sp>
          <p:sp>
            <p:nvSpPr>
              <p:cNvPr id="11" name="ענן 34"/>
              <p:cNvSpPr/>
              <p:nvPr/>
            </p:nvSpPr>
            <p:spPr>
              <a:xfrm>
                <a:off x="1371600" y="1676400"/>
                <a:ext cx="5943600" cy="4038600"/>
              </a:xfrm>
              <a:prstGeom prst="cloud">
                <a:avLst/>
              </a:prstGeom>
              <a:solidFill>
                <a:schemeClr val="accent1">
                  <a:alpha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  <p:sp>
            <p:nvSpPr>
              <p:cNvPr id="12" name="חץ שמאלה-ימינה 37"/>
              <p:cNvSpPr/>
              <p:nvPr/>
            </p:nvSpPr>
            <p:spPr>
              <a:xfrm rot="19901437">
                <a:off x="1566664" y="3729782"/>
                <a:ext cx="5894236" cy="381000"/>
              </a:xfrm>
              <a:prstGeom prst="leftRightArrow">
                <a:avLst/>
              </a:prstGeom>
              <a:solidFill>
                <a:srgbClr val="FF0000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14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התעבורה - </a:t>
            </a:r>
            <a:r>
              <a:rPr lang="en-US" dirty="0"/>
              <a:t>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2" y="1845734"/>
            <a:ext cx="6384897" cy="4023360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הבעיות אותן פותרת שכבת התעבורה: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שכבת הרשת מעבירה את המידע אל מחשב היעד, אבל לא יודעת לאיזו תוכנה המידע יועד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מחשב א' מריץ גם שרת מייל וגם שרת </a:t>
            </a:r>
            <a:r>
              <a:rPr lang="en-US" sz="2000" dirty="0"/>
              <a:t>web</a:t>
            </a:r>
            <a:r>
              <a:rPr lang="he-IL" sz="2000" dirty="0"/>
              <a:t>. מחשב ב' שלח בקשה ל-א'. לאן הבקשה מיועדת?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שכבת הרשת אינה בהכרח אמינה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מידע יכול ללכת לאיבוד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מידע יכול להגיע פעמיים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מידע יכול להגיע בסדר לא נכון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מידע יכול להגיע תקול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 descr="http://www.bridportnets.co.uk/images/Rabbit%20long%20net%20(Small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4960" y="2028614"/>
            <a:ext cx="2438400" cy="3657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623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התעבורה - </a:t>
            </a:r>
            <a:r>
              <a:rPr lang="en-US" dirty="0"/>
              <a:t>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שכבת התעבורה מאפשרת פניה לתוכנה מבוקשת במחשב היעד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חישבו – כיצד?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שימוש ב-</a:t>
            </a:r>
            <a:r>
              <a:rPr lang="en-US" sz="2000" dirty="0"/>
              <a:t>port</a:t>
            </a:r>
            <a:endParaRPr lang="he-IL" sz="20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כל תוכנה מאזינה ב-</a:t>
            </a:r>
            <a:r>
              <a:rPr lang="en-US" sz="2000" dirty="0"/>
              <a:t>port</a:t>
            </a:r>
            <a:r>
              <a:rPr lang="he-IL" sz="2000" dirty="0"/>
              <a:t> אחר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שכבת התעבורה מאפשרת (אופציונלי) יצירת קישור אמין על גבי רשת לא אמינה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חישבו- כיצד?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כל </a:t>
            </a:r>
            <a:r>
              <a:rPr lang="he-IL" sz="2000" dirty="0" err="1"/>
              <a:t>פקטה</a:t>
            </a:r>
            <a:r>
              <a:rPr lang="he-IL" sz="2000" dirty="0"/>
              <a:t> מקבלת מספר סידורי בצד השולח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הצד המקבל יכול לעקוב אחרי סדר </a:t>
            </a:r>
            <a:r>
              <a:rPr lang="he-IL" sz="2000" dirty="0" err="1"/>
              <a:t>הפקטות</a:t>
            </a:r>
            <a:r>
              <a:rPr lang="he-IL" sz="2000" dirty="0"/>
              <a:t> ולבקש שליחה חוזרת של </a:t>
            </a:r>
            <a:r>
              <a:rPr lang="he-IL" sz="2000" dirty="0" err="1"/>
              <a:t>פקטות</a:t>
            </a:r>
            <a:r>
              <a:rPr lang="he-IL" sz="2000" dirty="0"/>
              <a:t> שאבדו</a:t>
            </a:r>
            <a:endParaRPr lang="en-US" sz="3200" dirty="0"/>
          </a:p>
        </p:txBody>
      </p:sp>
      <p:pic>
        <p:nvPicPr>
          <p:cNvPr id="4" name="Picture 3" descr="http://www.ansys-blog.com/wp-content/uploads/2014/05/golden-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180" y="2268855"/>
            <a:ext cx="2362200" cy="1771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18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אמינות בשכבת הקו מול שכבת התעבורה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חישבו: אם שכבת הקו אמינה, מדוע צריך אמינות בשכבת התעבורה?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משום שאמנם כל </a:t>
            </a:r>
            <a:r>
              <a:rPr lang="en-US" sz="2800" dirty="0"/>
              <a:t>hop</a:t>
            </a:r>
            <a:r>
              <a:rPr lang="he-IL" sz="2800" dirty="0"/>
              <a:t> בפני עצמו הוא אמין, אך יכול להיות שחבילה נפלה בדרך או שהנתיב שנבחר על ידי שכבת הרשת לא תקין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חישבו: אם שכבת התעבורה אמינה, מדוע צריך אמינות בשכבת הקו?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משום שאם היינו מגלים חבילות תקולות רק במחשב היעד, היינו מבזבזים משאבי רשת על העברה שלהן דרך כל הרכיבים שבדרך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21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האפליקציה -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הבעיה אותה פותרת שכבת האפליקציה: איך לגרום לתוכנות שאנחנו משתמשים בהן לעבוד מול תוכנה במחשב מרוחק?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דוגמאות: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/>
              <a:t>תוכנת הורדת קבצים שפונה לשרת הורדת קבצים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/>
              <a:t>תוכנת אימיילים שפונה לשרת אימיילים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/>
              <a:t>דפדפן שפונה לשרת </a:t>
            </a:r>
            <a:r>
              <a:rPr lang="en-US" sz="2400" dirty="0"/>
              <a:t>web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  <p:pic>
        <p:nvPicPr>
          <p:cNvPr id="4" name="Picture 3" descr="http://cdn2.hubspot.net/hubfs/344245/Banner_Applications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03" y="3857414"/>
            <a:ext cx="5715000" cy="2181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54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מודל 5 השכבות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7330" y="1845733"/>
            <a:ext cx="4188350" cy="4495431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להלן מודל של השכבות השונות ברשתות תקשורת. מיד נדון בכל שכבה בנפרד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נראה איך כל שכבה מבצעת תפקיד מוגדר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צירוף השכבות מאפשר את קיום האינטרנט המוכר לנו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" y="1845733"/>
            <a:ext cx="2992454" cy="442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623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האפליקציה - </a:t>
            </a:r>
            <a:r>
              <a:rPr lang="en-US" dirty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שכבת האפליקציה מגדירה פרוטוקולים לעבודה בין תוכנה במחשב מקומי למחשב מרוחק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לכל אפליקציה מוגדר פרוטוקול משלה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היזכרו בתרגילים של פרק התכנות ב-</a:t>
            </a:r>
            <a:r>
              <a:rPr lang="en-US" sz="3200" dirty="0"/>
              <a:t>socket</a:t>
            </a:r>
            <a:r>
              <a:rPr lang="he-IL" sz="3200" dirty="0"/>
              <a:t>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פתחנו </a:t>
            </a:r>
            <a:r>
              <a:rPr lang="en-US" sz="2800" dirty="0"/>
              <a:t>socket</a:t>
            </a:r>
            <a:r>
              <a:rPr lang="he-IL" sz="2800" dirty="0"/>
              <a:t> בין שרת ולקוח- צינור להעברת מידע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000" dirty="0"/>
              <a:t>ה-</a:t>
            </a:r>
            <a:r>
              <a:rPr lang="en-US" sz="2000" dirty="0"/>
              <a:t>socket</a:t>
            </a:r>
            <a:r>
              <a:rPr lang="he-IL" sz="2000" dirty="0"/>
              <a:t> מימש עבורנו את השכבות 4 ומטה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מעל ה-</a:t>
            </a:r>
            <a:r>
              <a:rPr lang="en-US" sz="2800" dirty="0"/>
              <a:t>socket</a:t>
            </a:r>
            <a:r>
              <a:rPr lang="he-IL" sz="2800" dirty="0"/>
              <a:t> הגדרנו פרוטוקול, וכך יצרנו אפליקציה!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 descr="http://www.aboutpossibilities.com/wp-content/uploads/2012/10/computerconne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31879"/>
            <a:ext cx="5181600" cy="1726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680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מודל 5 השכבות - סיכום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2592" y="1737360"/>
            <a:ext cx="5721004" cy="509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00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err="1"/>
              <a:t>כימוס</a:t>
            </a:r>
            <a:r>
              <a:rPr lang="he-IL" dirty="0"/>
              <a:t> - </a:t>
            </a:r>
            <a:r>
              <a:rPr lang="en-US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נבחן ממה בנויה חבילת מידע ברשת האינטרנט – </a:t>
            </a:r>
            <a:r>
              <a:rPr lang="he-IL" sz="2800" dirty="0" err="1"/>
              <a:t>פקטה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כל שכבה מוסיפה </a:t>
            </a:r>
            <a:r>
              <a:rPr lang="he-IL" sz="2400" dirty="0" err="1"/>
              <a:t>לפקטה</a:t>
            </a:r>
            <a:r>
              <a:rPr lang="he-IL" sz="2400" dirty="0"/>
              <a:t> את המידע שלה (המידע שקשור לשירות אותו היא מספקת). מידע זה נמצא בתחילית- </a:t>
            </a:r>
            <a:r>
              <a:rPr lang="en-US" sz="2400" dirty="0"/>
              <a:t>Header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בשליחה, כל שכבה </a:t>
            </a:r>
            <a:r>
              <a:rPr lang="he-IL" sz="3200" dirty="0"/>
              <a:t>מוסיפה עטיפה למידע שהגיע מהשכבה שמעליה ומעבירה לשכבה שמתחתיה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בקבלה, כל שכבה </a:t>
            </a:r>
            <a:r>
              <a:rPr lang="he-IL" sz="3200" dirty="0"/>
              <a:t>מורידה את העטיפה מהמידע שהגיע מהשכבה שמתחתיה ומעבירה לשכבה שמעליה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36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" y="4847409"/>
            <a:ext cx="699339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440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err="1"/>
              <a:t>כימוס</a:t>
            </a:r>
            <a:r>
              <a:rPr lang="he-IL" dirty="0"/>
              <a:t> - </a:t>
            </a:r>
            <a:r>
              <a:rPr lang="en-US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69475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תהליך</a:t>
            </a:r>
            <a:r>
              <a:rPr lang="he-IL" dirty="0"/>
              <a:t> </a:t>
            </a:r>
            <a:r>
              <a:rPr lang="he-IL" dirty="0" err="1"/>
              <a:t>הכימוס</a:t>
            </a:r>
            <a:r>
              <a:rPr lang="he-IL" dirty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024" y="2130471"/>
            <a:ext cx="650822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04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בפרק זה למדנו אודות מודל 5 השכבות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הבנו מדוע יש צורך בעבודה בשכבות (מודל טיסה לחו"ל)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סקרנו את תפקיד השכבות השונות ברשת תקשורת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לא נכנסנו לפרטים- כיצד כל שכבה ממומשת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4526" y="3359497"/>
            <a:ext cx="4567748" cy="2285859"/>
            <a:chOff x="3812126" y="2286071"/>
            <a:chExt cx="4567748" cy="2285859"/>
          </a:xfrm>
        </p:grpSpPr>
        <p:pic>
          <p:nvPicPr>
            <p:cNvPr id="4" name="Picture 3" descr="http://www.webweaver.nu/clipart/img/nature/planets/3d-yellow-st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1088900">
              <a:off x="3812126" y="2334712"/>
              <a:ext cx="2255914" cy="2237218"/>
            </a:xfrm>
            <a:prstGeom prst="rect">
              <a:avLst/>
            </a:prstGeom>
            <a:noFill/>
          </p:spPr>
        </p:pic>
        <p:pic>
          <p:nvPicPr>
            <p:cNvPr id="5" name="Picture 4" descr="http://www.webweaver.nu/clipart/img/nature/planets/3d-yellow-st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1088900">
              <a:off x="5897552" y="2286071"/>
              <a:ext cx="1546771" cy="1533952"/>
            </a:xfrm>
            <a:prstGeom prst="rect">
              <a:avLst/>
            </a:prstGeom>
            <a:noFill/>
          </p:spPr>
        </p:pic>
        <p:pic>
          <p:nvPicPr>
            <p:cNvPr id="6" name="Picture 5" descr="http://www.webweaver.nu/clipart/img/nature/planets/3d-yellow-sta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21088900">
              <a:off x="7669530" y="2609697"/>
              <a:ext cx="710344" cy="70445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345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השכבה הפיזית – </a:t>
            </a:r>
            <a:r>
              <a:rPr lang="en-US" dirty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0943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הבעיה אותה פותרת השכבה הפיזית: יש לנו שני מחשבים, ואנחנו רוצים להעביר ביניהם ביט בודד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מה אנחנו צריכים?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חיבור, שמאפשר להעביר בכל פעם ביט: אפס או אחד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 descr="http://standardtimespress.org/wp-content/uploads/2012/06/comu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5105" y="3891280"/>
            <a:ext cx="2800350" cy="1996492"/>
          </a:xfrm>
          <a:prstGeom prst="rect">
            <a:avLst/>
          </a:prstGeom>
          <a:noFill/>
        </p:spPr>
      </p:pic>
      <p:pic>
        <p:nvPicPr>
          <p:cNvPr id="5" name="Picture 4" descr="http://shmector.com/_ph/2/33995042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305" y="3738880"/>
            <a:ext cx="2590800" cy="25908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5305" y="4043680"/>
            <a:ext cx="177641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חץ שמאלה-ימינה 8"/>
          <p:cNvSpPr/>
          <p:nvPr/>
        </p:nvSpPr>
        <p:spPr>
          <a:xfrm>
            <a:off x="2770505" y="5643880"/>
            <a:ext cx="2362200" cy="1524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88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השכבה הפיזית – </a:t>
            </a:r>
            <a:r>
              <a:rPr lang="en-US" dirty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3742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השכבה הפיזית עוסקת בייצוג של אחדות ואפסים על גבי תווך תקשורת נתון (נקרא ערוץ, או </a:t>
            </a:r>
            <a:r>
              <a:rPr lang="en-US" sz="3200" dirty="0"/>
              <a:t>Channel</a:t>
            </a:r>
            <a:r>
              <a:rPr lang="he-IL" sz="32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ערוץ כבל נחושת: 0 ו- 1 ייוצגו על ידי רמות שונות של מתחים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ערוץ אלחוטי: 0 ו-1 ייוצגו ע"י גלים אלקטרומגנטיים שונים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ערוץ כבל אופטי: 0 ו-1 ייוצגו ע"י תבניות שונות של אור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 descr="http://www.ect.coop/wp-content/uploads/2012/01/Power-C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22400"/>
            <a:ext cx="2752725" cy="1569885"/>
          </a:xfrm>
          <a:prstGeom prst="rect">
            <a:avLst/>
          </a:prstGeom>
          <a:noFill/>
        </p:spPr>
      </p:pic>
      <p:pic>
        <p:nvPicPr>
          <p:cNvPr id="5" name="Picture 4" descr="http://imagativ.com/~remee/uploads/1408636335_bigstock__d_rendering_of_an_optic_fiber_1708805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13000"/>
            <a:ext cx="3048000" cy="1524000"/>
          </a:xfrm>
          <a:prstGeom prst="rect">
            <a:avLst/>
          </a:prstGeom>
          <a:noFill/>
        </p:spPr>
      </p:pic>
      <p:pic>
        <p:nvPicPr>
          <p:cNvPr id="6" name="Picture 5" descr="http://www.dlink.com/uk/en/business-solutions/poe/-/media/Images/Products/DAP/2553/1%20DAP2553A1ImageFron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7440" y="3762869"/>
            <a:ext cx="3733799" cy="2100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799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השכבה הפיזית- המחשה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8894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מורה ותלמידים משוחחים בכיתה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השכבה הפיזית היא האוויר עליו עוברים גלי הקול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המורה והתלמידים מקודדים את האוויר באמצעות שינויי לחץ אוויר, שמייצגים אותות מוסכמים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4" name="Picture 3" descr="https://scottthornbury.files.wordpress.com/2013/01/teacher-dixon-0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8957" y="3576020"/>
            <a:ext cx="2295525" cy="2713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16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הקו – </a:t>
            </a:r>
            <a:r>
              <a:rPr lang="en-US" dirty="0"/>
              <a:t>Data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72626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הבעיות אותן פותרת שכבת הקו: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העברת גוש מידע (להבדיל מביטים בודדים)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יש ערוץ שיכול להעביר אחדות ואפסים. כיצד לנצל אותו לטובת יותר ממשתמש אחד?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/>
              <a:t>לדוגמה: נקודת גישה של </a:t>
            </a:r>
            <a:r>
              <a:rPr lang="en-US" sz="2400" dirty="0" err="1"/>
              <a:t>WiFi</a:t>
            </a:r>
            <a:r>
              <a:rPr lang="he-IL" sz="2400" dirty="0"/>
              <a:t>, שצריכה לשרת כמה משתמשים על ערוץ אלחוטי אחד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2967" y="3726154"/>
            <a:ext cx="7385180" cy="2606092"/>
            <a:chOff x="2403410" y="2125954"/>
            <a:chExt cx="7385180" cy="2606092"/>
          </a:xfrm>
        </p:grpSpPr>
        <p:pic>
          <p:nvPicPr>
            <p:cNvPr id="4" name="Picture 3" descr="http://standardtimespress.org/wp-content/uploads/2012/06/comut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0810" y="3649954"/>
              <a:ext cx="1517780" cy="1082092"/>
            </a:xfrm>
            <a:prstGeom prst="rect">
              <a:avLst/>
            </a:prstGeom>
            <a:noFill/>
          </p:spPr>
        </p:pic>
        <p:pic>
          <p:nvPicPr>
            <p:cNvPr id="5" name="Picture 4" descr="http://shmector.com/_ph/2/33995042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3410" y="2125954"/>
              <a:ext cx="2133600" cy="2133600"/>
            </a:xfrm>
            <a:prstGeom prst="rect">
              <a:avLst/>
            </a:prstGeom>
            <a:noFill/>
          </p:spPr>
        </p:pic>
        <p:sp>
          <p:nvSpPr>
            <p:cNvPr id="6" name="חץ שמאלה-ימינה 7"/>
            <p:cNvSpPr/>
            <p:nvPr/>
          </p:nvSpPr>
          <p:spPr>
            <a:xfrm>
              <a:off x="4232211" y="3421354"/>
              <a:ext cx="1905000" cy="123317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pic>
          <p:nvPicPr>
            <p:cNvPr id="7" name="Picture 6" descr="http://standardtimespress.org/wp-content/uploads/2012/06/comut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08810" y="2964154"/>
              <a:ext cx="1517780" cy="1082092"/>
            </a:xfrm>
            <a:prstGeom prst="rect">
              <a:avLst/>
            </a:prstGeom>
            <a:noFill/>
          </p:spPr>
        </p:pic>
        <p:pic>
          <p:nvPicPr>
            <p:cNvPr id="8" name="Picture 7" descr="http://standardtimespress.org/wp-content/uploads/2012/06/comut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23010" y="2202154"/>
              <a:ext cx="1517780" cy="1082092"/>
            </a:xfrm>
            <a:prstGeom prst="rect">
              <a:avLst/>
            </a:prstGeom>
            <a:noFill/>
          </p:spPr>
        </p:pic>
        <p:sp>
          <p:nvSpPr>
            <p:cNvPr id="9" name="חץ שמאלה-ימינה 10"/>
            <p:cNvSpPr/>
            <p:nvPr/>
          </p:nvSpPr>
          <p:spPr>
            <a:xfrm rot="16200000">
              <a:off x="5222810" y="3421354"/>
              <a:ext cx="1828800" cy="152400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0" name="חץ שמאלה-ימינה 11"/>
            <p:cNvSpPr/>
            <p:nvPr/>
          </p:nvSpPr>
          <p:spPr>
            <a:xfrm>
              <a:off x="6061010" y="4259554"/>
              <a:ext cx="2286000" cy="123317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1" name="חץ שמאלה-ימינה 12"/>
            <p:cNvSpPr/>
            <p:nvPr/>
          </p:nvSpPr>
          <p:spPr>
            <a:xfrm>
              <a:off x="6137210" y="3421354"/>
              <a:ext cx="1219200" cy="123317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12" name="חץ שמאלה-ימינה 13"/>
            <p:cNvSpPr/>
            <p:nvPr/>
          </p:nvSpPr>
          <p:spPr>
            <a:xfrm>
              <a:off x="6061010" y="2583154"/>
              <a:ext cx="838200" cy="123317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9588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הקו – </a:t>
            </a:r>
            <a:r>
              <a:rPr lang="en-US" dirty="0"/>
              <a:t>Data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18962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שכבת הקו עוסקת בהעברה של מידע בין מספר משתמשים שחולקים את אותו ערוץ 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שכבת הקו מארגנת את הביטים בגושי מידע, שנקראים </a:t>
            </a:r>
            <a:r>
              <a:rPr lang="en-US" sz="3200" dirty="0"/>
              <a:t>Frames</a:t>
            </a:r>
            <a:endParaRPr lang="he-IL" sz="32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בעברית- מסגרות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פתרון נפוץ לריבוי משתמשים הוא חלוקת משאבים- כל משתמש מקבל את התווך הפיזי לזמן קצוב, ומעביר בו </a:t>
            </a:r>
            <a:r>
              <a:rPr lang="en-US" sz="3200" dirty="0"/>
              <a:t>Frame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616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הקו – פרוטוקולים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6466"/>
          </a:xfrm>
        </p:spPr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300" dirty="0"/>
              <a:t>השילוב של </a:t>
            </a:r>
            <a:r>
              <a:rPr lang="en-US" sz="3300" dirty="0"/>
              <a:t>Data Link layer</a:t>
            </a:r>
            <a:r>
              <a:rPr lang="he-IL" sz="3300" dirty="0"/>
              <a:t> עם </a:t>
            </a:r>
            <a:r>
              <a:rPr lang="en-US" sz="3300" dirty="0"/>
              <a:t>Physical layer</a:t>
            </a:r>
            <a:r>
              <a:rPr lang="he-IL" sz="3300" dirty="0"/>
              <a:t> מספיק ליצירת רשת תקשורת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כולם חולקים את אותו ערוץ- </a:t>
            </a:r>
            <a:r>
              <a:rPr lang="en-US" sz="2800" dirty="0"/>
              <a:t>Physical layer</a:t>
            </a:r>
            <a:r>
              <a:rPr lang="he-IL" sz="2800" dirty="0"/>
              <a:t> משותף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רשת תקשורת זו נקראת </a:t>
            </a:r>
            <a:r>
              <a:rPr lang="en-US" sz="2800" dirty="0"/>
              <a:t>Local Area Network</a:t>
            </a:r>
            <a:r>
              <a:rPr lang="he-IL" sz="2800" dirty="0"/>
              <a:t> (</a:t>
            </a:r>
            <a:r>
              <a:rPr lang="en-US" sz="2800" dirty="0"/>
              <a:t>LAN</a:t>
            </a:r>
            <a:r>
              <a:rPr lang="he-IL" sz="28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ברשתות </a:t>
            </a:r>
            <a:r>
              <a:rPr lang="en-US" sz="2800" dirty="0"/>
              <a:t>LAN</a:t>
            </a:r>
            <a:r>
              <a:rPr lang="he-IL" sz="2800" dirty="0"/>
              <a:t> נפוץ השימוש בפרוטוקולים:</a:t>
            </a:r>
            <a:endParaRPr lang="en-US" sz="3200" dirty="0"/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600" dirty="0"/>
              <a:t>Ethernet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en-US" sz="2600" dirty="0"/>
              <a:t>Wi-fi</a:t>
            </a:r>
            <a:endParaRPr lang="he-IL" sz="2600" dirty="0"/>
          </a:p>
          <a:p>
            <a:pPr lvl="2" algn="r" rtl="1">
              <a:buFont typeface="Wingdings" panose="05000000000000000000" pitchFamily="2" charset="2"/>
              <a:buChar char="Ø"/>
            </a:pPr>
            <a:endParaRPr lang="en-US" sz="26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ברשתות ציבוריות התקשורת נקראת </a:t>
            </a:r>
            <a:r>
              <a:rPr lang="en-US" sz="3200" dirty="0"/>
              <a:t>Wide Area Network(WAN)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000" dirty="0"/>
              <a:t>פרוטוקולים נפוצים: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3000" dirty="0"/>
              <a:t>DSL</a:t>
            </a:r>
            <a:r>
              <a:rPr lang="he-IL" sz="3000" dirty="0"/>
              <a:t>	</a:t>
            </a:r>
            <a:endParaRPr lang="en-US" sz="3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392" y="2902222"/>
            <a:ext cx="4731027" cy="1573238"/>
            <a:chOff x="2537655" y="2084361"/>
            <a:chExt cx="7116689" cy="268927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786055" y="3989361"/>
              <a:ext cx="868289" cy="77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4335" y="2465361"/>
              <a:ext cx="410317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19055" y="2846361"/>
              <a:ext cx="868289" cy="77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00255" y="2846361"/>
              <a:ext cx="868289" cy="77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85855" y="4000119"/>
              <a:ext cx="868289" cy="773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מחבר ישר 16"/>
            <p:cNvCxnSpPr/>
            <p:nvPr/>
          </p:nvCxnSpPr>
          <p:spPr>
            <a:xfrm>
              <a:off x="4290255" y="3836961"/>
              <a:ext cx="5105400" cy="0"/>
            </a:xfrm>
            <a:prstGeom prst="line">
              <a:avLst/>
            </a:prstGeom>
            <a:ln w="127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17"/>
            <p:cNvCxnSpPr/>
            <p:nvPr/>
          </p:nvCxnSpPr>
          <p:spPr>
            <a:xfrm>
              <a:off x="4355697" y="3630771"/>
              <a:ext cx="0" cy="228600"/>
            </a:xfrm>
            <a:prstGeom prst="line">
              <a:avLst/>
            </a:prstGeom>
            <a:ln w="127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26"/>
            <p:cNvCxnSpPr/>
            <p:nvPr/>
          </p:nvCxnSpPr>
          <p:spPr>
            <a:xfrm>
              <a:off x="6500055" y="3608361"/>
              <a:ext cx="0" cy="228600"/>
            </a:xfrm>
            <a:prstGeom prst="line">
              <a:avLst/>
            </a:prstGeom>
            <a:ln w="127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27"/>
            <p:cNvCxnSpPr/>
            <p:nvPr/>
          </p:nvCxnSpPr>
          <p:spPr>
            <a:xfrm>
              <a:off x="7643055" y="3771519"/>
              <a:ext cx="0" cy="228600"/>
            </a:xfrm>
            <a:prstGeom prst="line">
              <a:avLst/>
            </a:prstGeom>
            <a:ln w="127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28"/>
            <p:cNvCxnSpPr/>
            <p:nvPr/>
          </p:nvCxnSpPr>
          <p:spPr>
            <a:xfrm>
              <a:off x="8557455" y="3608361"/>
              <a:ext cx="0" cy="228600"/>
            </a:xfrm>
            <a:prstGeom prst="line">
              <a:avLst/>
            </a:prstGeom>
            <a:ln w="127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29"/>
            <p:cNvCxnSpPr/>
            <p:nvPr/>
          </p:nvCxnSpPr>
          <p:spPr>
            <a:xfrm>
              <a:off x="9243255" y="3782277"/>
              <a:ext cx="0" cy="228600"/>
            </a:xfrm>
            <a:prstGeom prst="line">
              <a:avLst/>
            </a:prstGeom>
            <a:ln w="127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30"/>
            <p:cNvCxnSpPr/>
            <p:nvPr/>
          </p:nvCxnSpPr>
          <p:spPr>
            <a:xfrm>
              <a:off x="2537655" y="3074961"/>
              <a:ext cx="1600200" cy="0"/>
            </a:xfrm>
            <a:prstGeom prst="line">
              <a:avLst/>
            </a:prstGeom>
            <a:ln w="1270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2"/>
            <p:cNvSpPr txBox="1"/>
            <p:nvPr/>
          </p:nvSpPr>
          <p:spPr>
            <a:xfrm>
              <a:off x="2537655" y="2084361"/>
              <a:ext cx="14478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חיבור לאינטרנט</a:t>
              </a:r>
            </a:p>
            <a:p>
              <a:pPr algn="ctr" rtl="1"/>
              <a:r>
                <a:rPr lang="he-IL" dirty="0"/>
                <a:t>(</a:t>
              </a:r>
              <a:r>
                <a:rPr lang="he-IL" dirty="0" err="1"/>
                <a:t>אופציונלי</a:t>
              </a:r>
              <a:r>
                <a:rPr lang="he-IL" dirty="0"/>
                <a:t>)</a:t>
              </a:r>
            </a:p>
          </p:txBody>
        </p:sp>
        <p:sp>
          <p:nvSpPr>
            <p:cNvPr id="17" name="TextBox 33"/>
            <p:cNvSpPr txBox="1"/>
            <p:nvPr/>
          </p:nvSpPr>
          <p:spPr>
            <a:xfrm>
              <a:off x="3680655" y="2084361"/>
              <a:ext cx="14478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he-IL" dirty="0"/>
                <a:t>שרת</a:t>
              </a:r>
            </a:p>
          </p:txBody>
        </p:sp>
        <p:sp>
          <p:nvSpPr>
            <p:cNvPr id="18" name="TextBox 34"/>
            <p:cNvSpPr txBox="1"/>
            <p:nvPr/>
          </p:nvSpPr>
          <p:spPr>
            <a:xfrm>
              <a:off x="4899855" y="3913161"/>
              <a:ext cx="14478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כבל </a:t>
              </a:r>
              <a:r>
                <a:rPr lang="en-US" dirty="0"/>
                <a:t>Ethernet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807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הרשת –</a:t>
            </a:r>
            <a:r>
              <a:rPr lang="en-US" dirty="0"/>
              <a:t>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3200" dirty="0"/>
              <a:t>הבעיה אותה פותרת שכבת הרשת: כיצד לקשר בין מחשבים שאינם חלק מאותה </a:t>
            </a:r>
            <a:r>
              <a:rPr lang="en-US" sz="3200" dirty="0"/>
              <a:t>LAN</a:t>
            </a:r>
            <a:r>
              <a:rPr lang="he-IL" sz="3200" dirty="0"/>
              <a:t> (כלומר אין להם ערוץ פיזי משותף)</a:t>
            </a:r>
          </a:p>
          <a:p>
            <a:pPr lvl="1" algn="r" rtl="1"/>
            <a:r>
              <a:rPr lang="he-IL" sz="2800" dirty="0"/>
              <a:t>דוגמה: איך להעביר מידע ממחשב א' ל-ב'?</a:t>
            </a:r>
          </a:p>
          <a:p>
            <a:pPr algn="r" rtl="1"/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080" y="3315520"/>
            <a:ext cx="5105400" cy="299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2078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988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Retrospect</vt:lpstr>
      <vt:lpstr>מודל השכבות</vt:lpstr>
      <vt:lpstr>מודל 5 השכבות</vt:lpstr>
      <vt:lpstr>השכבה הפיזית – Physical layer</vt:lpstr>
      <vt:lpstr>השכבה הפיזית – Physical layer</vt:lpstr>
      <vt:lpstr>השכבה הפיזית- המחשה</vt:lpstr>
      <vt:lpstr>שכבת הקו – Data Link</vt:lpstr>
      <vt:lpstr>שכבת הקו – Data Link</vt:lpstr>
      <vt:lpstr>שכבת הקו – פרוטוקולים</vt:lpstr>
      <vt:lpstr>שכבת הרשת – Network </vt:lpstr>
      <vt:lpstr>שכבת הרשת – Network </vt:lpstr>
      <vt:lpstr>שכבת הרשת - Network</vt:lpstr>
      <vt:lpstr>שכבת ה-network, המחשה</vt:lpstr>
      <vt:lpstr>סיכום ביניים- שכבת הקו והרשת</vt:lpstr>
      <vt:lpstr>סיכום ביניים- שכבת הקו והרשת</vt:lpstr>
      <vt:lpstr>סיכום ביניים- שכבת הקו והרשת</vt:lpstr>
      <vt:lpstr>שכבת התעבורה - Transport</vt:lpstr>
      <vt:lpstr>שכבת התעבורה - Transport</vt:lpstr>
      <vt:lpstr>אמינות בשכבת הקו מול שכבת התעבורה</vt:lpstr>
      <vt:lpstr>שכבת האפליקציה - Application</vt:lpstr>
      <vt:lpstr>שכבת האפליקציה - Application</vt:lpstr>
      <vt:lpstr>מודל 5 השכבות - סיכום</vt:lpstr>
      <vt:lpstr>כימוס - Encapsulation</vt:lpstr>
      <vt:lpstr>כימוס - Encapsulation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מודל השכבות</dc:title>
  <dc:creator>Nir Dweck</dc:creator>
  <cp:lastModifiedBy>Nir Dweck</cp:lastModifiedBy>
  <cp:revision>10</cp:revision>
  <dcterms:created xsi:type="dcterms:W3CDTF">2016-11-24T17:14:19Z</dcterms:created>
  <dcterms:modified xsi:type="dcterms:W3CDTF">2016-11-24T18:11:30Z</dcterms:modified>
</cp:coreProperties>
</file>