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0" r:id="rId3"/>
    <p:sldId id="259" r:id="rId4"/>
    <p:sldId id="263" r:id="rId5"/>
    <p:sldId id="264" r:id="rId6"/>
    <p:sldId id="277" r:id="rId7"/>
    <p:sldId id="271" r:id="rId8"/>
    <p:sldId id="267" r:id="rId9"/>
    <p:sldId id="268" r:id="rId10"/>
    <p:sldId id="278" r:id="rId11"/>
    <p:sldId id="269" r:id="rId12"/>
    <p:sldId id="270" r:id="rId13"/>
    <p:sldId id="272" r:id="rId14"/>
    <p:sldId id="274" r:id="rId15"/>
    <p:sldId id="273" r:id="rId16"/>
    <p:sldId id="275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60"/>
            <p14:sldId id="259"/>
            <p14:sldId id="263"/>
            <p14:sldId id="264"/>
            <p14:sldId id="277"/>
            <p14:sldId id="271"/>
            <p14:sldId id="267"/>
            <p14:sldId id="268"/>
            <p14:sldId id="278"/>
            <p14:sldId id="269"/>
            <p14:sldId id="270"/>
            <p14:sldId id="272"/>
            <p14:sldId id="274"/>
            <p14:sldId id="273"/>
            <p14:sldId id="275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20" autoAdjust="0"/>
  </p:normalViewPr>
  <p:slideViewPr>
    <p:cSldViewPr>
      <p:cViewPr varScale="1">
        <p:scale>
          <a:sx n="88" d="100"/>
          <a:sy n="88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ynet.co.il/blabl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media-types/media-types.x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technipages.com/windows-10-enable-teln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HTTP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– גילוי </a:t>
            </a:r>
            <a:r>
              <a:rPr lang="en-US" dirty="0"/>
              <a:t>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1845734"/>
            <a:ext cx="5162912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הפעילו </a:t>
            </a:r>
            <a:r>
              <a:rPr lang="en-US" dirty="0" err="1"/>
              <a:t>wireshark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גלשו אל שרת כלשהו, אך בחרו עמוד אינטרנט שאינו קיים שם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לדוגמה: </a:t>
            </a:r>
            <a:r>
              <a:rPr lang="en-US" dirty="0">
                <a:hlinkClick r:id="rId2"/>
              </a:rPr>
              <a:t>www.ynet.co.il/blabla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עצרו את ההסנפה ומצאו את בקשת ה-</a:t>
            </a:r>
            <a:r>
              <a:rPr lang="en-US" dirty="0"/>
              <a:t>GET </a:t>
            </a:r>
            <a:r>
              <a:rPr lang="he-IL" dirty="0"/>
              <a:t> ואת תגובת השרת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מהו ה-</a:t>
            </a:r>
            <a:r>
              <a:rPr lang="en-US" dirty="0"/>
              <a:t>Status code</a:t>
            </a:r>
            <a:r>
              <a:rPr lang="he-IL" dirty="0"/>
              <a:t> שמתקבל? 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3469" y="3253517"/>
            <a:ext cx="5476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rlv.zcache.ca/i_once_was_http_404_tshirt-rdb27c3d621254cf9b42d84c4990f72c7_wio57_32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513" y="2287115"/>
            <a:ext cx="3086100" cy="3086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439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" y="1733118"/>
            <a:ext cx="5202418" cy="5115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http response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4" y="1733119"/>
            <a:ext cx="3910062" cy="4792225"/>
          </a:xfrm>
        </p:spPr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מבנה ה </a:t>
            </a:r>
            <a:r>
              <a:rPr lang="en-US" sz="3200" dirty="0"/>
              <a:t>headers</a:t>
            </a:r>
            <a:r>
              <a:rPr lang="he-IL" sz="3200" dirty="0"/>
              <a:t> הוא זהה ל </a:t>
            </a:r>
            <a:r>
              <a:rPr lang="en-US" sz="3200" dirty="0"/>
              <a:t>request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שימו לב ל: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3000" dirty="0"/>
              <a:t>Content-Length</a:t>
            </a:r>
            <a:r>
              <a:rPr lang="he-IL" sz="3000" dirty="0"/>
              <a:t>  - מגדיר את אורך המידע (</a:t>
            </a:r>
            <a:r>
              <a:rPr lang="en-US" sz="3000" dirty="0"/>
              <a:t>data</a:t>
            </a:r>
            <a:r>
              <a:rPr lang="he-IL" sz="3000" dirty="0"/>
              <a:t>)</a:t>
            </a:r>
            <a:endParaRPr lang="en-US" sz="3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3000" dirty="0"/>
              <a:t>Content-type</a:t>
            </a:r>
            <a:r>
              <a:rPr lang="he-IL" sz="3000" dirty="0"/>
              <a:t> – מגדיר את טיפוס וקידוד המידע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600" dirty="0"/>
              <a:t>mime – Multipurpose Internet Mail Extension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600" dirty="0">
                <a:hlinkClick r:id="rId3"/>
              </a:rPr>
              <a:t>http://www.iana.org/assignments/media-types/media-types.xhtml</a:t>
            </a:r>
            <a:endParaRPr lang="en-US" sz="2600" dirty="0"/>
          </a:p>
          <a:p>
            <a:pPr lvl="2" algn="r" rtl="1">
              <a:buFont typeface="Wingdings" panose="05000000000000000000" pitchFamily="2" charset="2"/>
              <a:buChar char="Ø"/>
            </a:pP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391717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845734"/>
            <a:ext cx="4392488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המידע שנשלח ע"י האפליקציה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נמצא בסוף ההודעה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מופרד ע"י שורה ריקה מה </a:t>
            </a:r>
            <a:r>
              <a:rPr lang="en-US" sz="2400" dirty="0"/>
              <a:t>headers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צורת ההתייחסות של המקבל למידע היא בהתאם למוגדר ב </a:t>
            </a:r>
            <a:r>
              <a:rPr lang="en-US" sz="2400" dirty="0"/>
              <a:t>content-type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" y="1696754"/>
            <a:ext cx="4626048" cy="51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telnet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737361"/>
            <a:ext cx="4248472" cy="4643967"/>
          </a:xfrm>
        </p:spPr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בצעו את "התבוננות מודרכת בתגובת </a:t>
            </a:r>
            <a:r>
              <a:rPr lang="en-US" dirty="0"/>
              <a:t>http</a:t>
            </a:r>
            <a:r>
              <a:rPr lang="he-IL" dirty="0"/>
              <a:t>" (עמ’ 97)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התחילו בהפעלת </a:t>
            </a:r>
            <a:r>
              <a:rPr lang="en-US" dirty="0"/>
              <a:t>telnet</a:t>
            </a:r>
            <a:r>
              <a:rPr lang="he-IL" dirty="0"/>
              <a:t> על </a:t>
            </a:r>
            <a:r>
              <a:rPr lang="en-US" dirty="0"/>
              <a:t>windows 10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http://www.technipages.com/windows-10-enable-telnet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פיתחו חלון </a:t>
            </a:r>
            <a:r>
              <a:rPr lang="en-US" dirty="0"/>
              <a:t>CMD</a:t>
            </a:r>
            <a:r>
              <a:rPr lang="he-IL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כתבו </a:t>
            </a:r>
          </a:p>
          <a:p>
            <a:pPr marL="0" indent="0" algn="l">
              <a:buNone/>
            </a:pPr>
            <a:r>
              <a:rPr lang="en-US" dirty="0"/>
              <a:t>telnet info.cern.ch 80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לאחר שמקבלים חלון נקי העתיקו את הטקסט הבא (העתיקו שורה, לחצו </a:t>
            </a:r>
            <a:r>
              <a:rPr lang="en-US" dirty="0"/>
              <a:t>enter</a:t>
            </a:r>
            <a:r>
              <a:rPr lang="he-IL" dirty="0"/>
              <a:t> והעתיקו את השורה הבאה)</a:t>
            </a:r>
          </a:p>
          <a:p>
            <a:pPr marL="0" indent="0" algn="l">
              <a:buNone/>
            </a:pPr>
            <a:r>
              <a:rPr lang="en-US" dirty="0"/>
              <a:t>GET /hypertext/WWW/TheProject.html HTTP/1.1</a:t>
            </a:r>
          </a:p>
          <a:p>
            <a:pPr marL="0" indent="0" algn="l">
              <a:buNone/>
            </a:pPr>
            <a:r>
              <a:rPr lang="en-US" dirty="0"/>
              <a:t>host: info.cern.ch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לא לשכוח </a:t>
            </a:r>
            <a:r>
              <a:rPr lang="en-US" dirty="0"/>
              <a:t>enter</a:t>
            </a:r>
            <a:r>
              <a:rPr lang="he-IL" dirty="0"/>
              <a:t> נוסף שמסמן את סיום ה-</a:t>
            </a:r>
            <a:r>
              <a:rPr lang="en-US" dirty="0"/>
              <a:t>headers</a:t>
            </a:r>
            <a:r>
              <a:rPr lang="he-IL" dirty="0"/>
              <a:t> בסוף.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0ADF1-0A74-4766-B7BB-BEB6B3E8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5"/>
            <a:ext cx="4716016" cy="38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הודעות </a:t>
            </a:r>
            <a:r>
              <a:rPr lang="en-US" dirty="0"/>
              <a:t>http</a:t>
            </a:r>
            <a:r>
              <a:rPr lang="he-IL" dirty="0"/>
              <a:t> בדפדפן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1845734"/>
            <a:ext cx="3146688" cy="863641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פתחו דפדפן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לחצו על </a:t>
            </a:r>
            <a:r>
              <a:rPr lang="en-US" dirty="0"/>
              <a:t>F12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608" y="1845734"/>
            <a:ext cx="3146688" cy="863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buFont typeface="+mj-lt"/>
              <a:buAutoNum type="arabicPeriod" startAt="3"/>
            </a:pPr>
            <a:r>
              <a:rPr lang="he-IL" dirty="0"/>
              <a:t>בחרו ב </a:t>
            </a:r>
            <a:r>
              <a:rPr lang="en-US" dirty="0"/>
              <a:t>Network</a:t>
            </a:r>
          </a:p>
          <a:p>
            <a:pPr marL="457200" indent="-457200" algn="r" rtl="1">
              <a:buFont typeface="+mj-lt"/>
              <a:buAutoNum type="arabicPeriod" startAt="3"/>
            </a:pPr>
            <a:r>
              <a:rPr lang="he-IL" dirty="0"/>
              <a:t>גילשו לאתר </a:t>
            </a:r>
            <a:r>
              <a:rPr lang="en-US" dirty="0"/>
              <a:t>cyber.org.il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FE5BF-908D-4893-A79F-2C7DB4FF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976"/>
            <a:ext cx="9144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6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בצעו את תרגיל 4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 err="1"/>
              <a:t>בידקו</a:t>
            </a:r>
            <a:r>
              <a:rPr lang="he-IL" dirty="0"/>
              <a:t> את האתר שלכם בעזרת דפדפן</a:t>
            </a:r>
          </a:p>
          <a:p>
            <a:pPr lvl="1" algn="r" rt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43" y="3284984"/>
            <a:ext cx="4362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2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העברת פרמטרים ב </a:t>
            </a:r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הכניסו את הביטוי "</a:t>
            </a:r>
            <a:r>
              <a:rPr lang="en-US" dirty="0"/>
              <a:t>query </a:t>
            </a:r>
            <a:r>
              <a:rPr lang="en-US" dirty="0" err="1"/>
              <a:t>params</a:t>
            </a:r>
            <a:r>
              <a:rPr lang="he-IL"/>
              <a:t>" לשורת </a:t>
            </a:r>
            <a:r>
              <a:rPr lang="he-IL" dirty="0"/>
              <a:t>החיפוש של הדפדפן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בחנו את ה </a:t>
            </a:r>
            <a:r>
              <a:rPr lang="en-US" dirty="0"/>
              <a:t>URL</a:t>
            </a:r>
            <a:r>
              <a:rPr lang="he-IL" dirty="0"/>
              <a:t> </a:t>
            </a:r>
            <a:r>
              <a:rPr lang="he-IL" dirty="0" err="1"/>
              <a:t>וה</a:t>
            </a:r>
            <a:r>
              <a:rPr lang="he-IL" dirty="0"/>
              <a:t> </a:t>
            </a:r>
            <a:r>
              <a:rPr lang="en-US" dirty="0"/>
              <a:t>URI</a:t>
            </a:r>
          </a:p>
          <a:p>
            <a:pPr marL="0" indent="0">
              <a:buNone/>
            </a:pPr>
            <a:r>
              <a:rPr lang="en-US" dirty="0"/>
              <a:t>https://www.google.co.il/webhp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dirty="0"/>
              <a:t>sourceid=chrome-instant&amp;rlz=1C1ASUM_enIL667IL667&amp;ion=1&amp;espv=2&amp;ie=UTF-8#q=query%20params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נסו לנתח את מה שמופיע אחרי סימן השאלה.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החלק שלאחר סימן השאלה נקרא </a:t>
            </a:r>
            <a:r>
              <a:rPr lang="en-US" dirty="0"/>
              <a:t>query </a:t>
            </a:r>
            <a:r>
              <a:rPr lang="en-US" dirty="0" err="1"/>
              <a:t>params</a:t>
            </a:r>
            <a:r>
              <a:rPr lang="he-IL" dirty="0"/>
              <a:t> והוא חלק מה </a:t>
            </a:r>
            <a:r>
              <a:rPr lang="en-US" dirty="0"/>
              <a:t>URI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ניתן לראות שהסימן &amp; חוזר על עצמו. הסימן '&amp;' מבדיל בין הפרמטרים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הפרמטרים מכילים שם וערך המופרדים ע"י הסימן '='</a:t>
            </a:r>
          </a:p>
          <a:p>
            <a:pPr marL="0">
              <a:buNone/>
            </a:pPr>
            <a:r>
              <a:rPr lang="en-US" dirty="0" err="1">
                <a:solidFill>
                  <a:srgbClr val="FF0000"/>
                </a:solidFill>
              </a:rPr>
              <a:t>sourceid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chrome-instant</a:t>
            </a:r>
            <a:r>
              <a:rPr lang="en-US" dirty="0" err="1"/>
              <a:t>&amp;</a:t>
            </a:r>
            <a:r>
              <a:rPr lang="en-US" dirty="0" err="1">
                <a:solidFill>
                  <a:schemeClr val="accent1"/>
                </a:solidFill>
              </a:rPr>
              <a:t>rlz</a:t>
            </a:r>
            <a:r>
              <a:rPr lang="en-US" dirty="0">
                <a:solidFill>
                  <a:schemeClr val="accent1"/>
                </a:solidFill>
              </a:rPr>
              <a:t>=1C1ASUM_enIL667IL667</a:t>
            </a:r>
            <a:r>
              <a:rPr lang="en-US" dirty="0"/>
              <a:t>&amp;</a:t>
            </a:r>
            <a:r>
              <a:rPr lang="en-US" dirty="0">
                <a:solidFill>
                  <a:srgbClr val="002060"/>
                </a:solidFill>
              </a:rPr>
              <a:t>ion=1</a:t>
            </a:r>
            <a:r>
              <a:rPr lang="en-US" dirty="0"/>
              <a:t>&amp;</a:t>
            </a:r>
            <a:r>
              <a:rPr lang="en-US" dirty="0">
                <a:solidFill>
                  <a:srgbClr val="C00000"/>
                </a:solidFill>
              </a:rPr>
              <a:t>espv=2</a:t>
            </a:r>
            <a:r>
              <a:rPr lang="en-US" dirty="0"/>
              <a:t>&amp;</a:t>
            </a:r>
            <a:r>
              <a:rPr lang="en-US" dirty="0">
                <a:solidFill>
                  <a:srgbClr val="7030A0"/>
                </a:solidFill>
              </a:rPr>
              <a:t>ie=UTF-8#q=query%20params</a:t>
            </a:r>
            <a:endParaRPr lang="he-IL" dirty="0">
              <a:solidFill>
                <a:srgbClr val="7030A0"/>
              </a:solidFill>
            </a:endParaRPr>
          </a:p>
          <a:p>
            <a:pPr marL="251460" indent="-342900"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אם '&amp;' ו '=' הם סימנים מפרידים, מה נעשה אם צריך להשתמש בהם?</a:t>
            </a:r>
            <a:endParaRPr lang="en-US" dirty="0">
              <a:solidFill>
                <a:schemeClr val="tx1"/>
              </a:solidFill>
            </a:endParaRPr>
          </a:p>
          <a:p>
            <a:pPr marL="251460" indent="-342900"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תרגיל כיתה – 4.7, 4.8</a:t>
            </a:r>
            <a:endParaRPr lang="en-US" dirty="0">
              <a:solidFill>
                <a:schemeClr val="tx1"/>
              </a:solidFill>
            </a:endParaRPr>
          </a:p>
          <a:p>
            <a:pPr mar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9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סוגי הודעות </a:t>
            </a:r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35594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אם ראינו שבבקשת </a:t>
            </a:r>
            <a:r>
              <a:rPr lang="en-US" dirty="0"/>
              <a:t>get</a:t>
            </a:r>
            <a:r>
              <a:rPr lang="he-IL" dirty="0"/>
              <a:t> ניתן להעביר מידע רק ב </a:t>
            </a:r>
            <a:r>
              <a:rPr lang="en-US" dirty="0"/>
              <a:t>query </a:t>
            </a:r>
            <a:r>
              <a:rPr lang="en-US" dirty="0" err="1"/>
              <a:t>params</a:t>
            </a:r>
            <a:r>
              <a:rPr lang="he-IL" dirty="0"/>
              <a:t>, איך מעלים תמונות?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יש סוגים שונים של הודעות </a:t>
            </a:r>
            <a:r>
              <a:rPr lang="en-US" dirty="0"/>
              <a:t>http</a:t>
            </a:r>
            <a:r>
              <a:rPr lang="he-IL" dirty="0"/>
              <a:t> אשר נקראים </a:t>
            </a:r>
            <a:r>
              <a:rPr lang="en-US" dirty="0"/>
              <a:t>verbs</a:t>
            </a:r>
            <a:r>
              <a:rPr lang="he-IL" dirty="0"/>
              <a:t> (פעלים):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POST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DELETE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PUT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PATCH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לחלק מסוגי ההודעות ניתן להעביר מידע גם בבקשה, לדוגמה </a:t>
            </a:r>
            <a:r>
              <a:rPr lang="en-US" dirty="0"/>
              <a:t>POST</a:t>
            </a:r>
            <a:r>
              <a:rPr lang="he-IL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b="1" dirty="0"/>
              <a:t>זכרו – ברגע שעובר מידע, חייבים להיות ה </a:t>
            </a:r>
            <a:r>
              <a:rPr lang="en-US" b="1" dirty="0"/>
              <a:t>headers</a:t>
            </a:r>
            <a:r>
              <a:rPr lang="he-IL" b="1" dirty="0"/>
              <a:t> של </a:t>
            </a:r>
            <a:r>
              <a:rPr lang="en-US" b="1" dirty="0"/>
              <a:t>content-type</a:t>
            </a:r>
            <a:r>
              <a:rPr lang="he-IL" b="1" dirty="0"/>
              <a:t> ו </a:t>
            </a:r>
            <a:r>
              <a:rPr lang="en-US" b="1" dirty="0"/>
              <a:t> content-length</a:t>
            </a:r>
          </a:p>
        </p:txBody>
      </p:sp>
    </p:spTree>
    <p:extLst>
      <p:ext uri="{BB962C8B-B14F-4D97-AF65-F5344CB8AC3E}">
        <p14:creationId xmlns:p14="http://schemas.microsoft.com/office/powerpoint/2010/main" val="1896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 עד כאן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4824"/>
            <a:ext cx="7543801" cy="4023360"/>
          </a:xfrm>
        </p:spPr>
        <p:txBody>
          <a:bodyPr>
            <a:normAutofit fontScale="850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האם פרוטוקול </a:t>
            </a:r>
            <a:r>
              <a:rPr lang="en-US" dirty="0"/>
              <a:t>HTTP</a:t>
            </a:r>
            <a:r>
              <a:rPr lang="he-IL" dirty="0"/>
              <a:t> הוא סנכרוני או אסינכרוני?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האם פרוטוקול </a:t>
            </a:r>
            <a:r>
              <a:rPr lang="en-US" dirty="0"/>
              <a:t>HTTP</a:t>
            </a:r>
            <a:r>
              <a:rPr lang="he-IL" dirty="0"/>
              <a:t> הוא טקסטואלי או בינרי?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מכילה שורת הבקשה </a:t>
            </a:r>
            <a:r>
              <a:rPr lang="en-US" dirty="0"/>
              <a:t>request line</a:t>
            </a:r>
            <a:r>
              <a:rPr lang="he-IL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תפקיד ה</a:t>
            </a:r>
            <a:r>
              <a:rPr lang="en-US" dirty="0"/>
              <a:t>header </a:t>
            </a:r>
            <a:r>
              <a:rPr lang="he-IL" dirty="0"/>
              <a:t> הבא: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Host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Content-type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Content-length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באיזה סוגי הודעות </a:t>
            </a:r>
            <a:r>
              <a:rPr lang="en-US" dirty="0"/>
              <a:t>http</a:t>
            </a:r>
            <a:r>
              <a:rPr lang="he-IL" dirty="0"/>
              <a:t> יש </a:t>
            </a:r>
            <a:r>
              <a:rPr lang="en-US" dirty="0"/>
              <a:t>body</a:t>
            </a:r>
            <a:r>
              <a:rPr lang="he-IL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אילו </a:t>
            </a:r>
            <a:r>
              <a:rPr lang="en-US" dirty="0"/>
              <a:t>status codes</a:t>
            </a:r>
            <a:r>
              <a:rPr lang="he-IL" dirty="0"/>
              <a:t> אתם מכירים?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תפקיד ה </a:t>
            </a:r>
            <a:r>
              <a:rPr lang="en-US" dirty="0"/>
              <a:t>‘?’</a:t>
            </a:r>
            <a:r>
              <a:rPr lang="he-IL" dirty="0"/>
              <a:t> ב</a:t>
            </a:r>
            <a:r>
              <a:rPr lang="en-US" dirty="0"/>
              <a:t>URL</a:t>
            </a:r>
            <a:r>
              <a:rPr lang="he-IL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תפקיד ה </a:t>
            </a:r>
            <a:r>
              <a:rPr lang="en-US" dirty="0"/>
              <a:t>‘</a:t>
            </a:r>
            <a:r>
              <a:rPr lang="he-IL" dirty="0"/>
              <a:t>&amp;</a:t>
            </a:r>
            <a:r>
              <a:rPr lang="en-US" dirty="0"/>
              <a:t>’</a:t>
            </a:r>
            <a:r>
              <a:rPr lang="he-IL" dirty="0"/>
              <a:t> ב</a:t>
            </a:r>
            <a:r>
              <a:rPr lang="en-US" dirty="0"/>
              <a:t>URL</a:t>
            </a:r>
            <a:r>
              <a:rPr lang="he-IL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כמה </a:t>
            </a:r>
            <a:r>
              <a:rPr lang="en-US" dirty="0"/>
              <a:t>query </a:t>
            </a:r>
            <a:r>
              <a:rPr lang="en-US" dirty="0" err="1"/>
              <a:t>params</a:t>
            </a:r>
            <a:r>
              <a:rPr lang="he-IL" dirty="0"/>
              <a:t> ניתן להעביר?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http://terabitio.com/wp-content/uploads/2015/06/http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792998"/>
            <a:ext cx="3771900" cy="2127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7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845734"/>
            <a:ext cx="4586848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ישנם דפי אינטרנט שאנחנו מבקשים שוב ושוב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לעיתים בין בקשה לבקשה נוספת דף האינטרנט לא השתנה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אנחנו מבזבזים זמן בהמתנה וכסף (תשלום על גלישה)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הרעיון של </a:t>
            </a:r>
            <a:r>
              <a:rPr lang="en-US" sz="2400" dirty="0"/>
              <a:t>cache</a:t>
            </a:r>
            <a:r>
              <a:rPr lang="he-IL" sz="2400" dirty="0"/>
              <a:t>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מחשב הלקוח ישמור את הדפים שקיבל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כל עוד הדפים לא משתנים- הלקוח יטען אותם מהעותק המקומי שברשותו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http://blog.storageunit.com/wp-content/uploads/2015/02/squirrel-cach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" y="1845734"/>
            <a:ext cx="2262454" cy="3391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36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למה משמש פרוטוקול </a:t>
            </a:r>
            <a:r>
              <a:rPr lang="en-US" sz="3200" dirty="0"/>
              <a:t>http</a:t>
            </a:r>
            <a:r>
              <a:rPr lang="he-IL" sz="32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גלישה באינטרנט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העברת תוכן של דפים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העברת תמונות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סרטונים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העברת הודעות בין אפליקציות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000" dirty="0"/>
              <a:t>Soap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000" dirty="0"/>
              <a:t>REST</a:t>
            </a:r>
            <a:endParaRPr lang="he-IL" sz="2000" dirty="0"/>
          </a:p>
          <a:p>
            <a:pPr algn="r" rt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בקשת </a:t>
            </a:r>
            <a:r>
              <a:rPr lang="en-US" dirty="0"/>
              <a:t>GET</a:t>
            </a:r>
            <a:r>
              <a:rPr lang="he-IL" dirty="0"/>
              <a:t> מותנית: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הבקשה תתבצע רק בתנאי שלא קיים עותק מקומי עדכני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חישבו: איך הלקוח יידע אם יש לו עותק מקומי עדכני?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יחד עם בקשת ה-</a:t>
            </a:r>
            <a:r>
              <a:rPr lang="en-US" dirty="0"/>
              <a:t>GET</a:t>
            </a:r>
            <a:r>
              <a:rPr lang="he-IL" dirty="0"/>
              <a:t> הלקוח יעביר לשרת את הזמן בו שמר את העותק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רק אם לשרת יש גרסה חדשה יותר, הוא יחזיר אותה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87624" y="4193044"/>
            <a:ext cx="6496050" cy="1714499"/>
            <a:chOff x="1323975" y="2571751"/>
            <a:chExt cx="6496050" cy="1714499"/>
          </a:xfrm>
        </p:grpSpPr>
        <p:sp>
          <p:nvSpPr>
            <p:cNvPr id="4" name="הסבר מלבני מעוגל 5"/>
            <p:cNvSpPr/>
            <p:nvPr/>
          </p:nvSpPr>
          <p:spPr>
            <a:xfrm>
              <a:off x="1323975" y="2571751"/>
              <a:ext cx="3505200" cy="838200"/>
            </a:xfrm>
            <a:prstGeom prst="wedgeRoundRectCallout">
              <a:avLst>
                <a:gd name="adj1" fmla="val -80630"/>
                <a:gd name="adj2" fmla="val 4886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dirty="0"/>
                <a:t>אני צריך את אתר</a:t>
              </a:r>
            </a:p>
            <a:p>
              <a:pPr algn="ctr"/>
              <a:r>
                <a:rPr lang="en-US" dirty="0" err="1"/>
                <a:t>themarker</a:t>
              </a:r>
              <a:endParaRPr lang="he-IL" dirty="0"/>
            </a:p>
            <a:p>
              <a:pPr algn="ctr"/>
              <a:r>
                <a:rPr lang="he-IL" dirty="0"/>
                <a:t>יש לי עותק שלו מלפני חמש דקות</a:t>
              </a:r>
              <a:endParaRPr lang="en-US" dirty="0"/>
            </a:p>
          </p:txBody>
        </p:sp>
        <p:sp>
          <p:nvSpPr>
            <p:cNvPr id="5" name="הסבר מלבני מעוגל 6"/>
            <p:cNvSpPr/>
            <p:nvPr/>
          </p:nvSpPr>
          <p:spPr>
            <a:xfrm>
              <a:off x="5000625" y="2990851"/>
              <a:ext cx="2819400" cy="762000"/>
            </a:xfrm>
            <a:prstGeom prst="wedgeRoundRectCallout">
              <a:avLst>
                <a:gd name="adj1" fmla="val 73086"/>
                <a:gd name="adj2" fmla="val 39697"/>
                <a:gd name="adj3" fmla="val 16667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dirty="0"/>
                <a:t>חמש דקות? האתר לא השתנה מאז</a:t>
              </a:r>
              <a:endParaRPr lang="en-US" dirty="0"/>
            </a:p>
          </p:txBody>
        </p:sp>
        <p:sp>
          <p:nvSpPr>
            <p:cNvPr id="6" name="הסבר מלבני מעוגל 7"/>
            <p:cNvSpPr/>
            <p:nvPr/>
          </p:nvSpPr>
          <p:spPr>
            <a:xfrm>
              <a:off x="1323975" y="3571875"/>
              <a:ext cx="3505200" cy="714375"/>
            </a:xfrm>
            <a:prstGeom prst="wedgeRoundRectCallout">
              <a:avLst>
                <a:gd name="adj1" fmla="val -80630"/>
                <a:gd name="adj2" fmla="val 4886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dirty="0"/>
                <a:t>תודה, אז אני אשתמש בעותק האחרון ששמרתי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4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</a:t>
            </a:r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תרגיל 4.12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רוקנו את ה-</a:t>
            </a:r>
            <a:r>
              <a:rPr lang="en-US" sz="2800" dirty="0"/>
              <a:t>cache</a:t>
            </a:r>
            <a:r>
              <a:rPr lang="he-IL" sz="2800" dirty="0"/>
              <a:t> של הדפדפן שלכם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לחצו על </a:t>
            </a:r>
            <a:r>
              <a:rPr lang="en-US" sz="2800" dirty="0"/>
              <a:t>F12</a:t>
            </a:r>
            <a:r>
              <a:rPr lang="he-IL" sz="2800" dirty="0"/>
              <a:t> בדפדפן.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גלשו לכתובת אינטרנט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בצעו </a:t>
            </a:r>
            <a:r>
              <a:rPr lang="en-US" sz="2800" dirty="0"/>
              <a:t>refresh</a:t>
            </a:r>
            <a:r>
              <a:rPr lang="he-IL" sz="2800" dirty="0"/>
              <a:t> (5</a:t>
            </a:r>
            <a:r>
              <a:rPr lang="en-US" sz="2800" dirty="0"/>
              <a:t>F</a:t>
            </a:r>
            <a:r>
              <a:rPr lang="he-IL" sz="2800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 err="1"/>
              <a:t>בידקו</a:t>
            </a:r>
            <a:r>
              <a:rPr lang="he-IL" sz="2800" dirty="0"/>
              <a:t> ב-</a:t>
            </a:r>
            <a:r>
              <a:rPr lang="en-US" sz="2800"/>
              <a:t>network</a:t>
            </a:r>
            <a:r>
              <a:rPr lang="he-IL" sz="2800"/>
              <a:t> </a:t>
            </a:r>
            <a:r>
              <a:rPr lang="he-IL" sz="2800" dirty="0"/>
              <a:t>האם העמוד נשלח אליכם בשתי הפעמים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חפשו את השדה </a:t>
            </a:r>
            <a:r>
              <a:rPr lang="en-US" sz="2400" dirty="0"/>
              <a:t>IF-MODIFIED-SINCE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931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128" y="1845734"/>
            <a:ext cx="2642632" cy="431138"/>
          </a:xfrm>
        </p:spPr>
        <p:txBody>
          <a:bodyPr/>
          <a:lstStyle/>
          <a:p>
            <a:pPr algn="r" rtl="1"/>
            <a:r>
              <a:rPr lang="he-IL" dirty="0"/>
              <a:t>המונח העברי הוא 'קוקית'</a:t>
            </a:r>
          </a:p>
          <a:p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1331640" y="2852936"/>
            <a:ext cx="289560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b="1" dirty="0"/>
              <a:t>אצא לי אל היער</a:t>
            </a:r>
            <a:r>
              <a:rPr lang="he-IL" dirty="0"/>
              <a:t> / </a:t>
            </a:r>
            <a:r>
              <a:rPr lang="he-IL" b="1" dirty="0"/>
              <a:t>עוזי חיטמן </a:t>
            </a:r>
            <a:br>
              <a:rPr lang="he-IL" b="1" dirty="0"/>
            </a:br>
            <a:r>
              <a:rPr lang="he-IL" b="1" dirty="0"/>
              <a:t>לחן: עממי</a:t>
            </a:r>
            <a:br>
              <a:rPr lang="he-IL" b="1" dirty="0"/>
            </a:br>
            <a:br>
              <a:rPr lang="he-IL" dirty="0"/>
            </a:br>
            <a:r>
              <a:rPr lang="he-IL" dirty="0"/>
              <a:t>אצא לי אל היער </a:t>
            </a:r>
            <a:br>
              <a:rPr lang="he-IL" dirty="0"/>
            </a:br>
            <a:r>
              <a:rPr lang="he-IL" dirty="0"/>
              <a:t>לראות את הקוקית </a:t>
            </a:r>
            <a:br>
              <a:rPr lang="he-IL" dirty="0"/>
            </a:br>
            <a:r>
              <a:rPr lang="he-IL" dirty="0"/>
              <a:t>ויען קול מיער </a:t>
            </a:r>
            <a:br>
              <a:rPr lang="he-IL" dirty="0"/>
            </a:br>
            <a:r>
              <a:rPr lang="he-IL" dirty="0"/>
              <a:t>הן זוהי הקוקית </a:t>
            </a:r>
            <a:br>
              <a:rPr lang="he-IL" dirty="0"/>
            </a:br>
            <a:r>
              <a:rPr lang="he-IL" dirty="0"/>
              <a:t>קו </a:t>
            </a:r>
            <a:r>
              <a:rPr lang="he-IL" dirty="0" err="1"/>
              <a:t>קו</a:t>
            </a:r>
            <a:r>
              <a:rPr lang="he-IL" dirty="0"/>
              <a:t>, </a:t>
            </a:r>
            <a:r>
              <a:rPr lang="he-IL" dirty="0" err="1"/>
              <a:t>קו</a:t>
            </a:r>
            <a:r>
              <a:rPr lang="he-IL" dirty="0"/>
              <a:t> </a:t>
            </a:r>
            <a:r>
              <a:rPr lang="he-IL" dirty="0" err="1"/>
              <a:t>קו</a:t>
            </a:r>
            <a:r>
              <a:rPr lang="he-IL" dirty="0"/>
              <a:t>, </a:t>
            </a:r>
            <a:br>
              <a:rPr lang="he-IL" dirty="0"/>
            </a:br>
            <a:r>
              <a:rPr lang="he-IL" dirty="0"/>
              <a:t>הן זוהי הקוקית. </a:t>
            </a:r>
          </a:p>
        </p:txBody>
      </p:sp>
      <p:pic>
        <p:nvPicPr>
          <p:cNvPr id="9" name="Picture 8" descr="http://momssecretrecipes.com/uploads/20151059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996952"/>
            <a:ext cx="2583271" cy="213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208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שימושי </a:t>
            </a:r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4824"/>
            <a:ext cx="7543801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פרוטוקול </a:t>
            </a:r>
            <a:r>
              <a:rPr lang="en-US" dirty="0"/>
              <a:t>http</a:t>
            </a:r>
            <a:r>
              <a:rPr lang="he-IL" dirty="0"/>
              <a:t> הוא חסר זיכרון (</a:t>
            </a:r>
            <a:r>
              <a:rPr lang="en-US" dirty="0"/>
              <a:t>stateless</a:t>
            </a:r>
            <a:r>
              <a:rPr lang="he-IL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ישנם מקרים בהם נרצה לזכור דברים: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העדפות של המשתמש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האם ביצע </a:t>
            </a:r>
            <a:r>
              <a:rPr lang="en-US" dirty="0"/>
              <a:t>login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מה פרטי המשתמש שביצע </a:t>
            </a:r>
            <a:r>
              <a:rPr lang="en-US" dirty="0"/>
              <a:t>login</a:t>
            </a:r>
            <a:r>
              <a:rPr lang="he-IL" dirty="0"/>
              <a:t>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עגלת קניות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מנגנון ה </a:t>
            </a:r>
            <a:r>
              <a:rPr lang="en-US" dirty="0"/>
              <a:t>cookie</a:t>
            </a:r>
            <a:r>
              <a:rPr lang="he-IL" dirty="0"/>
              <a:t> מאפשר לשמור נתונים במחשב הלקוח ולשלוח אותם לשרת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הנתונים ישלחו בתור </a:t>
            </a:r>
            <a:r>
              <a:rPr lang="en-US" dirty="0"/>
              <a:t>header</a:t>
            </a:r>
            <a:r>
              <a:rPr lang="he-IL" dirty="0"/>
              <a:t> בשם </a:t>
            </a:r>
            <a:r>
              <a:rPr lang="en-US" dirty="0"/>
              <a:t>Cookie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ישנם </a:t>
            </a:r>
            <a:r>
              <a:rPr lang="en-US" dirty="0"/>
              <a:t>session cookies</a:t>
            </a:r>
            <a:r>
              <a:rPr lang="he-IL" dirty="0"/>
              <a:t> אשר בעזרתם השרת יכול ל"זכור" נתונים השייכים ל</a:t>
            </a:r>
            <a:r>
              <a:rPr lang="en-US" dirty="0"/>
              <a:t>session</a:t>
            </a:r>
            <a:r>
              <a:rPr lang="he-IL" dirty="0"/>
              <a:t> ספציפי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7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Cookies</a:t>
            </a:r>
            <a:r>
              <a:rPr lang="he-IL" dirty="0"/>
              <a:t> איך זה עובד</a:t>
            </a:r>
            <a:endParaRPr lang="en-US" dirty="0"/>
          </a:p>
        </p:txBody>
      </p:sp>
      <p:sp>
        <p:nvSpPr>
          <p:cNvPr id="4" name="מציין מיקום תוכן 1"/>
          <p:cNvSpPr>
            <a:spLocks noGrp="1"/>
          </p:cNvSpPr>
          <p:nvPr/>
        </p:nvSpPr>
        <p:spPr>
          <a:xfrm>
            <a:off x="658490" y="1988840"/>
            <a:ext cx="8003232" cy="3610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/>
              <a:t>בתשובה לבקשת </a:t>
            </a:r>
            <a:r>
              <a:rPr lang="en-US" dirty="0"/>
              <a:t>GET</a:t>
            </a:r>
            <a:r>
              <a:rPr lang="he-IL" dirty="0"/>
              <a:t>, השרת שולח ללקוח מחרוזת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בכל פניה לשרת, הלקוח יצרף את המחרוזת והשרת יקשר בין הדף ללקוח</a:t>
            </a: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553" y="2564904"/>
            <a:ext cx="4900613" cy="142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869160"/>
            <a:ext cx="5991225" cy="173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4221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845734"/>
            <a:ext cx="6552728" cy="446358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זיהוי- לדעת מי המשתמש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אימות- לוודא שזהו אינו מתחזה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השילוב של זיהוי ואימות נדרש על ידי אפליקציות שונות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Gmail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Facebook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וכו'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פרוטוקול </a:t>
            </a:r>
            <a:r>
              <a:rPr lang="en-US" sz="2400" dirty="0"/>
              <a:t>HTTP</a:t>
            </a:r>
            <a:r>
              <a:rPr lang="he-IL" sz="2400" dirty="0"/>
              <a:t> כולל מנגנון אימות (</a:t>
            </a:r>
            <a:r>
              <a:rPr lang="en-US" sz="2400" dirty="0"/>
              <a:t>authentication</a:t>
            </a:r>
            <a:r>
              <a:rPr lang="he-IL" sz="2400" dirty="0"/>
              <a:t>) בסיסי (קל לפריצה)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פותחו מנגנוני אימות אחרים, חזקים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כיום נהוג להעביר ב-</a:t>
            </a:r>
            <a:r>
              <a:rPr lang="en-US" sz="2400" dirty="0"/>
              <a:t>authorization header</a:t>
            </a:r>
            <a:r>
              <a:rPr lang="he-IL" sz="2400" dirty="0"/>
              <a:t> טוקן אשר ניתן ע"י השרת לאחר שהמשתמש זוהה והוא תקף לזמן מסוים ולמחשב מסוים.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2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200" dirty="0"/>
          </a:p>
        </p:txBody>
      </p:sp>
      <p:pic>
        <p:nvPicPr>
          <p:cNvPr id="4" name="Picture 3" descr="http://www.lovereading4kids.co.uk/books/covers/_hires_imported/97801413316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845734"/>
            <a:ext cx="1984004" cy="2519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1655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בשיעור שעבר למדנו אודות פרוטוקול </a:t>
            </a:r>
            <a:r>
              <a:rPr lang="en-US" sz="2800" dirty="0"/>
              <a:t>HTTP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כעת למדנו נושאים מתקדמים. הסבירו: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ההבדל בין </a:t>
            </a:r>
            <a:r>
              <a:rPr lang="en-US" sz="2400" dirty="0"/>
              <a:t>GET</a:t>
            </a:r>
            <a:r>
              <a:rPr lang="he-IL" sz="2400" dirty="0"/>
              <a:t> ל- </a:t>
            </a:r>
            <a:r>
              <a:rPr lang="en-US" sz="2400" dirty="0"/>
              <a:t>Conditional GET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מדוע צריך </a:t>
            </a:r>
            <a:r>
              <a:rPr lang="en-US" sz="2400" dirty="0"/>
              <a:t>cookies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כיצד משתמשים ב-</a:t>
            </a:r>
            <a:r>
              <a:rPr lang="en-US" sz="2400" dirty="0"/>
              <a:t>headers</a:t>
            </a:r>
            <a:r>
              <a:rPr lang="he-IL" sz="2400" dirty="0"/>
              <a:t> לאבטחה.</a:t>
            </a:r>
          </a:p>
        </p:txBody>
      </p:sp>
      <p:pic>
        <p:nvPicPr>
          <p:cNvPr id="4" name="Picture 3" descr="http://www.brre.com.au/wp-content/uploads/st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14526"/>
            <a:ext cx="1828800" cy="183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83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מאפייני פרוטוקול </a:t>
            </a:r>
            <a:r>
              <a:rPr lang="en-US" dirty="0"/>
              <a:t>HTTP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7504" y="1845735"/>
            <a:ext cx="4418776" cy="446358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חלק ה </a:t>
            </a:r>
            <a:r>
              <a:rPr lang="en-US" dirty="0"/>
              <a:t>headers</a:t>
            </a:r>
            <a:r>
              <a:rPr lang="he-IL" dirty="0"/>
              <a:t>: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מתאר את ההודעה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כל </a:t>
            </a:r>
            <a:r>
              <a:rPr lang="en-US" dirty="0"/>
              <a:t>header</a:t>
            </a:r>
            <a:r>
              <a:rPr lang="he-IL" dirty="0"/>
              <a:t> מורכב משם לאחריו נקודתיים, רווח והערך, מסתיים ב </a:t>
            </a:r>
            <a:r>
              <a:rPr lang="en-US" dirty="0"/>
              <a:t>\r\n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מסתיים בשורה שמכילה אך ורק </a:t>
            </a:r>
            <a:r>
              <a:rPr lang="en-US" dirty="0"/>
              <a:t>\r\n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בקשה</a:t>
            </a:r>
            <a:r>
              <a:rPr lang="en-US" dirty="0"/>
              <a:t>	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לא מכילה אינפורמציה נוספת (לא תמיד)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תגובה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מכילה שדה </a:t>
            </a:r>
            <a:r>
              <a:rPr lang="en-US" dirty="0"/>
              <a:t>body</a:t>
            </a:r>
          </a:p>
          <a:p>
            <a:pPr algn="r" rt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63440" y="1845734"/>
            <a:ext cx="4373056" cy="446358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פרוטוקול טקסטואלי</a:t>
            </a:r>
            <a:r>
              <a:rPr lang="en-US" dirty="0"/>
              <a:t> (</a:t>
            </a:r>
            <a:r>
              <a:rPr lang="en-US" dirty="0" err="1"/>
              <a:t>ascii</a:t>
            </a:r>
            <a:r>
              <a:rPr lang="en-US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פרוטוקול סנכרוני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מכיל 2- 3 חלקים המופרדים ע"י </a:t>
            </a:r>
            <a:r>
              <a:rPr lang="en-US" dirty="0"/>
              <a:t>\r\n</a:t>
            </a:r>
            <a:r>
              <a:rPr lang="he-IL" dirty="0"/>
              <a:t>	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חלק ה </a:t>
            </a:r>
            <a:r>
              <a:rPr lang="en-US" dirty="0"/>
              <a:t>request line</a:t>
            </a:r>
            <a:r>
              <a:rPr lang="he-IL" dirty="0"/>
              <a:t>: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בקשה:</a:t>
            </a:r>
            <a:endParaRPr lang="en-US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טיפוס ההודעה</a:t>
            </a:r>
            <a:endParaRPr lang="en-US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ה </a:t>
            </a:r>
            <a:r>
              <a:rPr lang="en-US" dirty="0"/>
              <a:t>URI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גרסת הפרוטוקול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תגובה:</a:t>
            </a:r>
            <a:endParaRPr lang="en-US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גרסת הפרוטוקול</a:t>
            </a:r>
            <a:endParaRPr lang="en-US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קוד סטטוס</a:t>
            </a:r>
            <a:endParaRPr lang="en-US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תיאור סטטוס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8496300" cy="250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310079"/>
            <a:ext cx="57340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ניתוח פרוטוקול </a:t>
            </a:r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295234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החבילה בשורה הראשונה היא הבקשה שנשלחה מהלקוח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סוג הבקשה – </a:t>
            </a:r>
            <a:r>
              <a:rPr lang="en-US" dirty="0"/>
              <a:t>GET</a:t>
            </a:r>
            <a:r>
              <a:rPr lang="he-IL" dirty="0"/>
              <a:t> – לקבל דף אינטרנט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החבילה </a:t>
            </a:r>
            <a:r>
              <a:rPr lang="he-IL"/>
              <a:t>בשורה השנייה </a:t>
            </a:r>
            <a:r>
              <a:rPr lang="he-IL" dirty="0"/>
              <a:t>היא התשובה של השרת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24944"/>
            <a:ext cx="5734050" cy="331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" y="2132856"/>
            <a:ext cx="9068963" cy="2978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5373216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2800" dirty="0"/>
              <a:t>החלקים השונים בשורת הבקשה מופרדים ע"י רווח (</a:t>
            </a:r>
            <a:r>
              <a:rPr lang="en-US" sz="2800" dirty="0" err="1"/>
              <a:t>ascii</a:t>
            </a:r>
            <a:r>
              <a:rPr lang="en-US" sz="2800" dirty="0"/>
              <a:t> 20</a:t>
            </a:r>
            <a:r>
              <a:rPr lang="he-IL" sz="2800" dirty="0"/>
              <a:t>)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2800" dirty="0"/>
              <a:t>השורה מסתיימת ע"י </a:t>
            </a:r>
            <a:r>
              <a:rPr lang="en-US" sz="2800" dirty="0"/>
              <a:t>\r\n</a:t>
            </a:r>
            <a:r>
              <a:rPr lang="he-IL" sz="2800" dirty="0"/>
              <a:t> (</a:t>
            </a:r>
            <a:r>
              <a:rPr lang="en-US" sz="2800" dirty="0" err="1"/>
              <a:t>ascii</a:t>
            </a:r>
            <a:r>
              <a:rPr lang="en-US" sz="2800" dirty="0"/>
              <a:t> 13 &amp; 10</a:t>
            </a:r>
            <a:r>
              <a:rPr lang="he-IL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81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הקשר בין </a:t>
            </a:r>
            <a:r>
              <a:rPr lang="en-US" dirty="0"/>
              <a:t>URL</a:t>
            </a:r>
            <a:r>
              <a:rPr lang="he-IL" dirty="0"/>
              <a:t> ל </a:t>
            </a:r>
            <a:r>
              <a:rPr lang="en-US" dirty="0"/>
              <a:t>request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לכל דף אינטרנט יש כתובת ייחודית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URL</a:t>
            </a:r>
            <a:r>
              <a:rPr lang="he-IL" dirty="0"/>
              <a:t>- </a:t>
            </a:r>
            <a:r>
              <a:rPr lang="en-US" dirty="0"/>
              <a:t>Universal Resource Locator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URL</a:t>
            </a:r>
            <a:r>
              <a:rPr lang="he-IL" dirty="0"/>
              <a:t> בנוי מכתובת השרת + התיקיה המבוקשת + הקובץ המבוקש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שימו לב שרק המסלול מופיע ב </a:t>
            </a:r>
            <a:r>
              <a:rPr lang="en-US" dirty="0"/>
              <a:t>request line</a:t>
            </a:r>
            <a:r>
              <a:rPr lang="he-IL" dirty="0"/>
              <a:t>. איפה כל השאר?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3140968"/>
            <a:ext cx="8420100" cy="209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21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37361"/>
            <a:ext cx="9036496" cy="51206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headers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20072" y="3362030"/>
            <a:ext cx="3866768" cy="349596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שדות ה </a:t>
            </a:r>
            <a:r>
              <a:rPr lang="en-US" dirty="0"/>
              <a:t>headers</a:t>
            </a:r>
            <a:r>
              <a:rPr lang="he-IL" dirty="0"/>
              <a:t> הינם נתוני תיאור של המידע – </a:t>
            </a:r>
            <a:r>
              <a:rPr lang="en-US" dirty="0"/>
              <a:t>Meta data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כל שדה נמצא בשורה משל עצמו, בסיום כל שדה יש </a:t>
            </a:r>
            <a:r>
              <a:rPr lang="en-US" dirty="0"/>
              <a:t>\r\n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כל שדה מכיל שם ותיאור אשר מופרדים בתו ':'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סיום ה </a:t>
            </a:r>
            <a:r>
              <a:rPr lang="en-US" dirty="0"/>
              <a:t>header</a:t>
            </a:r>
            <a:r>
              <a:rPr lang="he-IL" dirty="0"/>
              <a:t> מסומל ע"י שורה ריקה – מכילה רק </a:t>
            </a:r>
            <a:r>
              <a:rPr lang="en-US" dirty="0"/>
              <a:t>\r\n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4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http response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01531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סטטוס קודים נפוצים: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200 – OK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302 - FOUND (MOVED TEMPORARILY)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404 – NOT FOUND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400 – BAD REQUEST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500 - INTERNAL  SERVER  ERROR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8" y="3712679"/>
            <a:ext cx="7632136" cy="31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71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1685</TotalTime>
  <Words>1209</Words>
  <Application>Microsoft Office PowerPoint</Application>
  <PresentationFormat>On-screen Show (4:3)</PresentationFormat>
  <Paragraphs>202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Wingdings</vt:lpstr>
      <vt:lpstr>Wingdings 3</vt:lpstr>
      <vt:lpstr>Retrospect</vt:lpstr>
      <vt:lpstr>HTTP</vt:lpstr>
      <vt:lpstr>HTTP</vt:lpstr>
      <vt:lpstr>מאפייני פרוטוקול HTTP</vt:lpstr>
      <vt:lpstr>ניתוח פרוטוקול HTTP</vt:lpstr>
      <vt:lpstr>http request line</vt:lpstr>
      <vt:lpstr>http request line</vt:lpstr>
      <vt:lpstr>הקשר בין URL ל request line</vt:lpstr>
      <vt:lpstr>http headers</vt:lpstr>
      <vt:lpstr> http response line</vt:lpstr>
      <vt:lpstr>תרגיל – גילוי Status Code</vt:lpstr>
      <vt:lpstr>http response headers</vt:lpstr>
      <vt:lpstr>http body</vt:lpstr>
      <vt:lpstr>telnet</vt:lpstr>
      <vt:lpstr>הודעות http בדפדפן</vt:lpstr>
      <vt:lpstr>תרגיל 4</vt:lpstr>
      <vt:lpstr>העברת פרמטרים ב http</vt:lpstr>
      <vt:lpstr>סוגי הודעות http</vt:lpstr>
      <vt:lpstr>סיכום עד כאן</vt:lpstr>
      <vt:lpstr>cache</vt:lpstr>
      <vt:lpstr>Conditional Get</vt:lpstr>
      <vt:lpstr>תרגיל caching</vt:lpstr>
      <vt:lpstr>Cookie</vt:lpstr>
      <vt:lpstr>שימושי Cookies</vt:lpstr>
      <vt:lpstr>Cookies איך זה עובד</vt:lpstr>
      <vt:lpstr>Authentication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68</cp:revision>
  <dcterms:created xsi:type="dcterms:W3CDTF">2015-11-06T15:06:13Z</dcterms:created>
  <dcterms:modified xsi:type="dcterms:W3CDTF">2021-12-05T11:21:38Z</dcterms:modified>
</cp:coreProperties>
</file>