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13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4750737"/>
            <a:ext cx="9144000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8/9/2021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iw" sz="1000" smtClean="0">
                <a:solidFill>
                  <a:schemeClr val="dk2"/>
                </a:solidFill>
              </a:rPr>
              <a:t>‹#›</a:t>
            </a:fld>
            <a:endParaRPr lang="iw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77958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8/9/2021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iw" sz="1000" smtClean="0">
                <a:solidFill>
                  <a:schemeClr val="dk2"/>
                </a:solidFill>
              </a:rPr>
              <a:t>‹#›</a:t>
            </a:fld>
            <a:endParaRPr lang="i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93513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8/9/2021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iw" sz="1000" smtClean="0">
                <a:solidFill>
                  <a:schemeClr val="dk2"/>
                </a:solidFill>
              </a:rPr>
              <a:t>‹#›</a:t>
            </a:fld>
            <a:endParaRPr lang="i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74258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w"/>
              <a:t>‹#›</a:t>
            </a:fld>
            <a:endParaRPr lang="iw"/>
          </a:p>
        </p:txBody>
      </p:sp>
    </p:spTree>
    <p:extLst>
      <p:ext uri="{BB962C8B-B14F-4D97-AF65-F5344CB8AC3E}">
        <p14:creationId xmlns:p14="http://schemas.microsoft.com/office/powerpoint/2010/main" val="3967876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8/9/2021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iw" sz="1000" smtClean="0">
                <a:solidFill>
                  <a:schemeClr val="dk2"/>
                </a:solidFill>
              </a:rPr>
              <a:t>‹#›</a:t>
            </a:fld>
            <a:endParaRPr lang="i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24135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8/9/2021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iw" sz="1000" smtClean="0">
                <a:solidFill>
                  <a:schemeClr val="dk2"/>
                </a:solidFill>
              </a:rPr>
              <a:t>‹#›</a:t>
            </a:fld>
            <a:endParaRPr lang="iw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91643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384301"/>
            <a:ext cx="3703320" cy="30175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8/9/2021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iw" sz="1000" smtClean="0">
                <a:solidFill>
                  <a:schemeClr val="dk2"/>
                </a:solidFill>
              </a:rPr>
              <a:t>‹#›</a:t>
            </a:fld>
            <a:endParaRPr lang="i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34160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465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465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8/9/2021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iw" sz="1000" smtClean="0">
                <a:solidFill>
                  <a:schemeClr val="dk2"/>
                </a:solidFill>
              </a:rPr>
              <a:t>‹#›</a:t>
            </a:fld>
            <a:endParaRPr lang="i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16460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8/9/2021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iw" sz="1000" smtClean="0">
                <a:solidFill>
                  <a:schemeClr val="dk2"/>
                </a:solidFill>
              </a:rPr>
              <a:t>‹#›</a:t>
            </a:fld>
            <a:endParaRPr lang="i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18855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8/9/2021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w" smtClean="0"/>
              <a:t>‹#›</a:t>
            </a:fld>
            <a:endParaRPr lang="iw"/>
          </a:p>
        </p:txBody>
      </p:sp>
    </p:spTree>
    <p:extLst>
      <p:ext uri="{BB962C8B-B14F-4D97-AF65-F5344CB8AC3E}">
        <p14:creationId xmlns:p14="http://schemas.microsoft.com/office/powerpoint/2010/main" val="949381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8/9/2021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iw" sz="1000" smtClean="0">
                <a:solidFill>
                  <a:schemeClr val="dk2"/>
                </a:solidFill>
              </a:rPr>
              <a:t>‹#›</a:t>
            </a:fld>
            <a:endParaRPr lang="i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77669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tIns="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8/9/2021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iw" sz="1000" smtClean="0">
                <a:solidFill>
                  <a:schemeClr val="dk2"/>
                </a:solidFill>
              </a:rPr>
              <a:t>‹#›</a:t>
            </a:fld>
            <a:endParaRPr lang="i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42599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8/9/2021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iw" sz="1000" smtClean="0">
                <a:solidFill>
                  <a:schemeClr val="dk2"/>
                </a:solidFill>
              </a:rPr>
              <a:t>‹#›</a:t>
            </a:fld>
            <a:endParaRPr lang="iw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89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ynet.co.il/digital/technology/article/sjszipf0u" TargetMode="External"/><Relationship Id="rId7" Type="http://schemas.openxmlformats.org/officeDocument/2006/relationships/hyperlink" Target="http://www.geektime.co.il/suspect-arrested-in-england-for-breaking-to-cia-director-aol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hyperlink" Target="http://www.mako.co.il/news-law/crime-q3_2016/Article-9b3ccd877ed1751004.htm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1">
              <a:spcBef>
                <a:spcPts val="0"/>
              </a:spcBef>
              <a:buNone/>
            </a:pPr>
            <a:r>
              <a:rPr lang="iw"/>
              <a:t>אתיקה בסייבר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1">
              <a:spcBef>
                <a:spcPts val="0"/>
              </a:spcBef>
              <a:buNone/>
            </a:pPr>
            <a:r>
              <a:rPr lang="iw"/>
              <a:t>ספציפית, Do's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11700" y="1301517"/>
            <a:ext cx="8520599" cy="326735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r" rtl="1">
              <a:spcBef>
                <a:spcPts val="0"/>
              </a:spcBef>
              <a:buClr>
                <a:srgbClr val="000000"/>
              </a:buClr>
            </a:pPr>
            <a:r>
              <a:rPr lang="iw" dirty="0">
                <a:solidFill>
                  <a:srgbClr val="000000"/>
                </a:solidFill>
              </a:rPr>
              <a:t>השתמשו באמנת אתיקה בסייבר</a:t>
            </a:r>
          </a:p>
          <a:p>
            <a:pPr lvl="0" algn="r" rtl="1">
              <a:spcBef>
                <a:spcPts val="0"/>
              </a:spcBef>
              <a:buNone/>
            </a:pPr>
            <a:endParaRPr dirty="0">
              <a:solidFill>
                <a:srgbClr val="000000"/>
              </a:solidFill>
            </a:endParaRPr>
          </a:p>
          <a:p>
            <a:pPr marL="457200" lvl="0" indent="-228600" algn="r" rtl="1">
              <a:spcBef>
                <a:spcPts val="0"/>
              </a:spcBef>
              <a:buClr>
                <a:srgbClr val="000000"/>
              </a:buClr>
            </a:pPr>
            <a:r>
              <a:rPr lang="iw" dirty="0">
                <a:solidFill>
                  <a:srgbClr val="000000"/>
                </a:solidFill>
              </a:rPr>
              <a:t>התייעצו עם ״האקר״ אחראי</a:t>
            </a:r>
          </a:p>
          <a:p>
            <a:pPr marL="914400" lvl="1" indent="-228600" algn="r" rtl="1">
              <a:spcBef>
                <a:spcPts val="0"/>
              </a:spcBef>
              <a:buClr>
                <a:srgbClr val="000000"/>
              </a:buClr>
            </a:pPr>
            <a:r>
              <a:rPr lang="iw" dirty="0">
                <a:solidFill>
                  <a:srgbClr val="000000"/>
                </a:solidFill>
              </a:rPr>
              <a:t>יוכל לסייע לכם למצוא דרכים ללמוד ולאמן את עצמכם באופן לגיטימי</a:t>
            </a:r>
          </a:p>
          <a:p>
            <a:pPr lvl="0" algn="r" rtl="1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dirty="0">
              <a:solidFill>
                <a:srgbClr val="000000"/>
              </a:solidFill>
            </a:endParaRPr>
          </a:p>
          <a:p>
            <a:pPr lvl="0" algn="r" rtl="1">
              <a:spcBef>
                <a:spcPts val="0"/>
              </a:spcBef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1">
              <a:spcBef>
                <a:spcPts val="0"/>
              </a:spcBef>
              <a:buNone/>
            </a:pPr>
            <a:r>
              <a:rPr lang="iw"/>
              <a:t>תכל׳ס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314867"/>
            <a:ext cx="8520599" cy="325400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1">
              <a:spcBef>
                <a:spcPts val="0"/>
              </a:spcBef>
              <a:buNone/>
            </a:pPr>
            <a:r>
              <a:rPr lang="iw" sz="4800" dirty="0">
                <a:solidFill>
                  <a:srgbClr val="000000"/>
                </a:solidFill>
              </a:rPr>
              <a:t>שמרו על החוק ורוחו</a:t>
            </a:r>
          </a:p>
          <a:p>
            <a:pPr lvl="0" algn="ctr" rtl="1">
              <a:spcBef>
                <a:spcPts val="0"/>
              </a:spcBef>
              <a:buNone/>
            </a:pPr>
            <a:r>
              <a:rPr lang="iw" sz="4800" dirty="0">
                <a:solidFill>
                  <a:srgbClr val="000000"/>
                </a:solidFill>
              </a:rPr>
              <a:t>והיעזרו באמנת אתיקה בסייבר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1">
              <a:spcBef>
                <a:spcPts val="0"/>
              </a:spcBef>
              <a:buNone/>
            </a:pPr>
            <a:r>
              <a:rPr lang="iw"/>
              <a:t>למה אנחנו מדברים על זה בכלל?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334891"/>
            <a:ext cx="8520599" cy="323398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1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iw" dirty="0">
                <a:solidFill>
                  <a:srgbClr val="000000"/>
                </a:solidFill>
              </a:rPr>
              <a:t>לפעמים, זה יכול להיות לא ברור מה מותר ומה אסור</a:t>
            </a:r>
          </a:p>
          <a:p>
            <a:pPr lvl="0" indent="387350" algn="r" rtl="1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iw" dirty="0">
                <a:solidFill>
                  <a:srgbClr val="000000"/>
                </a:solidFill>
              </a:rPr>
              <a:t>כי כל הידע הזה קיים פתוח לכולם באינטרנט…</a:t>
            </a:r>
          </a:p>
          <a:p>
            <a:pPr lvl="0" indent="387350" algn="r" rtl="1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iw" dirty="0">
                <a:solidFill>
                  <a:srgbClr val="000000"/>
                </a:solidFill>
              </a:rPr>
              <a:t>לא יודעים מה מותר ומה אסור…</a:t>
            </a:r>
          </a:p>
          <a:p>
            <a:pPr lvl="0" indent="387350" algn="r" rtl="1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iw" dirty="0">
                <a:solidFill>
                  <a:srgbClr val="000000"/>
                </a:solidFill>
              </a:rPr>
              <a:t>רק נמצאים על המחשב מהבית…</a:t>
            </a:r>
          </a:p>
          <a:p>
            <a:pPr lvl="0" indent="387350" algn="r" rtl="1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iw" dirty="0">
                <a:solidFill>
                  <a:srgbClr val="000000"/>
                </a:solidFill>
              </a:rPr>
              <a:t>רק משחקים ולא מבינים בדיוק מה עושים...</a:t>
            </a:r>
          </a:p>
          <a:p>
            <a:pPr lvl="0" algn="r" rtl="1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dirty="0">
              <a:solidFill>
                <a:srgbClr val="000000"/>
              </a:solidFill>
            </a:endParaRPr>
          </a:p>
          <a:p>
            <a:pPr lvl="0" algn="r" rtl="1">
              <a:spcBef>
                <a:spcPts val="0"/>
              </a:spcBef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medium confidence">
            <a:hlinkClick r:id="rId3"/>
            <a:extLst>
              <a:ext uri="{FF2B5EF4-FFF2-40B4-BE49-F238E27FC236}">
                <a16:creationId xmlns:a16="http://schemas.microsoft.com/office/drawing/2014/main" id="{E4955FD9-A463-4343-B9CC-F600901D0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3552" y="1984149"/>
            <a:ext cx="6070448" cy="876396"/>
          </a:xfrm>
          <a:prstGeom prst="rect">
            <a:avLst/>
          </a:prstGeom>
        </p:spPr>
      </p:pic>
      <p:sp>
        <p:nvSpPr>
          <p:cNvPr id="66" name="Shape 66"/>
          <p:cNvSpPr txBox="1">
            <a:spLocks noGrp="1"/>
          </p:cNvSpPr>
          <p:nvPr>
            <p:ph type="title" idx="4294967295"/>
          </p:nvPr>
        </p:nvSpPr>
        <p:spPr>
          <a:xfrm>
            <a:off x="0" y="55563"/>
            <a:ext cx="8521700" cy="57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1">
              <a:spcBef>
                <a:spcPts val="0"/>
              </a:spcBef>
              <a:buNone/>
            </a:pPr>
            <a:r>
              <a:rPr lang="iw" dirty="0"/>
              <a:t>תכל׳ס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4294967295"/>
          </p:nvPr>
        </p:nvSpPr>
        <p:spPr>
          <a:xfrm>
            <a:off x="0" y="434975"/>
            <a:ext cx="8521700" cy="41338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1">
              <a:spcBef>
                <a:spcPts val="0"/>
              </a:spcBef>
              <a:buNone/>
            </a:pPr>
            <a:r>
              <a:rPr lang="iw" sz="4000" dirty="0">
                <a:solidFill>
                  <a:srgbClr val="000000"/>
                </a:solidFill>
              </a:rPr>
              <a:t>שמרו על החוק ורוחו</a:t>
            </a:r>
          </a:p>
          <a:p>
            <a:pPr lvl="0" algn="ctr" rtl="1">
              <a:spcBef>
                <a:spcPts val="0"/>
              </a:spcBef>
              <a:buNone/>
            </a:pPr>
            <a:r>
              <a:rPr lang="iw" sz="4000" dirty="0">
                <a:solidFill>
                  <a:srgbClr val="000000"/>
                </a:solidFill>
              </a:rPr>
              <a:t>והיעזרו באמנת אתיקה בסייבר</a:t>
            </a:r>
            <a:endParaRPr lang="en-US" sz="4000" dirty="0">
              <a:solidFill>
                <a:srgbClr val="000000"/>
              </a:solidFill>
            </a:endParaRPr>
          </a:p>
          <a:p>
            <a:pPr lvl="0" algn="ctr" rtl="1">
              <a:spcBef>
                <a:spcPts val="0"/>
              </a:spcBef>
              <a:buNone/>
            </a:pPr>
            <a:endParaRPr lang="iw" sz="4000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hlinkClick r:id="rId5"/>
            <a:extLst>
              <a:ext uri="{FF2B5EF4-FFF2-40B4-BE49-F238E27FC236}">
                <a16:creationId xmlns:a16="http://schemas.microsoft.com/office/drawing/2014/main" id="{9E839AF2-74D8-4112-92AB-AB1E64134D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6695" y="3308351"/>
            <a:ext cx="6646493" cy="1400215"/>
          </a:xfrm>
          <a:prstGeom prst="rect">
            <a:avLst/>
          </a:prstGeom>
          <a:ln w="50800" cmpd="sng">
            <a:solidFill>
              <a:srgbClr val="FF0000"/>
            </a:solidFill>
          </a:ln>
          <a:effectLst>
            <a:softEdge rad="0"/>
          </a:effectLst>
        </p:spPr>
      </p:pic>
      <p:pic>
        <p:nvPicPr>
          <p:cNvPr id="3" name="Picture 2">
            <a:hlinkClick r:id="rId7"/>
            <a:extLst>
              <a:ext uri="{FF2B5EF4-FFF2-40B4-BE49-F238E27FC236}">
                <a16:creationId xmlns:a16="http://schemas.microsoft.com/office/drawing/2014/main" id="{E7403168-61C6-4280-9452-8325C740CC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811" y="2562038"/>
            <a:ext cx="4867555" cy="746313"/>
          </a:xfrm>
          <a:prstGeom prst="rect">
            <a:avLst/>
          </a:prstGeom>
          <a:ln w="44450">
            <a:solidFill>
              <a:srgbClr val="FF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1">
              <a:spcBef>
                <a:spcPts val="0"/>
              </a:spcBef>
              <a:buNone/>
            </a:pPr>
            <a:r>
              <a:rPr lang="iw"/>
              <a:t>מחשב יכול לשמש גם ככלי נשק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308193"/>
            <a:ext cx="8520599" cy="326068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1">
              <a:spcBef>
                <a:spcPts val="0"/>
              </a:spcBef>
              <a:buNone/>
            </a:pPr>
            <a:r>
              <a:rPr lang="iw" dirty="0">
                <a:solidFill>
                  <a:srgbClr val="000000"/>
                </a:solidFill>
              </a:rPr>
              <a:t>בכל זמן נתון מתבצעים אלפי ניסיונות חדירה למחשבים אישיים, חברות, ארגונים ומוסדות.</a:t>
            </a:r>
          </a:p>
          <a:p>
            <a:pPr lvl="0" algn="r" rtl="1">
              <a:spcBef>
                <a:spcPts val="0"/>
              </a:spcBef>
              <a:buNone/>
            </a:pPr>
            <a:r>
              <a:rPr lang="iw" dirty="0">
                <a:solidFill>
                  <a:srgbClr val="000000"/>
                </a:solidFill>
              </a:rPr>
              <a:t>מה זה בכלל ״ניסיון חדירה״?</a:t>
            </a:r>
          </a:p>
          <a:p>
            <a:pPr lvl="0" algn="r" rtl="1">
              <a:spcBef>
                <a:spcPts val="0"/>
              </a:spcBef>
              <a:buNone/>
            </a:pPr>
            <a:r>
              <a:rPr lang="iw" dirty="0">
                <a:solidFill>
                  <a:srgbClr val="000000"/>
                </a:solidFill>
              </a:rPr>
              <a:t>מדינות וחברות לוקחות מאוד ברצינות פעולות שעלולות לגרום לנזק. גם אם בפועל לא נגרם נזק, אלא רק היה פוטנציאל לכך</a:t>
            </a:r>
          </a:p>
          <a:p>
            <a:pPr lvl="0" algn="r" rtl="1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iw" dirty="0">
                <a:solidFill>
                  <a:srgbClr val="000000"/>
                </a:solidFill>
              </a:rPr>
              <a:t>קשה, עד בלתי אפשרי לאדם (מיומן) להסתתר ברשת</a:t>
            </a:r>
          </a:p>
          <a:p>
            <a:pPr lvl="0" algn="r" rtl="1">
              <a:spcBef>
                <a:spcPts val="0"/>
              </a:spcBef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1">
              <a:spcBef>
                <a:spcPts val="0"/>
              </a:spcBef>
              <a:buNone/>
            </a:pPr>
            <a:r>
              <a:rPr lang="iw"/>
              <a:t>מוטיבציה של ״האקר״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308193"/>
            <a:ext cx="8520599" cy="326068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1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iw" dirty="0">
                <a:solidFill>
                  <a:srgbClr val="000000"/>
                </a:solidFill>
              </a:rPr>
              <a:t>תחושת הישג</a:t>
            </a:r>
          </a:p>
          <a:p>
            <a:pPr lvl="0" algn="r" rtl="1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iw" dirty="0">
                <a:solidFill>
                  <a:srgbClr val="000000"/>
                </a:solidFill>
              </a:rPr>
              <a:t>תחושת ערך עצמי</a:t>
            </a:r>
          </a:p>
          <a:p>
            <a:pPr lvl="0" algn="r" rtl="1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iw" dirty="0">
                <a:solidFill>
                  <a:srgbClr val="000000"/>
                </a:solidFill>
              </a:rPr>
              <a:t>עבודה</a:t>
            </a:r>
          </a:p>
          <a:p>
            <a:pPr lvl="0" algn="r" rtl="1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iw" dirty="0">
                <a:solidFill>
                  <a:srgbClr val="000000"/>
                </a:solidFill>
              </a:rPr>
              <a:t>שליחות לאומית</a:t>
            </a:r>
          </a:p>
          <a:p>
            <a:pPr lvl="0" algn="r" rtl="1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iw" dirty="0">
                <a:solidFill>
                  <a:srgbClr val="000000"/>
                </a:solidFill>
              </a:rPr>
              <a:t>שירות לקהילה</a:t>
            </a:r>
          </a:p>
          <a:p>
            <a:pPr lvl="0" algn="r" rtl="1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iw" dirty="0">
                <a:solidFill>
                  <a:srgbClr val="000000"/>
                </a:solidFill>
              </a:rPr>
              <a:t>כסף</a:t>
            </a:r>
          </a:p>
          <a:p>
            <a:pPr lvl="0" algn="r" rtl="1">
              <a:spcBef>
                <a:spcPts val="0"/>
              </a:spcBef>
              <a:buNone/>
            </a:pPr>
            <a:r>
              <a:rPr lang="iw" dirty="0">
                <a:solidFill>
                  <a:srgbClr val="000000"/>
                </a:solidFill>
              </a:rPr>
              <a:t>האקטיביזם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1">
              <a:spcBef>
                <a:spcPts val="0"/>
              </a:spcBef>
              <a:buNone/>
            </a:pPr>
            <a:r>
              <a:rPr lang="iw"/>
              <a:t>אמנת אתיקה בסייבר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308193"/>
            <a:ext cx="8520599" cy="326068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r" rtl="1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iw" dirty="0">
                <a:solidFill>
                  <a:srgbClr val="000000"/>
                </a:solidFill>
              </a:rPr>
              <a:t>חוק המחשבים במדינת ישראל נחקק ע״י הכנסת בשנת 1995. אי-מילוי הוראות החוק הוא עבירה פלילית שדינה מאסר.</a:t>
            </a:r>
          </a:p>
          <a:p>
            <a:pPr marL="342900" lvl="0" indent="-342900" algn="r" rtl="1">
              <a:spcBef>
                <a:spcPts val="0"/>
              </a:spcBef>
              <a:buFont typeface="+mj-lt"/>
              <a:buAutoNum type="arabicPeriod"/>
            </a:pPr>
            <a:endParaRPr dirty="0">
              <a:solidFill>
                <a:srgbClr val="000000"/>
              </a:solidFill>
            </a:endParaRPr>
          </a:p>
          <a:p>
            <a:pPr marL="457200" lvl="0" indent="-228600" algn="r" rtl="1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iw" dirty="0">
                <a:solidFill>
                  <a:srgbClr val="000000"/>
                </a:solidFill>
              </a:rPr>
              <a:t>עשרת העקרונות של אתיקת מחשב שנכתב בשנת 1992 ע״י המכון לאתיקת מחשב בארה״ב. העקרונות אמורים להנחות את כל מי שעושה שימוש במחשב.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1">
              <a:spcBef>
                <a:spcPts val="0"/>
              </a:spcBef>
              <a:buNone/>
            </a:pPr>
            <a:r>
              <a:rPr lang="iw"/>
              <a:t>עיקרי חוק המחשבים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328215"/>
            <a:ext cx="8520599" cy="324065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r" rtl="1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iw" dirty="0">
                <a:solidFill>
                  <a:srgbClr val="000000"/>
                </a:solidFill>
              </a:rPr>
              <a:t>לא לשבש או להפריע למערכת מחשב או למידע שבו.</a:t>
            </a:r>
          </a:p>
          <a:p>
            <a:pPr marL="342900" lvl="0" indent="-342900" algn="r" rtl="1">
              <a:spcBef>
                <a:spcPts val="0"/>
              </a:spcBef>
              <a:buFont typeface="+mj-lt"/>
              <a:buAutoNum type="arabicPeriod"/>
            </a:pPr>
            <a:endParaRPr dirty="0">
              <a:solidFill>
                <a:srgbClr val="000000"/>
              </a:solidFill>
            </a:endParaRPr>
          </a:p>
          <a:p>
            <a:pPr marL="457200" lvl="0" indent="-228600" algn="r" rtl="1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iw" dirty="0">
                <a:solidFill>
                  <a:srgbClr val="000000"/>
                </a:solidFill>
              </a:rPr>
              <a:t>לא לשנות מידע שיהיה כוזב (בין אם הוא שמור או אם הוא פלט של תוכנה).</a:t>
            </a:r>
          </a:p>
          <a:p>
            <a:pPr marL="342900" lvl="0" indent="-342900" algn="r" rtl="1">
              <a:spcBef>
                <a:spcPts val="0"/>
              </a:spcBef>
              <a:buFont typeface="+mj-lt"/>
              <a:buAutoNum type="arabicPeriod"/>
            </a:pPr>
            <a:endParaRPr dirty="0">
              <a:solidFill>
                <a:srgbClr val="000000"/>
              </a:solidFill>
            </a:endParaRPr>
          </a:p>
          <a:p>
            <a:pPr marL="457200" lvl="0" indent="-228600" algn="r" rtl="1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iw" dirty="0">
                <a:solidFill>
                  <a:srgbClr val="000000"/>
                </a:solidFill>
              </a:rPr>
              <a:t>לא לפרוץ למחשב (להשיג גישה שלא הייתה אמורה להיות לך) כדי להשיג מידע.</a:t>
            </a:r>
          </a:p>
          <a:p>
            <a:pPr marL="342900" lvl="0" indent="-342900" algn="r" rtl="1">
              <a:spcBef>
                <a:spcPts val="0"/>
              </a:spcBef>
              <a:buFont typeface="+mj-lt"/>
              <a:buAutoNum type="arabicPeriod"/>
            </a:pPr>
            <a:endParaRPr dirty="0">
              <a:solidFill>
                <a:srgbClr val="000000"/>
              </a:solidFill>
            </a:endParaRPr>
          </a:p>
          <a:p>
            <a:pPr marL="457200" lvl="0" indent="-228600" algn="r" rtl="1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iw" dirty="0">
                <a:solidFill>
                  <a:srgbClr val="000000"/>
                </a:solidFill>
              </a:rPr>
              <a:t>לא לכתוב, לערוך או להפיץ תוכנה זדונית.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1">
              <a:spcBef>
                <a:spcPts val="0"/>
              </a:spcBef>
              <a:buNone/>
            </a:pPr>
            <a:r>
              <a:rPr lang="iw"/>
              <a:t>עיקרי העקרונות של אתיקת מחשב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314867"/>
            <a:ext cx="8520599" cy="325400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r" rtl="1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iw" dirty="0">
                <a:solidFill>
                  <a:srgbClr val="000000"/>
                </a:solidFill>
              </a:rPr>
              <a:t>מערכות מחשב - לא להזיק או להפריע, לא להשתמש ללא רשות, להשתמש בכבוד והתחשבות כלפי הזולת.</a:t>
            </a:r>
          </a:p>
          <a:p>
            <a:pPr marL="342900" lvl="0" indent="-342900" algn="r" rtl="1">
              <a:spcBef>
                <a:spcPts val="0"/>
              </a:spcBef>
              <a:buFont typeface="+mj-lt"/>
              <a:buAutoNum type="arabicPeriod"/>
            </a:pPr>
            <a:endParaRPr dirty="0">
              <a:solidFill>
                <a:srgbClr val="000000"/>
              </a:solidFill>
            </a:endParaRPr>
          </a:p>
          <a:p>
            <a:pPr marL="457200" lvl="0" indent="-228600" algn="r" rtl="1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iw" dirty="0">
                <a:solidFill>
                  <a:srgbClr val="000000"/>
                </a:solidFill>
              </a:rPr>
              <a:t>מידע מחשב - לא לחטט ולא להפיץ מידע שקרי.</a:t>
            </a:r>
          </a:p>
          <a:p>
            <a:pPr marL="342900" lvl="0" indent="-342900" algn="r" rtl="1">
              <a:spcBef>
                <a:spcPts val="0"/>
              </a:spcBef>
              <a:buFont typeface="+mj-lt"/>
              <a:buAutoNum type="arabicPeriod"/>
            </a:pPr>
            <a:endParaRPr dirty="0">
              <a:solidFill>
                <a:srgbClr val="000000"/>
              </a:solidFill>
            </a:endParaRPr>
          </a:p>
          <a:p>
            <a:pPr marL="457200" lvl="0" indent="-228600" algn="r" rtl="1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iw" dirty="0">
                <a:solidFill>
                  <a:srgbClr val="000000"/>
                </a:solidFill>
              </a:rPr>
              <a:t>קניין רוחני - לא להשתמש ללא רשות.</a:t>
            </a:r>
          </a:p>
          <a:p>
            <a:pPr marL="342900" lvl="0" indent="-342900" algn="r" rtl="1">
              <a:spcBef>
                <a:spcPts val="0"/>
              </a:spcBef>
              <a:buFont typeface="+mj-lt"/>
              <a:buAutoNum type="arabicPeriod"/>
            </a:pPr>
            <a:endParaRPr dirty="0">
              <a:solidFill>
                <a:srgbClr val="000000"/>
              </a:solidFill>
            </a:endParaRPr>
          </a:p>
          <a:p>
            <a:pPr marL="457200" lvl="0" indent="-228600" algn="r" rtl="1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iw" dirty="0">
                <a:solidFill>
                  <a:srgbClr val="000000"/>
                </a:solidFill>
              </a:rPr>
              <a:t>אחריות מקצועית - לקחת בחשבון שיש השלכות לתכונה שאת/ה כותב/ת.</a:t>
            </a:r>
          </a:p>
          <a:p>
            <a:pPr marL="342900" lvl="0" indent="-342900" algn="r" rtl="1">
              <a:spcBef>
                <a:spcPts val="0"/>
              </a:spcBef>
              <a:buFont typeface="+mj-lt"/>
              <a:buAutoNum type="arabicPeriod"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1">
              <a:spcBef>
                <a:spcPts val="0"/>
              </a:spcBef>
              <a:buNone/>
            </a:pPr>
            <a:r>
              <a:rPr lang="iw"/>
              <a:t>ספציפית, Don'ts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11700" y="1328215"/>
            <a:ext cx="8520599" cy="324065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w" dirty="0">
                <a:solidFill>
                  <a:srgbClr val="000000"/>
                </a:solidFill>
              </a:rPr>
              <a:t>SQL Injection</a:t>
            </a:r>
          </a:p>
          <a:p>
            <a:pPr lvl="0" rtl="0">
              <a:spcBef>
                <a:spcPts val="0"/>
              </a:spcBef>
              <a:buNone/>
            </a:pPr>
            <a:r>
              <a:rPr lang="iw" dirty="0">
                <a:solidFill>
                  <a:srgbClr val="000000"/>
                </a:solidFill>
              </a:rPr>
              <a:t>Port Scanning</a:t>
            </a:r>
          </a:p>
          <a:p>
            <a:pPr lvl="0" rtl="0">
              <a:spcBef>
                <a:spcPts val="0"/>
              </a:spcBef>
              <a:buNone/>
            </a:pPr>
            <a:r>
              <a:rPr lang="iw" dirty="0">
                <a:solidFill>
                  <a:srgbClr val="000000"/>
                </a:solidFill>
              </a:rPr>
              <a:t>Exploit Testing</a:t>
            </a:r>
          </a:p>
          <a:p>
            <a:pPr lvl="0" rtl="0">
              <a:spcBef>
                <a:spcPts val="0"/>
              </a:spcBef>
              <a:buNone/>
            </a:pPr>
            <a:r>
              <a:rPr lang="iw" dirty="0">
                <a:solidFill>
                  <a:srgbClr val="000000"/>
                </a:solidFill>
              </a:rPr>
              <a:t>Brute Force on Passwords</a:t>
            </a:r>
          </a:p>
          <a:p>
            <a:pPr lvl="0" rtl="0">
              <a:spcBef>
                <a:spcPts val="0"/>
              </a:spcBef>
              <a:buNone/>
            </a:pPr>
            <a:r>
              <a:rPr lang="iw" dirty="0">
                <a:solidFill>
                  <a:srgbClr val="000000"/>
                </a:solidFill>
              </a:rPr>
              <a:t>Random Data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</TotalTime>
  <Words>353</Words>
  <Application>Microsoft Office PowerPoint</Application>
  <PresentationFormat>On-screen Show (16:9)</PresentationFormat>
  <Paragraphs>57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Retrospect</vt:lpstr>
      <vt:lpstr>אתיקה בסייבר</vt:lpstr>
      <vt:lpstr>למה אנחנו מדברים על זה בכלל?</vt:lpstr>
      <vt:lpstr>תכל׳ס</vt:lpstr>
      <vt:lpstr>מחשב יכול לשמש גם ככלי נשק</vt:lpstr>
      <vt:lpstr>מוטיבציה של ״האקר״</vt:lpstr>
      <vt:lpstr>אמנת אתיקה בסייבר</vt:lpstr>
      <vt:lpstr>עיקרי חוק המחשבים</vt:lpstr>
      <vt:lpstr>עיקרי העקרונות של אתיקת מחשב</vt:lpstr>
      <vt:lpstr>ספציפית, Don'ts</vt:lpstr>
      <vt:lpstr>ספציפית, Do's</vt:lpstr>
      <vt:lpstr>תכל׳ס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אתיקה בסייבר</dc:title>
  <cp:lastModifiedBy>nir dweck</cp:lastModifiedBy>
  <cp:revision>4</cp:revision>
  <dcterms:modified xsi:type="dcterms:W3CDTF">2021-08-09T15:19:48Z</dcterms:modified>
</cp:coreProperties>
</file>