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6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74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wBmPiOmEG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yber.org.il/python/python_book.pdf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ourses.campus.gov.il/courses/course-v1:CS+GOV_CS_nextpy102+2_2021/info" TargetMode="External"/><Relationship Id="rId4" Type="http://schemas.openxmlformats.org/officeDocument/2006/relationships/hyperlink" Target="https://courses.campus.gov.il/courses/course-v1:CS+GOV_CS_selfpy101+2021_2/inf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yber.org.il/networks/network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קורס תקשורת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wBmPiOmEG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310127" y="399068"/>
            <a:ext cx="84522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400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"הסייבר לדעתי הצנועה, יתגלה כמהפכה גדולה יותר מהמצאת אבק השריפה ומיצוי מיימד האוויר במאה הקודמת. היכולת לנצל את היכולות הנ"ל – כמעט בלתי מוגבלת, </a:t>
            </a:r>
            <a:r>
              <a:rPr lang="en-US" sz="400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"</a:t>
            </a:r>
            <a:r>
              <a:rPr lang="he-IL" sz="400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וזו לא מטאפורה."</a:t>
            </a:r>
          </a:p>
        </p:txBody>
      </p:sp>
      <p:sp>
        <p:nvSpPr>
          <p:cNvPr id="6" name="מלבן 5"/>
          <p:cNvSpPr/>
          <p:nvPr/>
        </p:nvSpPr>
        <p:spPr>
          <a:xfrm>
            <a:off x="71598" y="4299358"/>
            <a:ext cx="2687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40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(רב אלוף כוכבי, בעת שהיה </a:t>
            </a:r>
            <a:r>
              <a:rPr lang="he-IL" sz="1400" b="1" dirty="0"/>
              <a:t>ראש אמ"ן</a:t>
            </a:r>
            <a:r>
              <a:rPr lang="he-IL" sz="140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6788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0900034">
            <a:off x="3459168" y="2014654"/>
            <a:ext cx="1191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WIFI</a:t>
            </a:r>
          </a:p>
        </p:txBody>
      </p:sp>
      <p:sp>
        <p:nvSpPr>
          <p:cNvPr id="11" name="TextBox 10"/>
          <p:cNvSpPr txBox="1"/>
          <p:nvPr/>
        </p:nvSpPr>
        <p:spPr>
          <a:xfrm rot="1853083">
            <a:off x="4211373" y="852319"/>
            <a:ext cx="110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TCP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2909" y="459508"/>
            <a:ext cx="129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UDP</a:t>
            </a:r>
          </a:p>
        </p:txBody>
      </p:sp>
      <p:sp>
        <p:nvSpPr>
          <p:cNvPr id="13" name="TextBox 12"/>
          <p:cNvSpPr txBox="1"/>
          <p:nvPr/>
        </p:nvSpPr>
        <p:spPr>
          <a:xfrm rot="3703692">
            <a:off x="9869615" y="2276532"/>
            <a:ext cx="147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SMTP</a:t>
            </a:r>
          </a:p>
        </p:txBody>
      </p:sp>
      <p:sp>
        <p:nvSpPr>
          <p:cNvPr id="14" name="TextBox 13"/>
          <p:cNvSpPr txBox="1"/>
          <p:nvPr/>
        </p:nvSpPr>
        <p:spPr>
          <a:xfrm rot="20874775">
            <a:off x="272711" y="2093871"/>
            <a:ext cx="225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Ethernet</a:t>
            </a:r>
          </a:p>
        </p:txBody>
      </p:sp>
      <p:sp>
        <p:nvSpPr>
          <p:cNvPr id="15" name="TextBox 14"/>
          <p:cNvSpPr txBox="1"/>
          <p:nvPr/>
        </p:nvSpPr>
        <p:spPr>
          <a:xfrm rot="19808671">
            <a:off x="2844722" y="972691"/>
            <a:ext cx="638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IP</a:t>
            </a:r>
          </a:p>
        </p:txBody>
      </p:sp>
      <p:sp>
        <p:nvSpPr>
          <p:cNvPr id="16" name="TextBox 15"/>
          <p:cNvSpPr txBox="1"/>
          <p:nvPr/>
        </p:nvSpPr>
        <p:spPr>
          <a:xfrm rot="1227287">
            <a:off x="8526741" y="1063311"/>
            <a:ext cx="155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POP3</a:t>
            </a:r>
          </a:p>
        </p:txBody>
      </p:sp>
      <p:sp>
        <p:nvSpPr>
          <p:cNvPr id="17" name="TextBox 16"/>
          <p:cNvSpPr txBox="1"/>
          <p:nvPr/>
        </p:nvSpPr>
        <p:spPr>
          <a:xfrm rot="19808671">
            <a:off x="480802" y="479623"/>
            <a:ext cx="158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SNMP</a:t>
            </a:r>
          </a:p>
        </p:txBody>
      </p:sp>
      <p:sp>
        <p:nvSpPr>
          <p:cNvPr id="18" name="TextBox 17"/>
          <p:cNvSpPr txBox="1"/>
          <p:nvPr/>
        </p:nvSpPr>
        <p:spPr>
          <a:xfrm rot="541079">
            <a:off x="6535701" y="2089502"/>
            <a:ext cx="1209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19" name="TextBox 18"/>
          <p:cNvSpPr txBox="1"/>
          <p:nvPr/>
        </p:nvSpPr>
        <p:spPr>
          <a:xfrm rot="19808671">
            <a:off x="8483341" y="3174237"/>
            <a:ext cx="137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20" name="TextBox 19"/>
          <p:cNvSpPr txBox="1"/>
          <p:nvPr/>
        </p:nvSpPr>
        <p:spPr>
          <a:xfrm rot="2456753">
            <a:off x="2421342" y="3601216"/>
            <a:ext cx="1534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9765" y="3669919"/>
            <a:ext cx="151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ICMP</a:t>
            </a:r>
          </a:p>
        </p:txBody>
      </p:sp>
      <p:sp>
        <p:nvSpPr>
          <p:cNvPr id="22" name="TextBox 21"/>
          <p:cNvSpPr txBox="1"/>
          <p:nvPr/>
        </p:nvSpPr>
        <p:spPr>
          <a:xfrm rot="21123100">
            <a:off x="9096072" y="4490541"/>
            <a:ext cx="27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TokenRing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0498538">
            <a:off x="859749" y="4377548"/>
            <a:ext cx="140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ISDN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2046C-CD39-4507-BAED-6CD3D8C5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25" y="2389772"/>
            <a:ext cx="8534400" cy="1507067"/>
          </a:xfrm>
        </p:spPr>
        <p:txBody>
          <a:bodyPr>
            <a:normAutofit/>
          </a:bodyPr>
          <a:lstStyle/>
          <a:p>
            <a:pPr algn="ctr" rtl="1"/>
            <a:r>
              <a:rPr lang="he-IL" sz="5400" b="1" dirty="0">
                <a:ln w="3175" cmpd="sng">
                  <a:solidFill>
                    <a:schemeClr val="accent1"/>
                  </a:solidFill>
                </a:ln>
                <a:solidFill>
                  <a:srgbClr val="002060"/>
                </a:solidFill>
                <a:effectLst>
                  <a:outerShdw blurRad="50800" dist="50800" dir="5400000" sx="103000" sy="103000" algn="ctr" rotWithShape="0">
                    <a:srgbClr val="000000">
                      <a:alpha val="43137"/>
                    </a:srgbClr>
                  </a:outerShdw>
                </a:effectLst>
              </a:rPr>
              <a:t>פרוטוקולים</a:t>
            </a:r>
            <a:endParaRPr lang="en-US" sz="4000" b="1" dirty="0">
              <a:ln w="3175" cmpd="sng">
                <a:solidFill>
                  <a:schemeClr val="accent1"/>
                </a:solidFill>
              </a:ln>
              <a:solidFill>
                <a:srgbClr val="002060"/>
              </a:solidFill>
              <a:effectLst>
                <a:outerShdw blurRad="50800" dist="50800" dir="5400000" sx="103000" sy="103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EC2-53F2-4C39-B08D-65628650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111" y="89992"/>
            <a:ext cx="8534400" cy="1507067"/>
          </a:xfrm>
        </p:spPr>
        <p:txBody>
          <a:bodyPr>
            <a:normAutofit/>
          </a:bodyPr>
          <a:lstStyle/>
          <a:p>
            <a:pPr algn="ctr" rtl="1"/>
            <a:r>
              <a:rPr lang="he-IL" sz="5400" b="1" dirty="0">
                <a:solidFill>
                  <a:srgbClr val="002060"/>
                </a:solidFill>
              </a:rPr>
              <a:t>כלים וציוד</a:t>
            </a:r>
            <a:endParaRPr lang="en-US" sz="54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wireshark">
            <a:extLst>
              <a:ext uri="{FF2B5EF4-FFF2-40B4-BE49-F238E27FC236}">
                <a16:creationId xmlns:a16="http://schemas.microsoft.com/office/drawing/2014/main" id="{279FD083-1EEA-4422-983A-67D667E4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40" y="2809813"/>
            <a:ext cx="552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outer">
            <a:extLst>
              <a:ext uri="{FF2B5EF4-FFF2-40B4-BE49-F238E27FC236}">
                <a16:creationId xmlns:a16="http://schemas.microsoft.com/office/drawing/2014/main" id="{677EE398-D588-4E79-96F7-69BBA705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90" y="89992"/>
            <a:ext cx="4095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work switch">
            <a:extLst>
              <a:ext uri="{FF2B5EF4-FFF2-40B4-BE49-F238E27FC236}">
                <a16:creationId xmlns:a16="http://schemas.microsoft.com/office/drawing/2014/main" id="{C387E43C-E748-48AB-A788-C3B09B1A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506" y="3967163"/>
            <a:ext cx="10972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279DF4A-D0C1-43BD-8AA2-8E9F5773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" y="1597059"/>
            <a:ext cx="52863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capy">
            <a:extLst>
              <a:ext uri="{FF2B5EF4-FFF2-40B4-BE49-F238E27FC236}">
                <a16:creationId xmlns:a16="http://schemas.microsoft.com/office/drawing/2014/main" id="{D4226794-2547-4126-B2E4-70C62D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" y="4404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669" y="2153873"/>
            <a:ext cx="8534400" cy="42720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algn="r" rtl="1"/>
            <a:r>
              <a:rPr lang="he-IL" dirty="0"/>
              <a:t>ספר הדרכה </a:t>
            </a:r>
            <a:r>
              <a:rPr lang="he-IL" dirty="0" err="1"/>
              <a:t>בפייתון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https://data.cyber.org.il/python/python_book.pdf</a:t>
            </a:r>
            <a:endParaRPr lang="en-US" dirty="0"/>
          </a:p>
          <a:p>
            <a:pPr algn="l"/>
            <a:r>
              <a:rPr lang="en-US" dirty="0"/>
              <a:t>self.py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https://courses.campus.gov.il/courses/course-v1:CS+GOV_CS_selfpy101+2021_2/info</a:t>
            </a:r>
            <a:endParaRPr lang="en-US" dirty="0"/>
          </a:p>
          <a:p>
            <a:pPr algn="l"/>
            <a:r>
              <a:rPr lang="en-US" dirty="0"/>
              <a:t>next.py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https://courses.campus.gov.il/courses/course-v1:CS+GOV_CS_nextpy102+2_2021/info</a:t>
            </a:r>
            <a:endParaRPr lang="en-US" dirty="0"/>
          </a:p>
        </p:txBody>
      </p:sp>
      <p:pic>
        <p:nvPicPr>
          <p:cNvPr id="7" name="Picture 6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6479" y="274858"/>
            <a:ext cx="4591184" cy="1550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000" y="108279"/>
            <a:ext cx="8534400" cy="1507067"/>
          </a:xfrm>
        </p:spPr>
        <p:txBody>
          <a:bodyPr/>
          <a:lstStyle/>
          <a:p>
            <a:pPr algn="ctr" rtl="1"/>
            <a:r>
              <a:rPr lang="he-IL" dirty="0"/>
              <a:t>סביבת הלימוד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109" y="1709257"/>
            <a:ext cx="8534400" cy="4542456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הקורס מלווה בספר וירטואלי שנמצא בכתובת</a:t>
            </a:r>
          </a:p>
          <a:p>
            <a:pPr marL="0" indent="0" algn="l">
              <a:buNone/>
            </a:pPr>
            <a:r>
              <a:rPr lang="en-US" sz="2800" dirty="0">
                <a:hlinkClick r:id="rId2"/>
              </a:rPr>
              <a:t>https://data.cyber.org.il/networks/networks.pdf</a:t>
            </a:r>
            <a:endParaRPr lang="he-IL" sz="2800" dirty="0"/>
          </a:p>
          <a:p>
            <a:pPr algn="r" rtl="1"/>
            <a:r>
              <a:rPr lang="he-IL" sz="2800" dirty="0"/>
              <a:t>סביבת העבודה – קיימת בתחילת הספר, ניתן להתקין אותה גם בנפרד</a:t>
            </a:r>
            <a:endParaRPr lang="en-US" sz="2800" dirty="0"/>
          </a:p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</TotalTime>
  <Words>184</Words>
  <Application>Microsoft Office PowerPoint</Application>
  <PresentationFormat>Widescreen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קורס תקשורת</vt:lpstr>
      <vt:lpstr>PowerPoint Presentation</vt:lpstr>
      <vt:lpstr>PowerPoint Presentation</vt:lpstr>
      <vt:lpstr>פרוטוקולים</vt:lpstr>
      <vt:lpstr>כלים וציוד</vt:lpstr>
      <vt:lpstr>PowerPoint Presentation</vt:lpstr>
      <vt:lpstr>סביבת הלימוד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29</cp:revision>
  <dcterms:created xsi:type="dcterms:W3CDTF">2016-08-09T17:11:41Z</dcterms:created>
  <dcterms:modified xsi:type="dcterms:W3CDTF">2021-08-09T15:08:33Z</dcterms:modified>
</cp:coreProperties>
</file>