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60" r:id="rId3"/>
    <p:sldId id="259" r:id="rId4"/>
    <p:sldId id="263" r:id="rId5"/>
    <p:sldId id="264" r:id="rId6"/>
    <p:sldId id="277" r:id="rId7"/>
    <p:sldId id="271" r:id="rId8"/>
    <p:sldId id="267" r:id="rId9"/>
    <p:sldId id="268" r:id="rId10"/>
    <p:sldId id="278" r:id="rId11"/>
    <p:sldId id="269" r:id="rId12"/>
    <p:sldId id="270" r:id="rId13"/>
    <p:sldId id="272" r:id="rId14"/>
    <p:sldId id="274" r:id="rId15"/>
    <p:sldId id="273" r:id="rId16"/>
    <p:sldId id="275" r:id="rId17"/>
    <p:sldId id="276" r:id="rId18"/>
    <p:sldId id="279" r:id="rId19"/>
    <p:sldId id="280" r:id="rId20"/>
    <p:sldId id="281" r:id="rId21"/>
    <p:sldId id="285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E8FAE1-0871-4A9B-B656-EF1F29ABE0A8}">
          <p14:sldIdLst>
            <p14:sldId id="256"/>
            <p14:sldId id="260"/>
            <p14:sldId id="259"/>
            <p14:sldId id="263"/>
            <p14:sldId id="264"/>
            <p14:sldId id="277"/>
            <p14:sldId id="271"/>
            <p14:sldId id="267"/>
            <p14:sldId id="268"/>
            <p14:sldId id="278"/>
            <p14:sldId id="269"/>
            <p14:sldId id="270"/>
            <p14:sldId id="272"/>
            <p14:sldId id="274"/>
            <p14:sldId id="273"/>
            <p14:sldId id="275"/>
            <p14:sldId id="276"/>
            <p14:sldId id="279"/>
            <p14:sldId id="280"/>
            <p14:sldId id="281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20" autoAdjust="0"/>
  </p:normalViewPr>
  <p:slideViewPr>
    <p:cSldViewPr>
      <p:cViewPr>
        <p:scale>
          <a:sx n="100" d="100"/>
          <a:sy n="100" d="100"/>
        </p:scale>
        <p:origin x="1914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30689-B0B7-4723-B961-28CDB0A31E6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D14E-7048-4D3F-87C3-2A3A417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2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1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4CC60A-660A-4441-827E-B23C8EC1EC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CC60A-660A-4441-827E-B23C8EC1EC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rs.netanya.ac.il/~unesco/cdrom/booklet/HTML/NETWORKING/node100.html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er.il.org/" TargetMode="External"/><Relationship Id="rId2" Type="http://schemas.openxmlformats.org/officeDocument/2006/relationships/hyperlink" Target="http://www.cyber.org.i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er.org.i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reshark.org/lists/wireshark-users/201207/msg00015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en-US" dirty="0"/>
              <a:t>DNS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קרדיט – ברק גונן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/>
              <a:t>היררכיה של </a:t>
            </a:r>
            <a:r>
              <a:rPr lang="en-US" sz="4000" dirty="0"/>
              <a:t>Domain Names</a:t>
            </a:r>
            <a:r>
              <a:rPr lang="he-IL" sz="4000" dirty="0"/>
              <a:t> - המחשה</a:t>
            </a:r>
            <a:endParaRPr lang="en-US" sz="4000" dirty="0"/>
          </a:p>
        </p:txBody>
      </p:sp>
      <p:pic>
        <p:nvPicPr>
          <p:cNvPr id="6" name="Content Placeholder 5" descr="http://mars.netanya.ac.il/~unesco/cdrom/booklet/HTML/NETWORKING/IMAGES/dns1.gi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916832"/>
            <a:ext cx="6674445" cy="421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7380312" y="1916832"/>
            <a:ext cx="1384029" cy="140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66368" y="5765351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מקור: </a:t>
            </a:r>
            <a:r>
              <a:rPr lang="en-US" dirty="0">
                <a:solidFill>
                  <a:srgbClr val="0070C0"/>
                </a:solidFill>
                <a:hlinkClick r:id="rId5"/>
              </a:rPr>
              <a:t>http://mars.netanya.ac.il/~unesco/cdrom/booklet/HTML/NETWORKING/node100.html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39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שאלה למחשבה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33119"/>
            <a:ext cx="8878616" cy="4360177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האם יש הבדל בין:</a:t>
            </a:r>
          </a:p>
          <a:p>
            <a:pPr marL="0" indent="0" algn="l">
              <a:buNone/>
            </a:pPr>
            <a:r>
              <a:rPr lang="en-US" sz="3200" dirty="0">
                <a:hlinkClick r:id="rId2"/>
              </a:rPr>
              <a:t>www.cyber.org.il</a:t>
            </a:r>
            <a:endParaRPr lang="he-IL" sz="3200" dirty="0"/>
          </a:p>
          <a:p>
            <a:pPr marL="0" indent="0" algn="l">
              <a:buNone/>
            </a:pPr>
            <a:r>
              <a:rPr lang="en-US" sz="3200" dirty="0">
                <a:hlinkClick r:id="rId3"/>
              </a:rPr>
              <a:t>www.cyber.il.org</a:t>
            </a:r>
            <a:endParaRPr lang="en-US" sz="32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האם שתי הכתובות ממופות לאותו </a:t>
            </a:r>
            <a:r>
              <a:rPr lang="en-US" sz="3200" dirty="0"/>
              <a:t>IP</a:t>
            </a:r>
            <a:r>
              <a:rPr lang="he-IL" sz="3200" dirty="0"/>
              <a:t>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תשובה: בכתובות אינטרנט, סדר הכתיבה קובע.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בכתובת הראשונה, ה-</a:t>
            </a:r>
            <a:r>
              <a:rPr lang="en-US" sz="2800" dirty="0"/>
              <a:t>TLD</a:t>
            </a:r>
            <a:r>
              <a:rPr lang="he-IL" sz="2800" dirty="0"/>
              <a:t> הוא </a:t>
            </a:r>
            <a:r>
              <a:rPr lang="en-US" sz="2800" dirty="0" err="1"/>
              <a:t>il</a:t>
            </a:r>
            <a:r>
              <a:rPr lang="he-IL" sz="2800" dirty="0"/>
              <a:t> ותחתיו נמצא </a:t>
            </a:r>
            <a:r>
              <a:rPr lang="en-US" sz="2800" dirty="0"/>
              <a:t>zone</a:t>
            </a:r>
            <a:r>
              <a:rPr lang="he-IL" sz="2800" dirty="0"/>
              <a:t> בשם </a:t>
            </a:r>
            <a:r>
              <a:rPr lang="en-US" sz="2800" dirty="0"/>
              <a:t>org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בכתובת השנייה, ה-</a:t>
            </a:r>
            <a:r>
              <a:rPr lang="en-US" sz="2800" dirty="0"/>
              <a:t>TLD</a:t>
            </a:r>
            <a:r>
              <a:rPr lang="he-IL" sz="2800" dirty="0"/>
              <a:t> הוא </a:t>
            </a:r>
            <a:r>
              <a:rPr lang="en-US" sz="2800" dirty="0"/>
              <a:t>org</a:t>
            </a:r>
            <a:r>
              <a:rPr lang="he-IL" sz="2800" dirty="0"/>
              <a:t> ותחתיו נמצא </a:t>
            </a:r>
            <a:r>
              <a:rPr lang="en-US" sz="2800" dirty="0"/>
              <a:t>zone</a:t>
            </a:r>
            <a:r>
              <a:rPr lang="he-IL" sz="2800" dirty="0"/>
              <a:t> בשם </a:t>
            </a:r>
            <a:r>
              <a:rPr lang="en-US" sz="2800" dirty="0" err="1"/>
              <a:t>il</a:t>
            </a:r>
            <a:endParaRPr lang="en-US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717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/>
              <a:t>היררכיה של  </a:t>
            </a:r>
            <a:r>
              <a:rPr lang="en-US" sz="4000" dirty="0"/>
              <a:t>Domain Names</a:t>
            </a:r>
            <a:r>
              <a:rPr lang="he-IL" sz="4000" dirty="0"/>
              <a:t> - המשך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45734"/>
            <a:ext cx="8856984" cy="2663386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כשקוראים </a:t>
            </a:r>
            <a:r>
              <a:rPr lang="en-US" sz="2800" dirty="0"/>
              <a:t>URL</a:t>
            </a:r>
            <a:r>
              <a:rPr lang="he-IL" sz="2800" dirty="0"/>
              <a:t>, ההיררכיה היא מימין לשמאל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את ה-</a:t>
            </a:r>
            <a:r>
              <a:rPr lang="en-US" sz="2400" dirty="0"/>
              <a:t>root</a:t>
            </a:r>
            <a:r>
              <a:rPr lang="he-IL" sz="2400" dirty="0"/>
              <a:t>, שסימנו נקודה, לא כותבים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נקודה מפרידה בין שרתים ברמות שונות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משמאל נכתב סוג השירות (ברירת המחדל </a:t>
            </a:r>
            <a:r>
              <a:rPr lang="en-US" sz="2400" dirty="0"/>
              <a:t>www</a:t>
            </a:r>
            <a:r>
              <a:rPr lang="he-IL" sz="2400" dirty="0"/>
              <a:t>- דפי אינטרנט)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לדוגמה: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5132" y="4133398"/>
            <a:ext cx="8239456" cy="2246769"/>
            <a:chOff x="452272" y="2521059"/>
            <a:chExt cx="8239456" cy="2246769"/>
          </a:xfrm>
        </p:grpSpPr>
        <p:sp>
          <p:nvSpPr>
            <p:cNvPr id="6" name="TextBox 6"/>
            <p:cNvSpPr txBox="1"/>
            <p:nvPr/>
          </p:nvSpPr>
          <p:spPr>
            <a:xfrm>
              <a:off x="5948528" y="2521059"/>
              <a:ext cx="2743200" cy="22467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root</a:t>
              </a:r>
            </a:p>
            <a:p>
              <a:pPr algn="ctr"/>
              <a:r>
                <a:rPr lang="en-US" sz="2800" dirty="0" err="1"/>
                <a:t>il</a:t>
              </a:r>
              <a:endParaRPr lang="en-US" sz="2800" dirty="0"/>
            </a:p>
            <a:p>
              <a:pPr algn="ctr"/>
              <a:r>
                <a:rPr lang="en-US" sz="2800" dirty="0"/>
                <a:t>co</a:t>
              </a:r>
            </a:p>
            <a:p>
              <a:pPr algn="ctr"/>
              <a:r>
                <a:rPr lang="en-US" sz="2800" dirty="0"/>
                <a:t>google</a:t>
              </a:r>
              <a:endParaRPr lang="he-IL" sz="2800" dirty="0"/>
            </a:p>
            <a:p>
              <a:pPr algn="ctr"/>
              <a:r>
                <a:rPr lang="en-US" sz="2800" dirty="0"/>
                <a:t>www</a:t>
              </a:r>
            </a:p>
          </p:txBody>
        </p:sp>
        <p:grpSp>
          <p:nvGrpSpPr>
            <p:cNvPr id="7" name="קבוצה 8"/>
            <p:cNvGrpSpPr/>
            <p:nvPr/>
          </p:nvGrpSpPr>
          <p:grpSpPr>
            <a:xfrm>
              <a:off x="452272" y="3096259"/>
              <a:ext cx="5943600" cy="769441"/>
              <a:chOff x="304800" y="5024272"/>
              <a:chExt cx="5943600" cy="769441"/>
            </a:xfrm>
          </p:grpSpPr>
          <p:sp>
            <p:nvSpPr>
              <p:cNvPr id="8" name="TextBox 5"/>
              <p:cNvSpPr txBox="1"/>
              <p:nvPr/>
            </p:nvSpPr>
            <p:spPr>
              <a:xfrm>
                <a:off x="304800" y="5024272"/>
                <a:ext cx="4953000" cy="76944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400" dirty="0"/>
                  <a:t>www.google.co.il</a:t>
                </a:r>
                <a:endParaRPr lang="he-IL" sz="4400" dirty="0"/>
              </a:p>
            </p:txBody>
          </p:sp>
          <p:sp>
            <p:nvSpPr>
              <p:cNvPr id="9" name="חץ ימינה 7"/>
              <p:cNvSpPr/>
              <p:nvPr/>
            </p:nvSpPr>
            <p:spPr>
              <a:xfrm>
                <a:off x="5486400" y="5100472"/>
                <a:ext cx="762000" cy="609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49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400" dirty="0"/>
              <a:t>היררכיה של </a:t>
            </a:r>
            <a:r>
              <a:rPr lang="en-US" sz="4400" dirty="0"/>
              <a:t>Domain Names</a:t>
            </a:r>
            <a:r>
              <a:rPr lang="he-IL" sz="4400" dirty="0"/>
              <a:t> - סיכום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63586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השרת </a:t>
            </a:r>
            <a:r>
              <a:rPr lang="en-US" sz="2800" dirty="0"/>
              <a:t>root</a:t>
            </a:r>
            <a:r>
              <a:rPr lang="he-IL" sz="2800" dirty="0"/>
              <a:t> מכיר רק את כתובות ה-</a:t>
            </a:r>
            <a:r>
              <a:rPr lang="en-US" sz="2800" dirty="0"/>
              <a:t>IP</a:t>
            </a:r>
            <a:r>
              <a:rPr lang="he-IL" sz="2800" dirty="0"/>
              <a:t> של שרתי ה-</a:t>
            </a:r>
            <a:r>
              <a:rPr lang="en-US" sz="2800" dirty="0"/>
              <a:t>TLD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כל שרת </a:t>
            </a:r>
            <a:r>
              <a:rPr lang="en-US" sz="2800" dirty="0"/>
              <a:t>TLD</a:t>
            </a:r>
            <a:r>
              <a:rPr lang="he-IL" sz="2800" dirty="0"/>
              <a:t> מכיר רק את ה-</a:t>
            </a:r>
            <a:r>
              <a:rPr lang="en-US" sz="2800" dirty="0"/>
              <a:t>IP</a:t>
            </a:r>
            <a:r>
              <a:rPr lang="he-IL" sz="2800" dirty="0"/>
              <a:t>ים של השרתים שברמה אחת מתחתיו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לדוגמה: </a:t>
            </a:r>
            <a:r>
              <a:rPr lang="en-US" sz="2400" dirty="0">
                <a:hlinkClick r:id="rId2"/>
              </a:rPr>
              <a:t>www.cyber.org.il</a:t>
            </a:r>
            <a:r>
              <a:rPr lang="he-IL" sz="2400" dirty="0"/>
              <a:t> השרת של </a:t>
            </a:r>
            <a:r>
              <a:rPr lang="en-US" sz="2400" dirty="0" err="1"/>
              <a:t>il</a:t>
            </a:r>
            <a:r>
              <a:rPr lang="he-IL" sz="2400" dirty="0"/>
              <a:t> מכיר את כתובת השרת </a:t>
            </a:r>
            <a:r>
              <a:rPr lang="en-US" sz="2400" dirty="0"/>
              <a:t>org.il</a:t>
            </a:r>
            <a:r>
              <a:rPr lang="he-IL" sz="2400" dirty="0"/>
              <a:t> אך לא את </a:t>
            </a:r>
            <a:r>
              <a:rPr lang="en-US" sz="2400" dirty="0"/>
              <a:t>cyber.org.il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יתרון: כל שרת צריך להחזיק רק רשימה מצומצמת של שרתים, החיפוש ברשומות הוא מהיר יותר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 נדרש פרוטוקול למציאת כתובת ה-</a:t>
            </a:r>
            <a:r>
              <a:rPr lang="en-US" sz="2800" dirty="0"/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20686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אז איך עובד פרוטוקול </a:t>
            </a:r>
            <a:r>
              <a:rPr lang="en-US" dirty="0"/>
              <a:t>DNS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5734"/>
            <a:ext cx="8043232" cy="4391578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שלב 1: הדפדפן שלנו מבקש </a:t>
            </a:r>
            <a:r>
              <a:rPr lang="en-US" sz="2800" dirty="0"/>
              <a:t>URL</a:t>
            </a:r>
            <a:r>
              <a:rPr lang="he-IL" sz="2800" dirty="0"/>
              <a:t> כלשהו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המחשב בודק אם ה-</a:t>
            </a:r>
            <a:r>
              <a:rPr lang="en-US" sz="2400" dirty="0"/>
              <a:t>URL</a:t>
            </a:r>
            <a:r>
              <a:rPr lang="he-IL" sz="2400" dirty="0"/>
              <a:t> נמצא ב-</a:t>
            </a:r>
            <a:r>
              <a:rPr lang="en-US" sz="2400" dirty="0"/>
              <a:t>cache</a:t>
            </a:r>
            <a:r>
              <a:rPr lang="he-IL" sz="2400" dirty="0"/>
              <a:t> (גלשנו לשם לאחרונה)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אם כן- כתובת ה-</a:t>
            </a:r>
            <a:r>
              <a:rPr lang="en-US" sz="2400" dirty="0"/>
              <a:t>IP</a:t>
            </a:r>
            <a:r>
              <a:rPr lang="he-IL" sz="2400" dirty="0"/>
              <a:t> נמסרת לדפדפן והתהליך מסתיים</a:t>
            </a:r>
          </a:p>
        </p:txBody>
      </p:sp>
      <p:grpSp>
        <p:nvGrpSpPr>
          <p:cNvPr id="6" name="קבוצה 10"/>
          <p:cNvGrpSpPr/>
          <p:nvPr/>
        </p:nvGrpSpPr>
        <p:grpSpPr>
          <a:xfrm>
            <a:off x="323528" y="3068960"/>
            <a:ext cx="1905000" cy="3048000"/>
            <a:chOff x="6629400" y="3124200"/>
            <a:chExt cx="1905000" cy="3048000"/>
          </a:xfrm>
        </p:grpSpPr>
        <p:sp>
          <p:nvSpPr>
            <p:cNvPr id="7" name="מלבן מעוגל 5"/>
            <p:cNvSpPr/>
            <p:nvPr/>
          </p:nvSpPr>
          <p:spPr>
            <a:xfrm>
              <a:off x="6781800" y="5157831"/>
              <a:ext cx="1600200" cy="838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dirty="0">
                  <a:solidFill>
                    <a:schemeClr val="tx1"/>
                  </a:solidFill>
                </a:rPr>
                <a:t>דפדפן </a:t>
              </a:r>
              <a:r>
                <a:rPr lang="en-US" dirty="0">
                  <a:solidFill>
                    <a:schemeClr val="tx1"/>
                  </a:solidFill>
                </a:rPr>
                <a:t>Browser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8" name="מלבן מעוגל 6"/>
            <p:cNvSpPr/>
            <p:nvPr/>
          </p:nvSpPr>
          <p:spPr>
            <a:xfrm>
              <a:off x="6781800" y="3810000"/>
              <a:ext cx="1600200" cy="838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Local DNS Resolver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(Cache)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9" name="חץ למעלה-למטה 7"/>
            <p:cNvSpPr/>
            <p:nvPr/>
          </p:nvSpPr>
          <p:spPr>
            <a:xfrm>
              <a:off x="7505700" y="4724400"/>
              <a:ext cx="152400" cy="381000"/>
            </a:xfrm>
            <a:prstGeom prst="upDown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מלבן מעוגל 8"/>
            <p:cNvSpPr/>
            <p:nvPr/>
          </p:nvSpPr>
          <p:spPr>
            <a:xfrm>
              <a:off x="6629400" y="3657600"/>
              <a:ext cx="1905000" cy="25146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TextBox 9"/>
            <p:cNvSpPr txBox="1"/>
            <p:nvPr/>
          </p:nvSpPr>
          <p:spPr>
            <a:xfrm>
              <a:off x="6934200" y="31242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PC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46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אז איך עובד פרוטוקול </a:t>
            </a:r>
            <a:r>
              <a:rPr lang="en-US" dirty="0"/>
              <a:t>DNS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3120746"/>
            <a:ext cx="6920378" cy="318857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שלב 2: המחשב פונה לשרת </a:t>
            </a:r>
            <a:r>
              <a:rPr lang="en-US" sz="2800" dirty="0"/>
              <a:t>DNS</a:t>
            </a:r>
            <a:r>
              <a:rPr lang="he-IL" sz="2800" dirty="0"/>
              <a:t> שמוגדר לו*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בדרך כלל שייך לספק האינטרנט </a:t>
            </a:r>
            <a:r>
              <a:rPr lang="en-US" sz="2400" dirty="0"/>
              <a:t>(ISP)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נקרא </a:t>
            </a:r>
            <a:r>
              <a:rPr lang="en-US" sz="2400" dirty="0"/>
              <a:t>DNS Resolver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בודק אם כתובת ה-</a:t>
            </a:r>
            <a:r>
              <a:rPr lang="en-US" sz="2400" dirty="0"/>
              <a:t>IP</a:t>
            </a:r>
            <a:r>
              <a:rPr lang="he-IL" sz="2400" dirty="0"/>
              <a:t> נמצאת ב-</a:t>
            </a:r>
            <a:r>
              <a:rPr lang="en-US" sz="2400" dirty="0"/>
              <a:t>cache</a:t>
            </a:r>
            <a:r>
              <a:rPr lang="he-IL" sz="2400" dirty="0"/>
              <a:t>, אם כן התהליך מסתיים</a:t>
            </a:r>
          </a:p>
          <a:p>
            <a:pPr marL="678942" lvl="1" indent="-285750" algn="r" rtl="1">
              <a:buFont typeface="Wingdings" panose="05000000000000000000" pitchFamily="2" charset="2"/>
              <a:buChar char="Ø"/>
            </a:pPr>
            <a:r>
              <a:rPr lang="he-IL" sz="2400" dirty="0"/>
              <a:t>* למרבית הנתבים הביתיים יש </a:t>
            </a:r>
            <a:r>
              <a:rPr lang="en-US" sz="2400" dirty="0"/>
              <a:t>cache</a:t>
            </a:r>
            <a:r>
              <a:rPr lang="he-IL" sz="2400" dirty="0"/>
              <a:t> ולעיתים החיפוש ייעצר שם</a:t>
            </a:r>
          </a:p>
        </p:txBody>
      </p:sp>
      <p:grpSp>
        <p:nvGrpSpPr>
          <p:cNvPr id="6" name="קבוצה 15"/>
          <p:cNvGrpSpPr/>
          <p:nvPr/>
        </p:nvGrpSpPr>
        <p:grpSpPr>
          <a:xfrm>
            <a:off x="4716016" y="1605136"/>
            <a:ext cx="4216866" cy="3048000"/>
            <a:chOff x="4317534" y="3124200"/>
            <a:chExt cx="4216866" cy="3048000"/>
          </a:xfrm>
        </p:grpSpPr>
        <p:grpSp>
          <p:nvGrpSpPr>
            <p:cNvPr id="7" name="קבוצה 5"/>
            <p:cNvGrpSpPr/>
            <p:nvPr/>
          </p:nvGrpSpPr>
          <p:grpSpPr>
            <a:xfrm>
              <a:off x="6629400" y="3124200"/>
              <a:ext cx="1905000" cy="3048000"/>
              <a:chOff x="6629400" y="3124200"/>
              <a:chExt cx="1905000" cy="3048000"/>
            </a:xfrm>
          </p:grpSpPr>
          <p:sp>
            <p:nvSpPr>
              <p:cNvPr id="11" name="מלבן מעוגל 6"/>
              <p:cNvSpPr/>
              <p:nvPr/>
            </p:nvSpPr>
            <p:spPr>
              <a:xfrm>
                <a:off x="6781800" y="5157831"/>
                <a:ext cx="1600200" cy="8382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he-IL" dirty="0">
                    <a:solidFill>
                      <a:schemeClr val="tx1"/>
                    </a:solidFill>
                  </a:rPr>
                  <a:t>דפדפן </a:t>
                </a:r>
                <a:r>
                  <a:rPr lang="en-US" dirty="0">
                    <a:solidFill>
                      <a:schemeClr val="tx1"/>
                    </a:solidFill>
                  </a:rPr>
                  <a:t>Browser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מלבן מעוגל 7"/>
              <p:cNvSpPr/>
              <p:nvPr/>
            </p:nvSpPr>
            <p:spPr>
              <a:xfrm>
                <a:off x="6781800" y="3810000"/>
                <a:ext cx="1600200" cy="8382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Local DNS Resolver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(Cache)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חץ למעלה-למטה 8"/>
              <p:cNvSpPr/>
              <p:nvPr/>
            </p:nvSpPr>
            <p:spPr>
              <a:xfrm>
                <a:off x="7505700" y="4724400"/>
                <a:ext cx="152400" cy="381000"/>
              </a:xfrm>
              <a:prstGeom prst="upDown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מלבן מעוגל 9"/>
              <p:cNvSpPr/>
              <p:nvPr/>
            </p:nvSpPr>
            <p:spPr>
              <a:xfrm>
                <a:off x="6629400" y="3657600"/>
                <a:ext cx="1905000" cy="2514600"/>
              </a:xfrm>
              <a:prstGeom prst="round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TextBox 10"/>
              <p:cNvSpPr txBox="1"/>
              <p:nvPr/>
            </p:nvSpPr>
            <p:spPr>
              <a:xfrm>
                <a:off x="6934200" y="3124200"/>
                <a:ext cx="114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dirty="0"/>
                  <a:t>PC</a:t>
                </a:r>
                <a:endParaRPr lang="en-US" dirty="0"/>
              </a:p>
            </p:txBody>
          </p:sp>
        </p:grpSp>
        <p:sp>
          <p:nvSpPr>
            <p:cNvPr id="8" name="חץ למעלה-למטה 12"/>
            <p:cNvSpPr/>
            <p:nvPr/>
          </p:nvSpPr>
          <p:spPr>
            <a:xfrm rot="5400000">
              <a:off x="6200513" y="3819787"/>
              <a:ext cx="304800" cy="818626"/>
            </a:xfrm>
            <a:prstGeom prst="up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TextBox 13"/>
            <p:cNvSpPr txBox="1"/>
            <p:nvPr/>
          </p:nvSpPr>
          <p:spPr>
            <a:xfrm>
              <a:off x="4546134" y="3137875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ISP</a:t>
              </a:r>
              <a:endParaRPr lang="en-US" dirty="0"/>
            </a:p>
          </p:txBody>
        </p:sp>
        <p:sp>
          <p:nvSpPr>
            <p:cNvPr id="10" name="מלבן מעוגל 14"/>
            <p:cNvSpPr/>
            <p:nvPr/>
          </p:nvSpPr>
          <p:spPr>
            <a:xfrm>
              <a:off x="4317534" y="3801611"/>
              <a:ext cx="1600200" cy="838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DNS Resolver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(Cache)</a:t>
              </a:r>
              <a:endParaRPr lang="he-IL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721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אז איך עובד פרוטוקול </a:t>
            </a:r>
            <a:r>
              <a:rPr lang="en-US" dirty="0"/>
              <a:t>DNS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b="1" dirty="0"/>
              <a:t>שלב 3:</a:t>
            </a:r>
            <a:r>
              <a:rPr lang="he-IL" dirty="0"/>
              <a:t> ה-</a:t>
            </a:r>
            <a:r>
              <a:rPr lang="en-US" dirty="0"/>
              <a:t>DNS Resolver</a:t>
            </a:r>
            <a:r>
              <a:rPr lang="he-IL" dirty="0"/>
              <a:t> מפרק את ה-</a:t>
            </a:r>
            <a:r>
              <a:rPr lang="en-US" dirty="0"/>
              <a:t>URL</a:t>
            </a:r>
            <a:r>
              <a:rPr lang="he-IL" dirty="0"/>
              <a:t> לרמות ומבצע בקשות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לדוגמה, עבור </a:t>
            </a:r>
            <a:r>
              <a:rPr lang="en-US" sz="1800" dirty="0"/>
              <a:t>:</a:t>
            </a:r>
            <a:r>
              <a:rPr lang="en-US" dirty="0"/>
              <a:t>www.cyber.org.il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פונה ל-</a:t>
            </a:r>
            <a:r>
              <a:rPr lang="en-US" dirty="0"/>
              <a:t>root</a:t>
            </a:r>
            <a:r>
              <a:rPr lang="he-IL" dirty="0"/>
              <a:t> ומבקש את ה-</a:t>
            </a:r>
            <a:r>
              <a:rPr lang="en-US" dirty="0"/>
              <a:t>IP</a:t>
            </a:r>
            <a:r>
              <a:rPr lang="he-IL" dirty="0"/>
              <a:t> של שרת ה-</a:t>
            </a:r>
            <a:r>
              <a:rPr lang="en-US" dirty="0"/>
              <a:t>DNS</a:t>
            </a:r>
            <a:r>
              <a:rPr lang="he-IL" dirty="0"/>
              <a:t> שאחראי על </a:t>
            </a:r>
            <a:r>
              <a:rPr lang="en-US" dirty="0" err="1"/>
              <a:t>il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פונה לשרת שאחראי על </a:t>
            </a:r>
            <a:r>
              <a:rPr lang="en-US" dirty="0" err="1"/>
              <a:t>il</a:t>
            </a:r>
            <a:r>
              <a:rPr lang="he-IL" dirty="0"/>
              <a:t> ומבקש את ה-</a:t>
            </a:r>
            <a:r>
              <a:rPr lang="en-US" dirty="0"/>
              <a:t>IP</a:t>
            </a:r>
            <a:r>
              <a:rPr lang="he-IL" dirty="0"/>
              <a:t> של השרת שאחראי על </a:t>
            </a:r>
            <a:r>
              <a:rPr lang="en-US" dirty="0"/>
              <a:t>org.il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פונה ל-</a:t>
            </a:r>
            <a:r>
              <a:rPr lang="en-US" dirty="0"/>
              <a:t>org.il</a:t>
            </a:r>
            <a:r>
              <a:rPr lang="he-IL" dirty="0"/>
              <a:t> ומבקש את ה-</a:t>
            </a:r>
            <a:r>
              <a:rPr lang="en-US" dirty="0"/>
              <a:t>IP</a:t>
            </a:r>
            <a:r>
              <a:rPr lang="he-IL" dirty="0"/>
              <a:t> של השרת שאחראי על </a:t>
            </a:r>
            <a:r>
              <a:rPr lang="en-US" dirty="0"/>
              <a:t>cyber.org.il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פונה ל-</a:t>
            </a:r>
            <a:r>
              <a:rPr lang="en-US" dirty="0"/>
              <a:t>cyber.org.il</a:t>
            </a:r>
            <a:r>
              <a:rPr lang="he-IL" dirty="0"/>
              <a:t> ומבקש את ה-</a:t>
            </a:r>
            <a:r>
              <a:rPr lang="en-US" dirty="0"/>
              <a:t>IP</a:t>
            </a:r>
            <a:r>
              <a:rPr lang="he-IL" dirty="0"/>
              <a:t> של המשאב </a:t>
            </a:r>
            <a:r>
              <a:rPr lang="en-US" dirty="0"/>
              <a:t>www</a:t>
            </a:r>
            <a:r>
              <a:rPr lang="he-IL" dirty="0"/>
              <a:t> (דף האינטרנט)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הודות לשימוש ב-</a:t>
            </a:r>
            <a:r>
              <a:rPr lang="en-US" dirty="0"/>
              <a:t>cache</a:t>
            </a:r>
            <a:r>
              <a:rPr lang="he-IL" dirty="0"/>
              <a:t> סביר שחלק מהבקשות ייחסכו</a:t>
            </a:r>
            <a:endParaRPr lang="en-US" dirty="0"/>
          </a:p>
          <a:p>
            <a:pPr marL="251460" indent="-342900"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grpSp>
        <p:nvGrpSpPr>
          <p:cNvPr id="4" name="קבוצה 5"/>
          <p:cNvGrpSpPr/>
          <p:nvPr/>
        </p:nvGrpSpPr>
        <p:grpSpPr>
          <a:xfrm>
            <a:off x="107504" y="4005064"/>
            <a:ext cx="6803425" cy="3048000"/>
            <a:chOff x="1772920" y="3417815"/>
            <a:chExt cx="6803425" cy="3048000"/>
          </a:xfrm>
        </p:grpSpPr>
        <p:grpSp>
          <p:nvGrpSpPr>
            <p:cNvPr id="5" name="קבוצה 6"/>
            <p:cNvGrpSpPr/>
            <p:nvPr/>
          </p:nvGrpSpPr>
          <p:grpSpPr>
            <a:xfrm>
              <a:off x="4359479" y="3417815"/>
              <a:ext cx="4216866" cy="3048000"/>
              <a:chOff x="4317534" y="3124200"/>
              <a:chExt cx="4216866" cy="3048000"/>
            </a:xfrm>
          </p:grpSpPr>
          <p:grpSp>
            <p:nvGrpSpPr>
              <p:cNvPr id="14" name="קבוצה 7"/>
              <p:cNvGrpSpPr/>
              <p:nvPr/>
            </p:nvGrpSpPr>
            <p:grpSpPr>
              <a:xfrm>
                <a:off x="6629400" y="3124200"/>
                <a:ext cx="1905000" cy="3048000"/>
                <a:chOff x="6629400" y="3124200"/>
                <a:chExt cx="1905000" cy="3048000"/>
              </a:xfrm>
            </p:grpSpPr>
            <p:sp>
              <p:nvSpPr>
                <p:cNvPr id="18" name="מלבן מעוגל 11"/>
                <p:cNvSpPr/>
                <p:nvPr/>
              </p:nvSpPr>
              <p:spPr>
                <a:xfrm>
                  <a:off x="6781800" y="5157831"/>
                  <a:ext cx="1600200" cy="838200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he-IL" dirty="0">
                      <a:solidFill>
                        <a:schemeClr val="tx1"/>
                      </a:solidFill>
                    </a:rPr>
                    <a:t>דפדפן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Browser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מלבן מעוגל 12"/>
                <p:cNvSpPr/>
                <p:nvPr/>
              </p:nvSpPr>
              <p:spPr>
                <a:xfrm>
                  <a:off x="6781800" y="3810000"/>
                  <a:ext cx="1600200" cy="838200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Local DNS Resolver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(Cache)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חץ למעלה-למטה 13"/>
                <p:cNvSpPr/>
                <p:nvPr/>
              </p:nvSpPr>
              <p:spPr>
                <a:xfrm>
                  <a:off x="7505700" y="4724400"/>
                  <a:ext cx="152400" cy="381000"/>
                </a:xfrm>
                <a:prstGeom prst="upDownArrow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1" name="מלבן מעוגל 14"/>
                <p:cNvSpPr/>
                <p:nvPr/>
              </p:nvSpPr>
              <p:spPr>
                <a:xfrm>
                  <a:off x="6629400" y="3657600"/>
                  <a:ext cx="1905000" cy="2514600"/>
                </a:xfrm>
                <a:prstGeom prst="round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2" name="TextBox 15"/>
                <p:cNvSpPr txBox="1"/>
                <p:nvPr/>
              </p:nvSpPr>
              <p:spPr>
                <a:xfrm>
                  <a:off x="6934200" y="3124200"/>
                  <a:ext cx="1143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800" dirty="0"/>
                    <a:t>PC</a:t>
                  </a:r>
                  <a:endParaRPr lang="en-US" dirty="0"/>
                </a:p>
              </p:txBody>
            </p:sp>
          </p:grpSp>
          <p:sp>
            <p:nvSpPr>
              <p:cNvPr id="15" name="חץ למעלה-למטה 8"/>
              <p:cNvSpPr/>
              <p:nvPr/>
            </p:nvSpPr>
            <p:spPr>
              <a:xfrm rot="5400000">
                <a:off x="6200513" y="3819787"/>
                <a:ext cx="304800" cy="818626"/>
              </a:xfrm>
              <a:prstGeom prst="up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TextBox 9"/>
              <p:cNvSpPr txBox="1"/>
              <p:nvPr/>
            </p:nvSpPr>
            <p:spPr>
              <a:xfrm>
                <a:off x="4546134" y="3137875"/>
                <a:ext cx="114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dirty="0"/>
                  <a:t>ISP</a:t>
                </a:r>
                <a:endParaRPr lang="en-US" dirty="0"/>
              </a:p>
            </p:txBody>
          </p:sp>
          <p:sp>
            <p:nvSpPr>
              <p:cNvPr id="17" name="מלבן מעוגל 10"/>
              <p:cNvSpPr/>
              <p:nvPr/>
            </p:nvSpPr>
            <p:spPr>
              <a:xfrm>
                <a:off x="4317534" y="3801611"/>
                <a:ext cx="1600200" cy="8382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DNS Resolver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(Cache)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מלבן מעוגל 16"/>
            <p:cNvSpPr/>
            <p:nvPr/>
          </p:nvSpPr>
          <p:spPr>
            <a:xfrm>
              <a:off x="1772920" y="3617976"/>
              <a:ext cx="1600200" cy="52221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root DNS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7" name="מלבן מעוגל 17"/>
            <p:cNvSpPr/>
            <p:nvPr/>
          </p:nvSpPr>
          <p:spPr>
            <a:xfrm>
              <a:off x="1779864" y="4291067"/>
              <a:ext cx="1600200" cy="52221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il</a:t>
              </a:r>
              <a:r>
                <a:rPr lang="en-US" dirty="0">
                  <a:solidFill>
                    <a:schemeClr val="tx1"/>
                  </a:solidFill>
                </a:rPr>
                <a:t> DNS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8" name="מלבן מעוגל 18"/>
            <p:cNvSpPr/>
            <p:nvPr/>
          </p:nvSpPr>
          <p:spPr>
            <a:xfrm>
              <a:off x="1775166" y="4979411"/>
              <a:ext cx="1600200" cy="52221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org.il DNS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9" name="מלבן מעוגל 19"/>
            <p:cNvSpPr/>
            <p:nvPr/>
          </p:nvSpPr>
          <p:spPr>
            <a:xfrm>
              <a:off x="1785620" y="5651090"/>
              <a:ext cx="1600200" cy="52221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cyber.org.il DNS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מחבר מרפקי 21"/>
            <p:cNvCxnSpPr>
              <a:stCxn id="6" idx="3"/>
            </p:cNvCxnSpPr>
            <p:nvPr/>
          </p:nvCxnSpPr>
          <p:spPr>
            <a:xfrm>
              <a:off x="3373120" y="3879084"/>
              <a:ext cx="1786459" cy="252718"/>
            </a:xfrm>
            <a:prstGeom prst="bentConnector2">
              <a:avLst/>
            </a:prstGeom>
            <a:ln w="444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מחבר מרפקי 22"/>
            <p:cNvCxnSpPr>
              <a:stCxn id="7" idx="3"/>
            </p:cNvCxnSpPr>
            <p:nvPr/>
          </p:nvCxnSpPr>
          <p:spPr>
            <a:xfrm flipV="1">
              <a:off x="3380064" y="4550902"/>
              <a:ext cx="979415" cy="1273"/>
            </a:xfrm>
            <a:prstGeom prst="bentConnector3">
              <a:avLst>
                <a:gd name="adj1" fmla="val 50000"/>
              </a:avLst>
            </a:prstGeom>
            <a:ln w="444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מרפקי 25"/>
            <p:cNvCxnSpPr>
              <a:stCxn id="8" idx="3"/>
            </p:cNvCxnSpPr>
            <p:nvPr/>
          </p:nvCxnSpPr>
          <p:spPr>
            <a:xfrm flipV="1">
              <a:off x="3375366" y="4970002"/>
              <a:ext cx="1784213" cy="270517"/>
            </a:xfrm>
            <a:prstGeom prst="bentConnector2">
              <a:avLst/>
            </a:prstGeom>
            <a:ln w="444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מרפקי 27"/>
            <p:cNvCxnSpPr>
              <a:stCxn id="9" idx="3"/>
            </p:cNvCxnSpPr>
            <p:nvPr/>
          </p:nvCxnSpPr>
          <p:spPr>
            <a:xfrm flipV="1">
              <a:off x="3385820" y="4970002"/>
              <a:ext cx="1773759" cy="942196"/>
            </a:xfrm>
            <a:prstGeom prst="bentConnector2">
              <a:avLst/>
            </a:prstGeom>
            <a:ln w="444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891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סוגים של </a:t>
            </a:r>
            <a:r>
              <a:rPr lang="en-US" dirty="0"/>
              <a:t>DNS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35594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האם שמתם להבדל בין התוצאה של בקשת ה-</a:t>
            </a:r>
            <a:r>
              <a:rPr lang="en-US" sz="3200" dirty="0"/>
              <a:t>DNS</a:t>
            </a:r>
            <a:r>
              <a:rPr lang="he-IL" sz="3200" dirty="0"/>
              <a:t> של המחשב מה-</a:t>
            </a:r>
            <a:r>
              <a:rPr lang="en-US" sz="3200" dirty="0"/>
              <a:t>ISP</a:t>
            </a:r>
            <a:r>
              <a:rPr lang="he-IL" sz="3200" dirty="0"/>
              <a:t>, לבין התוצאות של בקשות של ה-</a:t>
            </a:r>
            <a:r>
              <a:rPr lang="en-US" sz="3200" dirty="0"/>
              <a:t>ISP</a:t>
            </a:r>
            <a:r>
              <a:rPr lang="he-IL" sz="3200" dirty="0"/>
              <a:t> משרתי ה-</a:t>
            </a:r>
            <a:r>
              <a:rPr lang="en-US" sz="3200" dirty="0"/>
              <a:t>DNS</a:t>
            </a:r>
            <a:r>
              <a:rPr lang="he-IL" sz="3200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ה-</a:t>
            </a:r>
            <a:r>
              <a:rPr lang="en-US" sz="2800" dirty="0"/>
              <a:t>ISP</a:t>
            </a:r>
            <a:r>
              <a:rPr lang="he-IL" sz="2800" dirty="0"/>
              <a:t> ביקש משרתי ה-</a:t>
            </a:r>
            <a:r>
              <a:rPr lang="en-US" sz="2800" dirty="0"/>
              <a:t>DNS</a:t>
            </a:r>
            <a:r>
              <a:rPr lang="he-IL" sz="2800" dirty="0"/>
              <a:t> רק את ה-</a:t>
            </a:r>
            <a:r>
              <a:rPr lang="en-US" sz="2800" dirty="0"/>
              <a:t>IP</a:t>
            </a:r>
            <a:r>
              <a:rPr lang="he-IL" sz="2800" dirty="0"/>
              <a:t> של השרת הבא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en-US" sz="2000" b="1" dirty="0"/>
              <a:t>Iterative query</a:t>
            </a:r>
            <a:r>
              <a:rPr lang="he-IL" sz="2000" dirty="0"/>
              <a:t>- יכול להחזיר הפניה לשרת הבא או כתובת מלאה (אם הגענו לשרת האחרון)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המחשב ביקש משרת ה-</a:t>
            </a:r>
            <a:r>
              <a:rPr lang="en-US" sz="2800" dirty="0"/>
              <a:t>DNS</a:t>
            </a:r>
            <a:r>
              <a:rPr lang="he-IL" sz="2800" dirty="0"/>
              <a:t> של ה-</a:t>
            </a:r>
            <a:r>
              <a:rPr lang="en-US" sz="2800" dirty="0"/>
              <a:t>ISP</a:t>
            </a:r>
            <a:r>
              <a:rPr lang="he-IL" sz="2800" dirty="0"/>
              <a:t> כתובת </a:t>
            </a:r>
            <a:r>
              <a:rPr lang="en-US" sz="2800" dirty="0"/>
              <a:t>IP</a:t>
            </a:r>
            <a:r>
              <a:rPr lang="he-IL" sz="2800" dirty="0"/>
              <a:t> מלאה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en-US" sz="2000" b="1" dirty="0"/>
              <a:t>Recursive query</a:t>
            </a:r>
            <a:r>
              <a:rPr lang="he-IL" sz="2000" b="1" dirty="0"/>
              <a:t> </a:t>
            </a:r>
            <a:r>
              <a:rPr lang="he-IL" sz="2000" dirty="0"/>
              <a:t>– בקשה אחת מחזירה תשובה מלאה</a:t>
            </a:r>
          </a:p>
        </p:txBody>
      </p:sp>
    </p:spTree>
    <p:extLst>
      <p:ext uri="{BB962C8B-B14F-4D97-AF65-F5344CB8AC3E}">
        <p14:creationId xmlns:p14="http://schemas.microsoft.com/office/powerpoint/2010/main" val="189672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Iterative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4824"/>
            <a:ext cx="7543801" cy="4392488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600" dirty="0"/>
              <a:t>כדי לבקש </a:t>
            </a:r>
            <a:r>
              <a:rPr lang="en-US" sz="3600" dirty="0"/>
              <a:t>Iterative query</a:t>
            </a:r>
            <a:r>
              <a:rPr lang="he-IL" sz="3600" dirty="0"/>
              <a:t>, הלקוח שולח בקשה עם דגל </a:t>
            </a:r>
            <a:r>
              <a:rPr lang="en-US" sz="3600" dirty="0"/>
              <a:t>RD</a:t>
            </a:r>
            <a:r>
              <a:rPr lang="he-IL" sz="3600" dirty="0"/>
              <a:t> </a:t>
            </a:r>
            <a:r>
              <a:rPr lang="en-US" sz="3600" dirty="0"/>
              <a:t>(Recursion Desired)</a:t>
            </a:r>
            <a:endParaRPr lang="he-IL" sz="36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600" dirty="0"/>
              <a:t>האם אפשר לבקש </a:t>
            </a:r>
            <a:r>
              <a:rPr lang="en-US" sz="3600" dirty="0"/>
              <a:t>recursive query</a:t>
            </a:r>
            <a:r>
              <a:rPr lang="he-IL" sz="3600" dirty="0"/>
              <a:t> מכל שרת </a:t>
            </a:r>
            <a:r>
              <a:rPr lang="en-US" sz="3600" dirty="0"/>
              <a:t>DNS</a:t>
            </a:r>
            <a:r>
              <a:rPr lang="he-IL" sz="3600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200" dirty="0"/>
              <a:t>אפשר לבקש, אבל סביר שהבקשה תיפסל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200" dirty="0">
                <a:sym typeface="Wingdings" panose="05000000000000000000" pitchFamily="2" charset="2"/>
              </a:rPr>
              <a:t>שרתי </a:t>
            </a:r>
            <a:r>
              <a:rPr lang="en-US" sz="3200" dirty="0">
                <a:sym typeface="Wingdings" panose="05000000000000000000" pitchFamily="2" charset="2"/>
              </a:rPr>
              <a:t>DNS</a:t>
            </a:r>
            <a:r>
              <a:rPr lang="he-IL" sz="3200" dirty="0">
                <a:sym typeface="Wingdings" panose="05000000000000000000" pitchFamily="2" charset="2"/>
              </a:rPr>
              <a:t> צריכים להגן על עצמם מהטרדות 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172792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Reverse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45734"/>
            <a:ext cx="8187248" cy="2519370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כמו שאפשר לבקש המרה מ-</a:t>
            </a:r>
            <a:r>
              <a:rPr lang="en-US" sz="2800" dirty="0"/>
              <a:t>URL</a:t>
            </a:r>
            <a:r>
              <a:rPr lang="he-IL" sz="2800" dirty="0"/>
              <a:t> ל-</a:t>
            </a:r>
            <a:r>
              <a:rPr lang="en-US" sz="2800" dirty="0"/>
              <a:t>IP</a:t>
            </a:r>
            <a:r>
              <a:rPr lang="he-IL" sz="2800" dirty="0"/>
              <a:t>, אפשר לבקש המרה מ-</a:t>
            </a:r>
            <a:r>
              <a:rPr lang="en-US" sz="2800" dirty="0"/>
              <a:t>IP</a:t>
            </a:r>
            <a:r>
              <a:rPr lang="he-IL" sz="2800" dirty="0"/>
              <a:t> ל-</a:t>
            </a:r>
            <a:r>
              <a:rPr lang="en-US" sz="2800" dirty="0"/>
              <a:t>URL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משתנה ה-</a:t>
            </a:r>
            <a:r>
              <a:rPr lang="en-US" sz="2800" dirty="0"/>
              <a:t>type</a:t>
            </a:r>
            <a:r>
              <a:rPr lang="he-IL" sz="2800" dirty="0"/>
              <a:t> של שאילתת ה-</a:t>
            </a:r>
            <a:r>
              <a:rPr lang="en-US" sz="2800" dirty="0"/>
              <a:t>DNS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Type ‘A’: URL -&gt; IP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Type ‘PTR’: IP -&gt; URL</a:t>
            </a:r>
          </a:p>
        </p:txBody>
      </p:sp>
      <p:pic>
        <p:nvPicPr>
          <p:cNvPr id="5" name="Picture 4" descr="https://seohackercdn-seohacker.netdna-ssl.com/wp-content/uploads/2012/03/Reverse-SE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373" y="4581128"/>
            <a:ext cx="3565525" cy="173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66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מטרות הפרק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816" y="1845734"/>
            <a:ext cx="5450944" cy="431957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בסיום הפרק נדע: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מה תפקיד פרוטוקול </a:t>
            </a:r>
            <a:r>
              <a:rPr lang="en-US" sz="2400" dirty="0"/>
              <a:t>DNS</a:t>
            </a:r>
            <a:r>
              <a:rPr lang="he-IL" sz="2400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לשם מה צריך </a:t>
            </a:r>
            <a:r>
              <a:rPr lang="en-US" sz="2400" dirty="0"/>
              <a:t>DNS</a:t>
            </a:r>
            <a:r>
              <a:rPr lang="he-IL" sz="2400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מהי ההיררכיה של כתובות דפי האינטרנט?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מהו </a:t>
            </a:r>
            <a:r>
              <a:rPr lang="en-US" sz="2400" dirty="0"/>
              <a:t>TLD</a:t>
            </a:r>
            <a:r>
              <a:rPr lang="he-IL" sz="2400" dirty="0"/>
              <a:t>, ואילו סוגים של </a:t>
            </a:r>
            <a:r>
              <a:rPr lang="en-US" sz="2400" dirty="0"/>
              <a:t>TLD</a:t>
            </a:r>
            <a:r>
              <a:rPr lang="he-IL" sz="2400" dirty="0"/>
              <a:t> ישנם?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מה ההבדל בין </a:t>
            </a:r>
            <a:r>
              <a:rPr lang="en-US" sz="2400" dirty="0"/>
              <a:t>iterative query</a:t>
            </a:r>
            <a:r>
              <a:rPr lang="he-IL" sz="2400" dirty="0"/>
              <a:t> ו-</a:t>
            </a:r>
            <a:r>
              <a:rPr lang="en-US" sz="2400" dirty="0"/>
              <a:t>recursive query</a:t>
            </a:r>
            <a:r>
              <a:rPr lang="he-IL" sz="2400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מה זה </a:t>
            </a:r>
            <a:r>
              <a:rPr lang="en-US" sz="2400" dirty="0"/>
              <a:t>reverse mapping</a:t>
            </a:r>
            <a:r>
              <a:rPr lang="he-IL" sz="2400" dirty="0"/>
              <a:t>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נתרגל הסנפת וניתוח חבילות </a:t>
            </a:r>
            <a:r>
              <a:rPr lang="en-US" sz="2800" dirty="0"/>
              <a:t>DNS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5" name="Picture 4" descr="http://www.wicher.co.uk/wp-content/uploads/2014/06/DNS-Ser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5568" y="3491809"/>
            <a:ext cx="3336389" cy="2676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0336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TTL- Time To Live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איך ה-</a:t>
            </a:r>
            <a:r>
              <a:rPr lang="en-US" sz="3200" dirty="0"/>
              <a:t>DNS Resolver</a:t>
            </a:r>
            <a:r>
              <a:rPr lang="he-IL" sz="3200" dirty="0"/>
              <a:t> במחשב שלנו / ב-</a:t>
            </a:r>
            <a:r>
              <a:rPr lang="en-US" sz="3200" dirty="0"/>
              <a:t>ISP</a:t>
            </a:r>
            <a:r>
              <a:rPr lang="he-IL" sz="3200" dirty="0"/>
              <a:t> יודע אם כתובת ה-</a:t>
            </a:r>
            <a:r>
              <a:rPr lang="en-US" sz="3200" dirty="0"/>
              <a:t>IP</a:t>
            </a:r>
            <a:r>
              <a:rPr lang="he-IL" sz="3200" dirty="0"/>
              <a:t> שיש ב-</a:t>
            </a:r>
            <a:r>
              <a:rPr lang="en-US" sz="3200" dirty="0"/>
              <a:t>cache</a:t>
            </a:r>
            <a:r>
              <a:rPr lang="he-IL" sz="3200" dirty="0"/>
              <a:t> שלו היא עדכנית?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תשובת </a:t>
            </a:r>
            <a:r>
              <a:rPr lang="en-US" sz="2800" dirty="0"/>
              <a:t>DNS</a:t>
            </a:r>
            <a:r>
              <a:rPr lang="he-IL" sz="2800" dirty="0"/>
              <a:t> מגיעה עם </a:t>
            </a:r>
            <a:r>
              <a:rPr lang="en-US" sz="2800" dirty="0"/>
              <a:t>TTL</a:t>
            </a:r>
            <a:r>
              <a:rPr lang="he-IL" sz="2800" dirty="0"/>
              <a:t>, שמציין למשך כמה זמן היא עדכנית</a:t>
            </a:r>
          </a:p>
        </p:txBody>
      </p:sp>
      <p:pic>
        <p:nvPicPr>
          <p:cNvPr id="8" name="Picture 7" descr="http://onecentatatime.com/wp-content/uploads/2011/06/meltingTime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2" y="3860256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402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תרגיל כיתה – ניתוח חבילות </a:t>
            </a:r>
            <a:r>
              <a:rPr lang="en-US" dirty="0"/>
              <a:t>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07" y="1844824"/>
            <a:ext cx="7925505" cy="4319570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b="1" dirty="0"/>
              <a:t>תרגיל: בצעו את תרגיל 4.14</a:t>
            </a:r>
            <a:r>
              <a:rPr lang="he-IL" sz="3200" dirty="0"/>
              <a:t> בספר – התבוננות בשאילתת </a:t>
            </a:r>
            <a:r>
              <a:rPr lang="en-US" sz="3200" dirty="0"/>
              <a:t>DNS</a:t>
            </a:r>
            <a:endParaRPr lang="he-IL" sz="32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חפשו את ה-</a:t>
            </a:r>
            <a:r>
              <a:rPr lang="en-US" sz="2800" dirty="0"/>
              <a:t>RD</a:t>
            </a:r>
            <a:r>
              <a:rPr lang="he-IL" sz="2800" dirty="0"/>
              <a:t> בין הדגלים</a:t>
            </a:r>
            <a:endParaRPr lang="en-US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פירוט הדגלים: </a:t>
            </a:r>
            <a:r>
              <a:rPr lang="en-US" dirty="0">
                <a:hlinkClick r:id="rId2"/>
              </a:rPr>
              <a:t>https://www.wireshark.org/lists/wireshark-users/201207/msg00015.html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b="1" dirty="0"/>
              <a:t>בצעו את תרגיל 4.15</a:t>
            </a:r>
            <a:r>
              <a:rPr lang="he-IL" sz="3200" dirty="0"/>
              <a:t>, תשאול רשומות מסוגים שונים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b="1" dirty="0"/>
              <a:t>בצעו את תרגיל 4.16</a:t>
            </a:r>
            <a:r>
              <a:rPr lang="he-IL" sz="3200" dirty="0"/>
              <a:t>, התבוננות בתשובת </a:t>
            </a:r>
            <a:r>
              <a:rPr lang="en-US" sz="3200" dirty="0"/>
              <a:t>DNS</a:t>
            </a:r>
            <a:endParaRPr lang="he-IL" sz="32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מצאו את שדה ה-</a:t>
            </a:r>
            <a:r>
              <a:rPr lang="en-US" sz="2800" dirty="0"/>
              <a:t>TTL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560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4824"/>
            <a:ext cx="7543801" cy="402336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בשיעור זה למדנו אודות פרוטוקול </a:t>
            </a:r>
            <a:r>
              <a:rPr lang="en-US" sz="2800" dirty="0"/>
              <a:t>DNS</a:t>
            </a:r>
            <a:r>
              <a:rPr lang="he-IL" sz="2800" dirty="0"/>
              <a:t>. הסבירו: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למה בכלל צריך </a:t>
            </a:r>
            <a:r>
              <a:rPr lang="en-US" sz="2400" dirty="0"/>
              <a:t>DNS</a:t>
            </a:r>
            <a:r>
              <a:rPr lang="he-IL" sz="2400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איך נקראים השרתים בראש ההיררכיה של </a:t>
            </a:r>
            <a:r>
              <a:rPr lang="en-US" sz="2400" dirty="0"/>
              <a:t>DNS</a:t>
            </a:r>
            <a:r>
              <a:rPr lang="he-IL" sz="2400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מה ההבדל בין שאילתה רקורסיבית </a:t>
            </a:r>
            <a:r>
              <a:rPr lang="he-IL" sz="2400" dirty="0" err="1"/>
              <a:t>לאיטרטיבית</a:t>
            </a:r>
            <a:r>
              <a:rPr lang="he-IL" sz="2400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איזה סוג רשומה ממפה בין כתובת </a:t>
            </a:r>
            <a:r>
              <a:rPr lang="en-US" sz="2400" dirty="0"/>
              <a:t>IP </a:t>
            </a:r>
            <a:r>
              <a:rPr lang="he-IL" sz="2400" dirty="0"/>
              <a:t> לשם דומיין?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מה החשיבות שבשדה </a:t>
            </a:r>
            <a:r>
              <a:rPr lang="en-US" sz="2400" dirty="0"/>
              <a:t>TTL</a:t>
            </a:r>
            <a:r>
              <a:rPr lang="he-IL" sz="2400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תרגיל אתגר – 4.18 </a:t>
            </a:r>
            <a:r>
              <a:rPr lang="en-US" sz="2400" dirty="0" err="1"/>
              <a:t>elgoog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 descr="http://www.brre.com.au/wp-content/uploads/st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37112"/>
            <a:ext cx="1828800" cy="183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7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מה תפקיד פרוטוקול </a:t>
            </a:r>
            <a:r>
              <a:rPr lang="en-US" dirty="0"/>
              <a:t>DNS</a:t>
            </a:r>
            <a:r>
              <a:rPr lang="he-IL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15829" y="1845734"/>
            <a:ext cx="6020667" cy="4463585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DNS</a:t>
            </a:r>
            <a:r>
              <a:rPr lang="he-IL" sz="2800" dirty="0"/>
              <a:t>- </a:t>
            </a:r>
            <a:r>
              <a:rPr lang="en-US" sz="2800" dirty="0"/>
              <a:t>Domain Name System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בלי </a:t>
            </a:r>
            <a:r>
              <a:rPr lang="en-US" sz="2800" dirty="0"/>
              <a:t>DNS</a:t>
            </a:r>
            <a:r>
              <a:rPr lang="he-IL" sz="2800" dirty="0"/>
              <a:t> היה בלתי אפשרי לקיים את רשת האינטרנט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למה?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DNS</a:t>
            </a:r>
            <a:r>
              <a:rPr lang="he-IL" sz="2400" dirty="0"/>
              <a:t> מבצע תרגום (מיפוי) של מ-</a:t>
            </a:r>
            <a:r>
              <a:rPr lang="en-US" sz="2400" dirty="0"/>
              <a:t>URL</a:t>
            </a:r>
            <a:r>
              <a:rPr lang="he-IL" sz="2400" dirty="0"/>
              <a:t> לכתובת </a:t>
            </a:r>
            <a:r>
              <a:rPr lang="en-US" sz="2400" dirty="0"/>
              <a:t>IP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 DNS</a:t>
            </a:r>
            <a:r>
              <a:rPr lang="he-IL" sz="2400" dirty="0"/>
              <a:t>יכול לבצע גם תרגום של כתובת </a:t>
            </a:r>
            <a:r>
              <a:rPr lang="en-US" sz="2400" dirty="0"/>
              <a:t>IP</a:t>
            </a:r>
            <a:r>
              <a:rPr lang="he-IL" sz="2400" dirty="0"/>
              <a:t> ל-</a:t>
            </a:r>
            <a:r>
              <a:rPr lang="en-US" sz="2400" dirty="0"/>
              <a:t>URL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... נו, אז מה?</a:t>
            </a:r>
          </a:p>
        </p:txBody>
      </p:sp>
      <p:grpSp>
        <p:nvGrpSpPr>
          <p:cNvPr id="6" name="קבוצה 8"/>
          <p:cNvGrpSpPr/>
          <p:nvPr/>
        </p:nvGrpSpPr>
        <p:grpSpPr>
          <a:xfrm>
            <a:off x="0" y="3501008"/>
            <a:ext cx="2981325" cy="2628900"/>
            <a:chOff x="0" y="2743200"/>
            <a:chExt cx="2981325" cy="2628900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2743200"/>
              <a:ext cx="2981325" cy="262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6"/>
            <p:cNvSpPr txBox="1"/>
            <p:nvPr/>
          </p:nvSpPr>
          <p:spPr>
            <a:xfrm>
              <a:off x="1634704" y="4208252"/>
              <a:ext cx="12192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/>
                <a:t>54.231.141.42</a:t>
              </a:r>
              <a:endParaRPr lang="he-IL" sz="1100" b="1" dirty="0"/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34504" y="4208252"/>
              <a:ext cx="13716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/>
                <a:t>www.cyber.org.il</a:t>
              </a:r>
              <a:endParaRPr lang="he-IL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3497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מה היה קורה בלי </a:t>
            </a:r>
            <a:r>
              <a:rPr lang="en-US" dirty="0"/>
              <a:t>DNS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71800" y="1845734"/>
            <a:ext cx="5594960" cy="4023360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בלי </a:t>
            </a:r>
            <a:r>
              <a:rPr lang="en-US" sz="2800" dirty="0"/>
              <a:t>DNS</a:t>
            </a:r>
            <a:r>
              <a:rPr lang="he-IL" sz="2800" dirty="0"/>
              <a:t>, לקוח שהיה רוצה לגשת למשאב כלשהו באינטרנט, היה צריך לדעת את כתובת ה-</a:t>
            </a:r>
            <a:r>
              <a:rPr lang="en-US" sz="2800" dirty="0"/>
              <a:t>IP</a:t>
            </a:r>
            <a:r>
              <a:rPr lang="he-IL" sz="2800" dirty="0"/>
              <a:t> שלו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עם מאות מיליוני דפי אינטרנט- זו משימה בלתי אפשרית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איך מעדכנים ומפיצים לכל העולם את כתובת כל הדפים?</a:t>
            </a:r>
            <a:endParaRPr lang="en-US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נוסף על כך, כתובת </a:t>
            </a:r>
            <a:r>
              <a:rPr lang="en-US" sz="2800" dirty="0"/>
              <a:t>IP</a:t>
            </a:r>
            <a:r>
              <a:rPr lang="he-IL" sz="2800" dirty="0"/>
              <a:t> עשויה להשתנות. היינו צריכים לעקוב גם אחרי השינויים...</a:t>
            </a:r>
          </a:p>
        </p:txBody>
      </p:sp>
      <p:pic>
        <p:nvPicPr>
          <p:cNvPr id="7" name="Picture 6" descr="http://reappropriate.co/wp-content/uploads/2013/08/paper-pile-lean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52936"/>
            <a:ext cx="2836489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80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Domain Name Server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47562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נפתור את הבעיה על ידי שרת, שיחזיק את כל כתובות ה-</a:t>
            </a:r>
            <a:r>
              <a:rPr lang="en-US" sz="3200" dirty="0"/>
              <a:t>IP</a:t>
            </a:r>
            <a:r>
              <a:rPr lang="he-IL" sz="3200" dirty="0"/>
              <a:t> שיש בעולם: </a:t>
            </a:r>
            <a:r>
              <a:rPr lang="en-US" sz="3200" dirty="0"/>
              <a:t>Domain Name Server</a:t>
            </a:r>
            <a:endParaRPr lang="he-IL" sz="32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לקוח יפנה לשרת, לדוגמה: מה כתובת ה-</a:t>
            </a:r>
            <a:r>
              <a:rPr lang="en-US" sz="3200" dirty="0"/>
              <a:t>IP</a:t>
            </a:r>
            <a:r>
              <a:rPr lang="he-IL" sz="3200" dirty="0"/>
              <a:t> של </a:t>
            </a:r>
            <a:r>
              <a:rPr lang="en-US" sz="3200" dirty="0"/>
              <a:t>www.example.com</a:t>
            </a:r>
            <a:r>
              <a:rPr lang="he-IL" sz="3200" dirty="0"/>
              <a:t>? והשרת יחזיר לו כתובת </a:t>
            </a:r>
            <a:r>
              <a:rPr lang="en-US" sz="3200" dirty="0"/>
              <a:t>IP</a:t>
            </a:r>
            <a:endParaRPr lang="he-IL" sz="32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מושלם?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חישבו על בעיות במודל זה </a:t>
            </a:r>
            <a:r>
              <a:rPr lang="he-IL" sz="2800" dirty="0">
                <a:sym typeface="Wingdings" pitchFamily="2" charset="2"/>
              </a:rPr>
              <a:t>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3200" dirty="0"/>
          </a:p>
        </p:txBody>
      </p:sp>
      <p:pic>
        <p:nvPicPr>
          <p:cNvPr id="7" name="Picture 6" descr="http://www.whoishostingthis.com/blog/wp-content/uploads/2010/11/we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" y="4298624"/>
            <a:ext cx="3095625" cy="2559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743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sz="4000" dirty="0"/>
              <a:t>Domain Name Server</a:t>
            </a:r>
            <a:r>
              <a:rPr lang="he-IL" sz="4000" dirty="0"/>
              <a:t>- בעיות ופתרונות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37361"/>
            <a:ext cx="8928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בעיה: אם השרת מתנתק, האינטרנט בכל העולם נופל</a:t>
            </a:r>
          </a:p>
          <a:p>
            <a:pPr marL="457200" indent="-45720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פתרון: שרת גיבוי</a:t>
            </a:r>
          </a:p>
          <a:p>
            <a:pPr marL="457200" indent="-45720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5" name="Picture 4" descr="http://cdn.toptenreviews.com/rev/site/cms/category_headers/1077-h_main-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6660" y="3645024"/>
            <a:ext cx="4555671" cy="205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981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sz="4000" dirty="0"/>
              <a:t>Domain Name Server</a:t>
            </a:r>
            <a:r>
              <a:rPr lang="he-IL" sz="4000" dirty="0"/>
              <a:t>- בעיות ופתרונות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583266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בעיה: אם כל הלקוחות בעולם יפנו לשרת אחד, זה ייצור עליו עומס עצום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פתרון: חלוקת העומס בין מספר שרתים</a:t>
            </a:r>
          </a:p>
        </p:txBody>
      </p:sp>
      <p:pic>
        <p:nvPicPr>
          <p:cNvPr id="5" name="Picture 4" descr="http://www.vaultwise.com/wp-content/uploads/2010/10/vw-main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284984"/>
            <a:ext cx="4957482" cy="30099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216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4000" dirty="0"/>
              <a:t>Domain Name Server</a:t>
            </a:r>
            <a:r>
              <a:rPr lang="he-IL" sz="4000" dirty="0"/>
              <a:t>- בעיות ופתרונות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737362"/>
            <a:ext cx="8835320" cy="449995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בעיה: אם יש מיליוני רשומות, חיפוש ייקח זמן רב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פתרון: היררכיה של שמות דומיין-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נחלק את ה-</a:t>
            </a:r>
            <a:r>
              <a:rPr lang="en-US" sz="2800" dirty="0"/>
              <a:t>Domain Names</a:t>
            </a:r>
            <a:r>
              <a:rPr lang="he-IL" sz="2800" dirty="0"/>
              <a:t> לרמות שונות (</a:t>
            </a:r>
            <a:r>
              <a:rPr lang="en-US" sz="2800" dirty="0"/>
              <a:t>“Zones”</a:t>
            </a:r>
            <a:r>
              <a:rPr lang="he-IL" sz="2800" dirty="0"/>
              <a:t>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כל </a:t>
            </a:r>
            <a:r>
              <a:rPr lang="en-US" sz="2800" dirty="0"/>
              <a:t>Domain Name Server</a:t>
            </a:r>
            <a:r>
              <a:rPr lang="he-IL" sz="2800" dirty="0"/>
              <a:t> יכיר רק את כתובות ה-</a:t>
            </a:r>
            <a:r>
              <a:rPr lang="en-US" sz="2800" dirty="0"/>
              <a:t>IP</a:t>
            </a:r>
            <a:r>
              <a:rPr lang="he-IL" sz="2800" dirty="0"/>
              <a:t> של השרתים ב-</a:t>
            </a:r>
            <a:r>
              <a:rPr lang="en-US" sz="2800" dirty="0"/>
              <a:t>Zone</a:t>
            </a:r>
            <a:r>
              <a:rPr lang="he-IL" sz="2800" dirty="0"/>
              <a:t> מתחתיו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הקשרים בין השרתים נראים כמו עץ (הפוך </a:t>
            </a:r>
            <a:r>
              <a:rPr lang="he-IL" sz="2800" dirty="0">
                <a:sym typeface="Wingdings" panose="05000000000000000000" pitchFamily="2" charset="2"/>
              </a:rPr>
              <a:t>)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מיד נבין איך זה עובד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74777" y="3976314"/>
            <a:ext cx="2133600" cy="2168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224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היררכיה של </a:t>
            </a:r>
            <a:r>
              <a:rPr lang="en-US" dirty="0"/>
              <a:t>Domain Names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63586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בראש העץ יש </a:t>
            </a:r>
            <a:r>
              <a:rPr lang="en-US" sz="2400" dirty="0"/>
              <a:t>Root</a:t>
            </a:r>
            <a:r>
              <a:rPr lang="he-IL" sz="2400" dirty="0"/>
              <a:t>- שרת שהכתובת שלו היא '.' (נקודה)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שייך לגוף בינלאומי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ICANN  - Internet Corporation of Assigned Numbers &amp; Names</a:t>
            </a:r>
            <a:r>
              <a:rPr lang="en-US" sz="4000" dirty="0"/>
              <a:t> </a:t>
            </a:r>
            <a:endParaRPr lang="he-IL" sz="20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מתחת ל-</a:t>
            </a:r>
            <a:r>
              <a:rPr lang="en-US" sz="2400" dirty="0"/>
              <a:t>root</a:t>
            </a:r>
            <a:r>
              <a:rPr lang="he-IL" sz="2400" dirty="0"/>
              <a:t> יש </a:t>
            </a:r>
            <a:r>
              <a:rPr lang="en-US" sz="2400" dirty="0"/>
              <a:t>TLDs</a:t>
            </a:r>
            <a:r>
              <a:rPr lang="he-IL" sz="2400" dirty="0"/>
              <a:t>- </a:t>
            </a:r>
            <a:r>
              <a:rPr lang="en-US" sz="2400" dirty="0"/>
              <a:t>Top Level Domains</a:t>
            </a:r>
            <a:r>
              <a:rPr lang="he-IL" sz="2400" dirty="0"/>
              <a:t> – משני סוגים: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000" dirty="0"/>
              <a:t>Country Code TLD– .</a:t>
            </a:r>
            <a:r>
              <a:rPr lang="en-US" sz="2000" dirty="0" err="1"/>
              <a:t>il</a:t>
            </a:r>
            <a:r>
              <a:rPr lang="en-US" sz="2000" dirty="0"/>
              <a:t>, .us, .</a:t>
            </a:r>
            <a:r>
              <a:rPr lang="en-US" sz="2000" dirty="0" err="1"/>
              <a:t>uk</a:t>
            </a:r>
            <a:r>
              <a:rPr lang="en-US" sz="2000" dirty="0"/>
              <a:t>, .</a:t>
            </a:r>
            <a:r>
              <a:rPr lang="en-US" sz="2000" dirty="0" err="1"/>
              <a:t>ru</a:t>
            </a:r>
            <a:r>
              <a:rPr lang="en-US" sz="2000" dirty="0"/>
              <a:t>…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000" dirty="0"/>
              <a:t>Generic TLD - .com, .</a:t>
            </a:r>
            <a:r>
              <a:rPr lang="en-US" sz="2000" dirty="0" err="1"/>
              <a:t>edu</a:t>
            </a:r>
            <a:r>
              <a:rPr lang="en-US" sz="2000" dirty="0"/>
              <a:t>, .</a:t>
            </a:r>
            <a:r>
              <a:rPr lang="en-US" sz="2000" dirty="0" err="1"/>
              <a:t>gov</a:t>
            </a:r>
            <a:r>
              <a:rPr lang="en-US" sz="2000" dirty="0"/>
              <a:t>, .org, </a:t>
            </a:r>
            <a:r>
              <a:rPr lang="en-US" sz="2000" dirty="0" err="1"/>
              <a:t>.net</a:t>
            </a:r>
            <a:r>
              <a:rPr lang="en-US" sz="2000" dirty="0"/>
              <a:t> …</a:t>
            </a:r>
            <a:endParaRPr lang="he-IL" sz="20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ה-</a:t>
            </a:r>
            <a:r>
              <a:rPr lang="en-US" sz="2400" dirty="0"/>
              <a:t>TLDs</a:t>
            </a:r>
            <a:r>
              <a:rPr lang="he-IL" sz="2400" dirty="0"/>
              <a:t> מחולקים ל-</a:t>
            </a:r>
            <a:r>
              <a:rPr lang="en-US" sz="2400" dirty="0"/>
              <a:t>zones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ה-</a:t>
            </a:r>
            <a:r>
              <a:rPr lang="en-US" sz="2400" dirty="0"/>
              <a:t>zones</a:t>
            </a:r>
            <a:r>
              <a:rPr lang="he-IL" sz="2400" dirty="0"/>
              <a:t> מחולקים לרמות שונות, עד שמגיעים לשרת שאחראי על משאב רשת יחיד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2271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1669</TotalTime>
  <Words>1218</Words>
  <Application>Microsoft Office PowerPoint</Application>
  <PresentationFormat>On-screen Show (4:3)</PresentationFormat>
  <Paragraphs>158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Wingdings</vt:lpstr>
      <vt:lpstr>Retrospect</vt:lpstr>
      <vt:lpstr>DNS</vt:lpstr>
      <vt:lpstr>מטרות הפרק</vt:lpstr>
      <vt:lpstr>מה תפקיד פרוטוקול DNS?</vt:lpstr>
      <vt:lpstr>מה היה קורה בלי DNS?</vt:lpstr>
      <vt:lpstr>Domain Name Server</vt:lpstr>
      <vt:lpstr>Domain Name Server- בעיות ופתרונות</vt:lpstr>
      <vt:lpstr>Domain Name Server- בעיות ופתרונות</vt:lpstr>
      <vt:lpstr>Domain Name Server- בעיות ופתרונות</vt:lpstr>
      <vt:lpstr>היררכיה של Domain Names</vt:lpstr>
      <vt:lpstr>היררכיה של Domain Names - המחשה</vt:lpstr>
      <vt:lpstr>שאלה למחשבה</vt:lpstr>
      <vt:lpstr>היררכיה של  Domain Names - המשך</vt:lpstr>
      <vt:lpstr>היררכיה של Domain Names - סיכום</vt:lpstr>
      <vt:lpstr>אז איך עובד פרוטוקול DNS?</vt:lpstr>
      <vt:lpstr>אז איך עובד פרוטוקול DNS?</vt:lpstr>
      <vt:lpstr>אז איך עובד פרוטוקול DNS?</vt:lpstr>
      <vt:lpstr>סוגים של DNS Queries</vt:lpstr>
      <vt:lpstr>Iterative Query</vt:lpstr>
      <vt:lpstr>Reverse Mapping</vt:lpstr>
      <vt:lpstr>TTL- Time To Live</vt:lpstr>
      <vt:lpstr>תרגיל כיתה – ניתוח חבילות DNS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הכרת ה WireShark</dc:title>
  <dc:creator>DWECK</dc:creator>
  <cp:lastModifiedBy>nir dweck</cp:lastModifiedBy>
  <cp:revision>72</cp:revision>
  <dcterms:created xsi:type="dcterms:W3CDTF">2015-11-06T15:06:13Z</dcterms:created>
  <dcterms:modified xsi:type="dcterms:W3CDTF">2022-01-06T17:52:36Z</dcterms:modified>
</cp:coreProperties>
</file>