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0" r:id="rId3"/>
    <p:sldId id="259" r:id="rId4"/>
    <p:sldId id="263" r:id="rId5"/>
    <p:sldId id="264" r:id="rId6"/>
    <p:sldId id="277" r:id="rId7"/>
    <p:sldId id="271" r:id="rId8"/>
    <p:sldId id="267" r:id="rId9"/>
    <p:sldId id="268" r:id="rId10"/>
    <p:sldId id="278" r:id="rId11"/>
    <p:sldId id="269" r:id="rId12"/>
    <p:sldId id="270" r:id="rId13"/>
    <p:sldId id="274" r:id="rId14"/>
    <p:sldId id="273" r:id="rId15"/>
    <p:sldId id="279" r:id="rId16"/>
    <p:sldId id="281" r:id="rId17"/>
    <p:sldId id="280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63"/>
            <p14:sldId id="264"/>
            <p14:sldId id="277"/>
            <p14:sldId id="271"/>
            <p14:sldId id="267"/>
            <p14:sldId id="268"/>
            <p14:sldId id="278"/>
            <p14:sldId id="269"/>
            <p14:sldId id="270"/>
            <p14:sldId id="274"/>
            <p14:sldId id="273"/>
            <p14:sldId id="279"/>
            <p14:sldId id="281"/>
            <p14:sldId id="280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הרצת פונקציה על חבילות לאחר פילטר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כעת כשלמדנו ליצור פילטרים מרובי תנאים, נרצה לבצע פעולות על החבילות </a:t>
            </a:r>
            <a:r>
              <a:rPr lang="he-IL" sz="2400" dirty="0" err="1"/>
              <a:t>שפילטרנו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ניצור פונקציה שמדפיסה את ה-</a:t>
            </a:r>
            <a:r>
              <a:rPr lang="en-US" sz="2400" dirty="0"/>
              <a:t>domain</a:t>
            </a:r>
            <a:r>
              <a:rPr lang="he-IL" sz="2400" dirty="0"/>
              <a:t> עליו מתבצע תשאול ה-</a:t>
            </a:r>
            <a:r>
              <a:rPr lang="en-US" sz="2400" dirty="0"/>
              <a:t>DNS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איך אפשר לגרום לכך שרק חבילות שנתפסו בפילטר שלנו יגיעו לפונקציה </a:t>
            </a:r>
            <a:r>
              <a:rPr lang="en-US" sz="2400" dirty="0" err="1"/>
              <a:t>print_query_name</a:t>
            </a:r>
            <a:r>
              <a:rPr lang="he-IL" sz="2400" dirty="0"/>
              <a:t>?</a:t>
            </a:r>
            <a:endParaRPr lang="en-US" sz="2400" dirty="0"/>
          </a:p>
          <a:p>
            <a:pPr algn="l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41503-54F4-4CAC-89E1-582D366F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214657"/>
            <a:ext cx="5603105" cy="7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הפרמטר </a:t>
            </a:r>
            <a:r>
              <a:rPr lang="en-US" dirty="0"/>
              <a:t>PRN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33119"/>
            <a:ext cx="8878616" cy="4360177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נעביר את הפונקציה ל-</a:t>
            </a:r>
            <a:r>
              <a:rPr lang="en-US" dirty="0"/>
              <a:t>sniff</a:t>
            </a:r>
            <a:r>
              <a:rPr lang="he-IL" dirty="0"/>
              <a:t> ע"י הפרמטר </a:t>
            </a:r>
            <a:r>
              <a:rPr lang="en-US" dirty="0"/>
              <a:t>prn</a:t>
            </a:r>
            <a:r>
              <a:rPr lang="he-IL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הערה: במידה ולא התקבלו תוצאות, יתכן שזה עקב מנגנון ה-</a:t>
            </a:r>
            <a:r>
              <a:rPr lang="en-US" dirty="0"/>
              <a:t>cache</a:t>
            </a:r>
            <a:r>
              <a:rPr lang="he-IL" dirty="0"/>
              <a:t>, יש לאפס אותו ע"י הפקודה:</a:t>
            </a:r>
          </a:p>
          <a:p>
            <a:pPr marL="0" indent="0" algn="l">
              <a:buNone/>
            </a:pPr>
            <a:r>
              <a:rPr lang="he-IL" dirty="0"/>
              <a:t> </a:t>
            </a:r>
            <a:r>
              <a:rPr lang="en-US" dirty="0"/>
              <a:t>ipconfig</a:t>
            </a:r>
            <a:r>
              <a:rPr lang="he-IL" dirty="0"/>
              <a:t> </a:t>
            </a:r>
            <a:r>
              <a:rPr lang="en-US" dirty="0"/>
              <a:t>/</a:t>
            </a:r>
            <a:r>
              <a:rPr lang="en-US" dirty="0" err="1"/>
              <a:t>flushdns</a:t>
            </a:r>
            <a:endParaRPr lang="he-IL" dirty="0"/>
          </a:p>
          <a:p>
            <a:pPr algn="l" rtl="1">
              <a:buFont typeface="Wingdings" panose="05000000000000000000" pitchFamily="2" charset="2"/>
              <a:buChar char="Ø"/>
            </a:pPr>
            <a:endParaRPr lang="he-IL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E9885-5B66-4FD8-9197-69CCBCE1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9" y="2227484"/>
            <a:ext cx="8090762" cy="1450757"/>
          </a:xfrm>
          <a:prstGeom prst="rect">
            <a:avLst/>
          </a:prstGeom>
        </p:spPr>
      </p:pic>
      <p:sp>
        <p:nvSpPr>
          <p:cNvPr id="4" name="מלבן מעוגל 6"/>
          <p:cNvSpPr/>
          <p:nvPr/>
        </p:nvSpPr>
        <p:spPr>
          <a:xfrm>
            <a:off x="5724129" y="2204864"/>
            <a:ext cx="2448272" cy="3600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17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סיכום- שרשרת הפעולות המלאה</a:t>
            </a:r>
            <a:endParaRPr lang="en-US" sz="4000" dirty="0"/>
          </a:p>
        </p:txBody>
      </p:sp>
      <p:pic>
        <p:nvPicPr>
          <p:cNvPr id="10" name="Content Placeholder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895477"/>
            <a:ext cx="8856662" cy="229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9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תרגיל- </a:t>
            </a:r>
            <a:r>
              <a:rPr lang="he-IL" dirty="0" err="1"/>
              <a:t>פילטור</a:t>
            </a:r>
            <a:r>
              <a:rPr lang="he-IL" dirty="0"/>
              <a:t> </a:t>
            </a:r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5734"/>
            <a:ext cx="8043232" cy="4391578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את תרגיל מודרך 5.2, הסנפה של </a:t>
            </a:r>
            <a:r>
              <a:rPr lang="en-US" sz="2800" dirty="0"/>
              <a:t>HTTP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בצעו את תרגיל מודרך 5.3, הסנפה של </a:t>
            </a:r>
            <a:r>
              <a:rPr lang="en-US" sz="2800" dirty="0"/>
              <a:t>HTTP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72046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ביניים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844824"/>
            <a:ext cx="8784975" cy="4464495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למדנו איך משתמשים ב-</a:t>
            </a:r>
            <a:r>
              <a:rPr lang="en-US" sz="3200" dirty="0" err="1"/>
              <a:t>scapy</a:t>
            </a:r>
            <a:r>
              <a:rPr lang="he-IL" sz="3200" dirty="0"/>
              <a:t> להסנפה של חבילות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ראינו שיש ביכולתנו ליצור פילטרים מסוגים שונים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ב-</a:t>
            </a:r>
            <a:r>
              <a:rPr lang="en-US" sz="2800" dirty="0" err="1"/>
              <a:t>wireshark</a:t>
            </a:r>
            <a:r>
              <a:rPr lang="he-IL" sz="2800" dirty="0"/>
              <a:t> אנחנו מוגבלים על ידי פילטרים שמישהו אחר כתב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למדנו לגרום להרצה של פונקציה על חבילות שעברו סינון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... מה לגבי יצירה של חבילות?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33572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 ב-</a:t>
            </a:r>
            <a:r>
              <a:rPr lang="en-US" dirty="0" err="1"/>
              <a:t>Scapy</a:t>
            </a:r>
            <a:r>
              <a:rPr lang="he-IL" dirty="0"/>
              <a:t> ליצירת חבילות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926" y="1845734"/>
            <a:ext cx="2400834" cy="1223226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ניצור חבילת </a:t>
            </a:r>
            <a:r>
              <a:rPr lang="en-US" sz="2400" dirty="0"/>
              <a:t>IP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שימו לב לתקציר ושימו לב  לכתובות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64DA2-9046-44D0-BC50-4ECC8E3E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773405"/>
            <a:ext cx="1609950" cy="28007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00EB2C-AAB0-4EF3-9EE0-73A14ADC2F3F}"/>
              </a:ext>
            </a:extLst>
          </p:cNvPr>
          <p:cNvSpPr txBox="1">
            <a:spLocks/>
          </p:cNvSpPr>
          <p:nvPr/>
        </p:nvSpPr>
        <p:spPr>
          <a:xfrm>
            <a:off x="3730402" y="4797152"/>
            <a:ext cx="2400834" cy="1223226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ניצור חבילת </a:t>
            </a:r>
            <a:r>
              <a:rPr lang="en-US" sz="2400" dirty="0"/>
              <a:t>IP</a:t>
            </a:r>
            <a:r>
              <a:rPr lang="he-IL" sz="2400" dirty="0"/>
              <a:t> עם כתובת שונה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שימו לב לתקציר ושימו לב  לכתובות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0D062-23D2-44ED-8EDD-25EEEFE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4654"/>
            <a:ext cx="3478882" cy="32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 ב-</a:t>
            </a:r>
            <a:r>
              <a:rPr lang="en-US" dirty="0" err="1"/>
              <a:t>Scapy</a:t>
            </a:r>
            <a:r>
              <a:rPr lang="he-IL" dirty="0"/>
              <a:t> ליצירת חבילות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5926" y="1845734"/>
            <a:ext cx="2400834" cy="1223226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ניצור חבילת </a:t>
            </a:r>
            <a:r>
              <a:rPr lang="en-US" sz="2400" dirty="0"/>
              <a:t>IP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שימו לב לתקציר ושימו לב  לכתובות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64DA2-9046-44D0-BC50-4ECC8E3E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773405"/>
            <a:ext cx="1609950" cy="28007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00EB2C-AAB0-4EF3-9EE0-73A14ADC2F3F}"/>
              </a:ext>
            </a:extLst>
          </p:cNvPr>
          <p:cNvSpPr txBox="1">
            <a:spLocks/>
          </p:cNvSpPr>
          <p:nvPr/>
        </p:nvSpPr>
        <p:spPr>
          <a:xfrm>
            <a:off x="3730402" y="4646475"/>
            <a:ext cx="3649910" cy="10147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ניצור חבילת </a:t>
            </a:r>
            <a:r>
              <a:rPr lang="en-US" sz="2400" dirty="0"/>
              <a:t>IP</a:t>
            </a:r>
            <a:r>
              <a:rPr lang="he-IL" sz="2400" dirty="0"/>
              <a:t> עם כתובת שונה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שימו לב לתקציר ושימו לב  לכתובות</a:t>
            </a:r>
          </a:p>
          <a:p>
            <a:pPr marL="0" indent="0" algn="r" rtl="1">
              <a:buFont typeface="Calibri" panose="020F0502020204030204" pitchFamily="34" charset="0"/>
              <a:buNone/>
            </a:pP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0D062-23D2-44ED-8EDD-25EEEFE3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4654"/>
            <a:ext cx="3478882" cy="328810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1A673C-4E30-45E6-B58F-6204F9C2A5A1}"/>
              </a:ext>
            </a:extLst>
          </p:cNvPr>
          <p:cNvSpPr txBox="1">
            <a:spLocks/>
          </p:cNvSpPr>
          <p:nvPr/>
        </p:nvSpPr>
        <p:spPr>
          <a:xfrm>
            <a:off x="3851920" y="5589240"/>
            <a:ext cx="5184576" cy="6850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ניתן להכניס גם </a:t>
            </a:r>
            <a:r>
              <a:rPr lang="en-US" dirty="0"/>
              <a:t>host name</a:t>
            </a:r>
            <a:r>
              <a:rPr lang="he-IL" dirty="0"/>
              <a:t> ו-</a:t>
            </a:r>
            <a:r>
              <a:rPr lang="en-US" dirty="0" err="1"/>
              <a:t>scapy</a:t>
            </a:r>
            <a:r>
              <a:rPr lang="he-IL" dirty="0"/>
              <a:t> יבצע תרגום בזמן השליחה</a:t>
            </a:r>
          </a:p>
        </p:txBody>
      </p:sp>
    </p:spTree>
    <p:extLst>
      <p:ext uri="{BB962C8B-B14F-4D97-AF65-F5344CB8AC3E}">
        <p14:creationId xmlns:p14="http://schemas.microsoft.com/office/powerpoint/2010/main" val="22968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שליחת חבילה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יצירת החבילה</a:t>
            </a:r>
            <a:endParaRPr lang="he-IL" dirty="0"/>
          </a:p>
          <a:p>
            <a:r>
              <a:rPr lang="en-US" sz="1600" dirty="0"/>
              <a:t>&gt;&gt;&gt; </a:t>
            </a:r>
            <a:r>
              <a:rPr lang="en-US" sz="1600" dirty="0" err="1"/>
              <a:t>my_packet</a:t>
            </a:r>
            <a:r>
              <a:rPr lang="en-US" sz="1600" dirty="0"/>
              <a:t> = Ether(</a:t>
            </a:r>
            <a:r>
              <a:rPr lang="en-US" sz="1600" dirty="0" err="1"/>
              <a:t>dst</a:t>
            </a:r>
            <a:r>
              <a:rPr lang="en-US" sz="1600" dirty="0"/>
              <a:t>="7c:b7:33:bf:18:34")/IP(</a:t>
            </a:r>
            <a:r>
              <a:rPr lang="en-US" sz="1600" dirty="0" err="1"/>
              <a:t>dst</a:t>
            </a:r>
            <a:r>
              <a:rPr lang="en-US" sz="1600" dirty="0"/>
              <a:t>="www.google.com")/Raw("Hello")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שליחת חבילה</a:t>
            </a:r>
            <a:endParaRPr lang="en-US" sz="2400" dirty="0"/>
          </a:p>
          <a:p>
            <a:r>
              <a:rPr lang="en-US" dirty="0"/>
              <a:t>&gt;&gt;&gt; send(</a:t>
            </a:r>
            <a:r>
              <a:rPr lang="en-US" dirty="0" err="1"/>
              <a:t>my_packet</a:t>
            </a:r>
            <a:r>
              <a:rPr lang="en-US" dirty="0"/>
              <a:t>)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Sent 1 packets.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7874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400" dirty="0"/>
              <a:t>שימוש ב-</a:t>
            </a:r>
            <a:r>
              <a:rPr lang="en-US" sz="4400" dirty="0" err="1"/>
              <a:t>scapy</a:t>
            </a:r>
            <a:r>
              <a:rPr lang="he-IL" sz="4400" dirty="0"/>
              <a:t> מתוך סקריפט </a:t>
            </a:r>
            <a:r>
              <a:rPr lang="he-IL" sz="4400" dirty="0" err="1"/>
              <a:t>פייתון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/>
              <a:t>כתיבת תכניות </a:t>
            </a:r>
            <a:r>
              <a:rPr lang="he-IL" sz="2800" dirty="0" err="1"/>
              <a:t>פייתון</a:t>
            </a:r>
            <a:r>
              <a:rPr lang="he-IL" sz="2800" dirty="0"/>
              <a:t> שעושות שימוש ב-</a:t>
            </a:r>
            <a:r>
              <a:rPr lang="en-US" sz="2800" dirty="0" err="1"/>
              <a:t>scapy</a:t>
            </a:r>
            <a:r>
              <a:rPr lang="he-IL" sz="2800" dirty="0"/>
              <a:t> יסייעו </a:t>
            </a:r>
            <a:r>
              <a:rPr lang="he-IL" sz="2800" dirty="0" err="1"/>
              <a:t>בדיבוג</a:t>
            </a:r>
            <a:r>
              <a:rPr lang="he-IL" sz="2800" dirty="0"/>
              <a:t> ובשמירת הקוד להמשך</a:t>
            </a:r>
          </a:p>
          <a:p>
            <a:pPr algn="l"/>
            <a:r>
              <a:rPr lang="en-US" sz="1800" b="0" i="0" u="none" strike="noStrike" baseline="0" dirty="0">
                <a:latin typeface="Arial" panose="020B0604020202020204" pitchFamily="34" charset="0"/>
              </a:rPr>
              <a:t>from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scapy.all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import *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63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שימוש ב-</a:t>
            </a:r>
            <a:r>
              <a:rPr lang="en-US" dirty="0" err="1"/>
              <a:t>Scapy</a:t>
            </a:r>
            <a:r>
              <a:rPr lang="he-IL" dirty="0"/>
              <a:t> ליצירת חבילות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845733"/>
            <a:ext cx="7683192" cy="4484473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הזכרנו ש-</a:t>
            </a:r>
            <a:r>
              <a:rPr lang="en-US" sz="2400" dirty="0" err="1"/>
              <a:t>scapy</a:t>
            </a:r>
            <a:r>
              <a:rPr lang="he-IL" sz="2400" dirty="0"/>
              <a:t> מאפשר יצירה של חבילות</a:t>
            </a:r>
          </a:p>
          <a:p>
            <a:pPr algn="r" rtl="1"/>
            <a:r>
              <a:rPr lang="he-IL" sz="2400" dirty="0"/>
              <a:t>פעולה זו דורשת היכרות עם השכבות שמתחת לשכבת האפליקציה</a:t>
            </a:r>
          </a:p>
          <a:p>
            <a:pPr algn="r" rtl="1"/>
            <a:r>
              <a:rPr lang="he-IL" sz="2400" dirty="0"/>
              <a:t>לכן נלמד אותן, ואז נחזור ל-</a:t>
            </a:r>
            <a:r>
              <a:rPr lang="en-US" sz="2400" dirty="0" err="1"/>
              <a:t>scapy</a:t>
            </a:r>
            <a:r>
              <a:rPr lang="he-IL" sz="2400" dirty="0"/>
              <a:t> וניישם את מה שלמדנו </a:t>
            </a:r>
            <a:r>
              <a:rPr lang="he-IL" sz="2400" dirty="0">
                <a:sym typeface="Wingdings" pitchFamily="2" charset="2"/>
              </a:rPr>
              <a:t></a:t>
            </a:r>
          </a:p>
          <a:p>
            <a:pPr algn="r" rtl="1"/>
            <a:r>
              <a:rPr lang="he-IL" sz="2400" dirty="0">
                <a:sym typeface="Wingdings" pitchFamily="2" charset="2"/>
              </a:rPr>
              <a:t>כעת אנחנו מוכנים לצלול לעומק השכבות הבאות...</a:t>
            </a:r>
            <a:endParaRPr lang="he-IL" sz="2400" dirty="0"/>
          </a:p>
          <a:p>
            <a:pPr marL="251460" indent="-342900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23" name="Picture 22" descr="https://twistedsifter.files.wordpress.com/2013/11/fish-and-scuba-diver-funny-priceless-express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365104"/>
            <a:ext cx="2971800" cy="1965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1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מבוא לעבודה עם </a:t>
            </a:r>
            <a:r>
              <a:rPr lang="en-US" dirty="0" err="1"/>
              <a:t>Scapy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1845734"/>
            <a:ext cx="5450944" cy="43195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/>
              <a:t>socket</a:t>
            </a:r>
            <a:r>
              <a:rPr lang="he-IL" sz="2800" dirty="0"/>
              <a:t> הינו מימוש של כל 4 שכבות התקשורת אשר מאפשר לנו להתרכז ולממש את רמת האפליקציה.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800" dirty="0" err="1"/>
              <a:t>Scapy</a:t>
            </a:r>
            <a:r>
              <a:rPr lang="he-IL" sz="2800" dirty="0"/>
              <a:t>- ספריה חיצונית </a:t>
            </a:r>
            <a:r>
              <a:rPr lang="he-IL" sz="2800" dirty="0" err="1"/>
              <a:t>לפייתון</a:t>
            </a:r>
            <a:r>
              <a:rPr lang="he-IL" sz="2800" dirty="0"/>
              <a:t> שמאפשרת מגוון פעולות: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יצירה של חבילות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שליחת חבילות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הסנפה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 err="1"/>
              <a:t>פילטור</a:t>
            </a:r>
            <a:r>
              <a:rPr lang="he-IL" sz="2400" dirty="0"/>
              <a:t> חבילות לפי שדות שונים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</p:txBody>
      </p:sp>
      <p:pic>
        <p:nvPicPr>
          <p:cNvPr id="6" name="Picture 5" descr="https://sustaindocument.files.wordpress.com/2012/10/scappy-logo-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384" y="1964432"/>
            <a:ext cx="2694432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 rtl="1"/>
            <a:r>
              <a:rPr lang="en-US" dirty="0" err="1"/>
              <a:t>הפעלה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בתוך ה-</a:t>
            </a:r>
            <a:r>
              <a:rPr lang="en-US" dirty="0" err="1"/>
              <a:t>cmd</a:t>
            </a:r>
            <a:r>
              <a:rPr lang="he-IL" dirty="0"/>
              <a:t> כתבו </a:t>
            </a:r>
            <a:r>
              <a:rPr lang="en-US" dirty="0" err="1"/>
              <a:t>scapy</a:t>
            </a:r>
            <a:r>
              <a:rPr lang="he-IL" dirty="0"/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מומלץ לכבות את </a:t>
            </a:r>
            <a:r>
              <a:rPr lang="en-US" dirty="0"/>
              <a:t>IPV6</a:t>
            </a:r>
            <a:r>
              <a:rPr lang="he-IL" dirty="0"/>
              <a:t> לפני ההפעלה.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מומלץ להריץ בהתחלה </a:t>
            </a:r>
          </a:p>
          <a:p>
            <a:pPr marL="201168" lvl="1" indent="0" algn="l">
              <a:buNone/>
            </a:pPr>
            <a:r>
              <a:rPr lang="en-US" dirty="0" err="1"/>
              <a:t>conf.color_theme</a:t>
            </a:r>
            <a:r>
              <a:rPr lang="en-US" dirty="0"/>
              <a:t> = </a:t>
            </a:r>
            <a:r>
              <a:rPr lang="en-US" dirty="0" err="1"/>
              <a:t>ColorOnBlackTheme</a:t>
            </a:r>
            <a:r>
              <a:rPr lang="en-US" dirty="0"/>
              <a:t>()</a:t>
            </a:r>
            <a:endParaRPr lang="he-IL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AFC517-9014-4D63-9FD4-DEA8286D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198590"/>
            <a:ext cx="7221921" cy="34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הפונקציה </a:t>
            </a:r>
            <a:r>
              <a:rPr lang="en-US" dirty="0"/>
              <a:t>sniff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5734"/>
            <a:ext cx="7827208" cy="4023360"/>
          </a:xfrm>
        </p:spPr>
        <p:txBody>
          <a:bodyPr>
            <a:normAutofit/>
          </a:bodyPr>
          <a:lstStyle/>
          <a:p>
            <a:pPr algn="r" rtl="1"/>
            <a:r>
              <a:rPr lang="he-IL" sz="3200" dirty="0"/>
              <a:t>מאפשרת הסנפה של חבילות</a:t>
            </a:r>
          </a:p>
          <a:p>
            <a:pPr algn="r" rtl="1"/>
            <a:endParaRPr lang="he-IL" sz="3200" dirty="0"/>
          </a:p>
          <a:p>
            <a:pPr algn="r" rtl="1"/>
            <a:endParaRPr lang="he-IL" sz="3200" dirty="0"/>
          </a:p>
          <a:p>
            <a:pPr algn="r" rtl="1"/>
            <a:r>
              <a:rPr lang="he-IL" sz="3200" dirty="0"/>
              <a:t>החבילות נשמרות ברשימה</a:t>
            </a:r>
          </a:p>
          <a:p>
            <a:pPr algn="r" rtl="1"/>
            <a:r>
              <a:rPr lang="he-IL" sz="3200" dirty="0"/>
              <a:t>ניתן לגשת לכל חבילה וחבילה כמו לאיברי רשימה </a:t>
            </a:r>
            <a:r>
              <a:rPr lang="he-IL" sz="3200" dirty="0" err="1"/>
              <a:t>בפייתון</a:t>
            </a:r>
            <a:endParaRPr lang="he-I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F06B3-2424-40A3-B814-F3CF3C3D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18" y="2348880"/>
            <a:ext cx="6391472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85AE04-7FD6-4E5A-A310-C50AA776D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76" y="5228891"/>
            <a:ext cx="9144000" cy="7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 rtl="1"/>
            <a:r>
              <a:rPr lang="he-IL" dirty="0" err="1"/>
              <a:t>פילטור</a:t>
            </a:r>
            <a:r>
              <a:rPr lang="he-IL" dirty="0"/>
              <a:t> חבילות מסוג </a:t>
            </a:r>
            <a:r>
              <a:rPr lang="en-US" dirty="0"/>
              <a:t>DNS</a:t>
            </a:r>
            <a:r>
              <a:rPr lang="he-IL" dirty="0"/>
              <a:t> (תרגיל 5.1)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כשביצענו </a:t>
            </a:r>
            <a:r>
              <a:rPr lang="he-IL" sz="2400" dirty="0" err="1"/>
              <a:t>הסנפות</a:t>
            </a:r>
            <a:r>
              <a:rPr lang="he-IL" sz="2400" dirty="0"/>
              <a:t> עם </a:t>
            </a:r>
            <a:r>
              <a:rPr lang="en-US" sz="2400" dirty="0" err="1"/>
              <a:t>wireshark</a:t>
            </a:r>
            <a:r>
              <a:rPr lang="he-IL" sz="2400" dirty="0"/>
              <a:t> ראינו שכאשר אנחנו מבצעים </a:t>
            </a:r>
            <a:r>
              <a:rPr lang="en-US" sz="2400" dirty="0" err="1"/>
              <a:t>nslookup</a:t>
            </a:r>
            <a:r>
              <a:rPr lang="he-IL" sz="2400" dirty="0"/>
              <a:t>, בשכבת האפליקציה עובר פרוטוקול </a:t>
            </a:r>
            <a:r>
              <a:rPr lang="en-US" sz="2400" dirty="0"/>
              <a:t>DNS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 err="1"/>
              <a:t>Scapy</a:t>
            </a:r>
            <a:r>
              <a:rPr lang="he-IL" sz="2000" dirty="0"/>
              <a:t> מזהה את השדות שמופיעים בחבילות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אנו יכולים </a:t>
            </a:r>
            <a:r>
              <a:rPr lang="he-IL" sz="2400" dirty="0" err="1"/>
              <a:t>לפלטר</a:t>
            </a:r>
            <a:r>
              <a:rPr lang="he-IL" sz="2400" dirty="0"/>
              <a:t> לפי שדה כלשהו, ע"י הפרמטר </a:t>
            </a:r>
            <a:r>
              <a:rPr lang="en-US" sz="3600" b="1" dirty="0" err="1">
                <a:solidFill>
                  <a:srgbClr val="FF0000"/>
                </a:solidFill>
              </a:rPr>
              <a:t>lfilter</a:t>
            </a:r>
            <a:endParaRPr lang="he-IL" sz="3600" b="1" dirty="0">
              <a:solidFill>
                <a:srgbClr val="FF0000"/>
              </a:solidFill>
            </a:endParaRP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לדוגמה, </a:t>
            </a:r>
            <a:r>
              <a:rPr lang="he-IL" sz="3600" dirty="0" err="1">
                <a:solidFill>
                  <a:srgbClr val="00B050"/>
                </a:solidFill>
              </a:rPr>
              <a:t>פילטור</a:t>
            </a:r>
            <a:r>
              <a:rPr lang="he-IL" sz="3600" dirty="0">
                <a:solidFill>
                  <a:srgbClr val="00B050"/>
                </a:solidFill>
              </a:rPr>
              <a:t> </a:t>
            </a:r>
            <a:r>
              <a:rPr lang="he-IL" sz="3600" dirty="0" err="1">
                <a:solidFill>
                  <a:srgbClr val="00B050"/>
                </a:solidFill>
              </a:rPr>
              <a:t>פקטות</a:t>
            </a:r>
            <a:r>
              <a:rPr lang="he-IL" sz="3600" dirty="0">
                <a:solidFill>
                  <a:srgbClr val="00B05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DNS</a:t>
            </a:r>
            <a:r>
              <a:rPr lang="he-IL" sz="3600" dirty="0"/>
              <a:t>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70BD12-4F1E-4F73-A3F7-50FB45E71F90}"/>
              </a:ext>
            </a:extLst>
          </p:cNvPr>
          <p:cNvGrpSpPr/>
          <p:nvPr/>
        </p:nvGrpSpPr>
        <p:grpSpPr>
          <a:xfrm>
            <a:off x="0" y="4288542"/>
            <a:ext cx="4448796" cy="2591162"/>
            <a:chOff x="0" y="4288542"/>
            <a:chExt cx="4448796" cy="25911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CDC2FB-515F-4C12-96C7-F3B945E8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88542"/>
              <a:ext cx="4448796" cy="25911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1A71E7-0F0D-452E-A1FC-368E74200591}"/>
                </a:ext>
              </a:extLst>
            </p:cNvPr>
            <p:cNvSpPr/>
            <p:nvPr/>
          </p:nvSpPr>
          <p:spPr>
            <a:xfrm>
              <a:off x="268124" y="4288542"/>
              <a:ext cx="1999619" cy="36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21161-BD10-4F8E-A55B-E9AAC4B39E5E}"/>
                </a:ext>
              </a:extLst>
            </p:cNvPr>
            <p:cNvSpPr/>
            <p:nvPr/>
          </p:nvSpPr>
          <p:spPr>
            <a:xfrm>
              <a:off x="2267743" y="4653136"/>
              <a:ext cx="1440161" cy="3645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/>
              <a:t>		המתודה </a:t>
            </a:r>
            <a:r>
              <a:rPr lang="en-US" sz="4000" dirty="0"/>
              <a:t>show()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2576" y="1737361"/>
            <a:ext cx="5496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לאחר שבחרנו חבילה מסוימת, ניתן להציג את התוכן שלה על ידי המתודה </a:t>
            </a:r>
            <a:r>
              <a:rPr lang="en-US" sz="2800" dirty="0"/>
              <a:t>show()</a:t>
            </a:r>
            <a:endParaRPr lang="he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55CD0-A14C-40AD-92A6-5550D1BD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11682" cy="6858000"/>
          </a:xfrm>
          <a:prstGeom prst="rect">
            <a:avLst/>
          </a:prstGeom>
        </p:spPr>
      </p:pic>
      <p:sp>
        <p:nvSpPr>
          <p:cNvPr id="7" name="מלבן מעוגל 6"/>
          <p:cNvSpPr/>
          <p:nvPr/>
        </p:nvSpPr>
        <p:spPr>
          <a:xfrm>
            <a:off x="-20894" y="0"/>
            <a:ext cx="1856589" cy="2866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המתודה </a:t>
            </a:r>
            <a:r>
              <a:rPr lang="en-US" sz="4000" dirty="0"/>
              <a:t>show()</a:t>
            </a:r>
            <a:r>
              <a:rPr lang="he-IL" sz="4000" dirty="0"/>
              <a:t>- המשך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845733"/>
            <a:ext cx="4586848" cy="444915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אם נרצה להתמקד בפרוטוקול ה-</a:t>
            </a:r>
            <a:r>
              <a:rPr lang="en-US" sz="2800" dirty="0"/>
              <a:t>DNS</a:t>
            </a:r>
            <a:r>
              <a:rPr lang="he-IL" sz="2800" dirty="0"/>
              <a:t>, נבצע </a:t>
            </a:r>
            <a:r>
              <a:rPr lang="en-US" sz="2800" dirty="0"/>
              <a:t>show</a:t>
            </a:r>
            <a:r>
              <a:rPr lang="he-IL" sz="2800" dirty="0"/>
              <a:t> רק לחלק של הפרוטוקול הזה בחבילה.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לבדוק ערך של כל שדה. לדוגמה: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מצאנו שכאשר שדה זה הוא 0, הכוונה ל-</a:t>
            </a:r>
            <a:r>
              <a:rPr lang="en-US" sz="2400" dirty="0"/>
              <a:t>QUERY</a:t>
            </a:r>
            <a:r>
              <a:rPr lang="he-IL" sz="2400" dirty="0"/>
              <a:t> (</a:t>
            </a:r>
            <a:r>
              <a:rPr lang="he-IL" sz="2400" dirty="0" err="1"/>
              <a:t>שאילתא</a:t>
            </a:r>
            <a:r>
              <a:rPr lang="he-IL" sz="24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67F624-2655-43AE-93D4-C8E78236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576"/>
            <a:ext cx="3632945" cy="457481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E23474-09C4-4A62-A9B2-C3B565C2CEF2}"/>
              </a:ext>
            </a:extLst>
          </p:cNvPr>
          <p:cNvSpPr/>
          <p:nvPr/>
        </p:nvSpPr>
        <p:spPr>
          <a:xfrm>
            <a:off x="1115616" y="1737361"/>
            <a:ext cx="504056" cy="323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736EC-E8AD-44F6-8210-3B8B38E0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035331"/>
            <a:ext cx="309255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 err="1"/>
              <a:t>פילטור</a:t>
            </a:r>
            <a:r>
              <a:rPr lang="he-IL" sz="4000" dirty="0"/>
              <a:t> חבילות לפי שדות נוספים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07904" y="1844824"/>
            <a:ext cx="5234920" cy="4499950"/>
          </a:xfrm>
          <a:ln>
            <a:noFill/>
          </a:ln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נניח שאנחנו מעוניינים </a:t>
            </a:r>
            <a:r>
              <a:rPr lang="he-IL" sz="3200" dirty="0" err="1"/>
              <a:t>לפלטר</a:t>
            </a:r>
            <a:r>
              <a:rPr lang="he-IL" sz="3200" dirty="0"/>
              <a:t> חבילות שעונות לתנאים הבאים: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800" dirty="0"/>
              <a:t>DNS</a:t>
            </a:r>
            <a:r>
              <a:rPr lang="he-IL" sz="2800" dirty="0"/>
              <a:t>- </a:t>
            </a:r>
            <a:r>
              <a:rPr lang="he-IL" sz="2800" dirty="0">
                <a:solidFill>
                  <a:srgbClr val="00B050"/>
                </a:solidFill>
              </a:rPr>
              <a:t>למדנו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 err="1"/>
              <a:t>שאילתא</a:t>
            </a:r>
            <a:r>
              <a:rPr lang="he-IL" sz="2800" dirty="0"/>
              <a:t> - </a:t>
            </a:r>
            <a:r>
              <a:rPr lang="he-IL" sz="2800" dirty="0">
                <a:solidFill>
                  <a:srgbClr val="00B050"/>
                </a:solidFill>
              </a:rPr>
              <a:t>למדנו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טיפוס </a:t>
            </a:r>
            <a:r>
              <a:rPr lang="en-US" sz="2800" dirty="0"/>
              <a:t>A</a:t>
            </a:r>
            <a:r>
              <a:rPr lang="he-IL" sz="2800" dirty="0"/>
              <a:t> (לא </a:t>
            </a:r>
            <a:r>
              <a:rPr lang="en-US" sz="2800" dirty="0"/>
              <a:t>PTR</a:t>
            </a:r>
            <a:r>
              <a:rPr lang="he-IL" sz="2800" dirty="0"/>
              <a:t>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0413A-F8F1-404F-8ED6-5F00BD58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44824"/>
            <a:ext cx="3096344" cy="4543548"/>
          </a:xfrm>
          <a:prstGeom prst="rect">
            <a:avLst/>
          </a:prstGeom>
        </p:spPr>
      </p:pic>
      <p:sp>
        <p:nvSpPr>
          <p:cNvPr id="7" name="מלבן מעוגל 8"/>
          <p:cNvSpPr/>
          <p:nvPr/>
        </p:nvSpPr>
        <p:spPr>
          <a:xfrm>
            <a:off x="611560" y="5373216"/>
            <a:ext cx="1447800" cy="2286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היררכיה של </a:t>
            </a:r>
            <a:r>
              <a:rPr lang="en-US" dirty="0"/>
              <a:t>Domain Names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נשפר את הפילטר שלנו: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/>
              <a:t>&gt;&gt;&gt; def </a:t>
            </a:r>
            <a:r>
              <a:rPr lang="en-US" sz="2400" dirty="0" err="1"/>
              <a:t>filter_dns</a:t>
            </a:r>
            <a:r>
              <a:rPr lang="en-US" sz="2400" dirty="0"/>
              <a:t>(packet):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/>
              <a:t>              return (DNS in packet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/>
              <a:t>                    and packet[DNS].opcode==0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/>
              <a:t>		          and packet[DNSQR].</a:t>
            </a:r>
            <a:r>
              <a:rPr lang="en-US" sz="2400" dirty="0" err="1"/>
              <a:t>qtype</a:t>
            </a:r>
            <a:r>
              <a:rPr lang="en-US" sz="2400" dirty="0"/>
              <a:t>==1)</a:t>
            </a:r>
          </a:p>
          <a:p>
            <a:pPr algn="r" rtl="1">
              <a:buNone/>
            </a:pPr>
            <a:endParaRPr lang="en-US" sz="2400" dirty="0"/>
          </a:p>
          <a:p>
            <a:pPr algn="r" rtl="1">
              <a:buNone/>
            </a:pPr>
            <a:endParaRPr lang="he-IL" sz="2400" dirty="0"/>
          </a:p>
          <a:p>
            <a:pPr algn="r" rtl="1"/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4716016" y="2780928"/>
            <a:ext cx="4038600" cy="1143000"/>
            <a:chOff x="2552700" y="2857500"/>
            <a:chExt cx="4038600" cy="1143000"/>
          </a:xfrm>
        </p:grpSpPr>
        <p:sp>
          <p:nvSpPr>
            <p:cNvPr id="5" name="חץ ימינה 5"/>
            <p:cNvSpPr/>
            <p:nvPr/>
          </p:nvSpPr>
          <p:spPr>
            <a:xfrm rot="10800000">
              <a:off x="2552700" y="3009898"/>
              <a:ext cx="25146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6" name="חץ ימינה 6"/>
            <p:cNvSpPr/>
            <p:nvPr/>
          </p:nvSpPr>
          <p:spPr>
            <a:xfrm rot="10800000">
              <a:off x="3867150" y="3362325"/>
              <a:ext cx="12192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7" name="חץ ימינה 7"/>
            <p:cNvSpPr/>
            <p:nvPr/>
          </p:nvSpPr>
          <p:spPr>
            <a:xfrm rot="10800000">
              <a:off x="4076700" y="3771899"/>
              <a:ext cx="990600" cy="45719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e-IL"/>
            </a:p>
          </p:txBody>
        </p:sp>
        <p:sp>
          <p:nvSpPr>
            <p:cNvPr id="8" name="מלבן מעוגל 8"/>
            <p:cNvSpPr/>
            <p:nvPr/>
          </p:nvSpPr>
          <p:spPr>
            <a:xfrm>
              <a:off x="5143500" y="2857500"/>
              <a:ext cx="1447800" cy="381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 err="1"/>
                <a:t>פקטת</a:t>
              </a:r>
              <a:r>
                <a:rPr lang="he-IL" dirty="0"/>
                <a:t> </a:t>
              </a:r>
              <a:r>
                <a:rPr lang="en-US" dirty="0"/>
                <a:t>DNS</a:t>
              </a:r>
              <a:endParaRPr lang="he-IL" dirty="0"/>
            </a:p>
          </p:txBody>
        </p:sp>
        <p:sp>
          <p:nvSpPr>
            <p:cNvPr id="9" name="מלבן מעוגל 9"/>
            <p:cNvSpPr/>
            <p:nvPr/>
          </p:nvSpPr>
          <p:spPr>
            <a:xfrm>
              <a:off x="5143500" y="3238500"/>
              <a:ext cx="1447800" cy="381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שאילתא</a:t>
              </a:r>
            </a:p>
          </p:txBody>
        </p:sp>
        <p:sp>
          <p:nvSpPr>
            <p:cNvPr id="10" name="מלבן מעוגל 10"/>
            <p:cNvSpPr/>
            <p:nvPr/>
          </p:nvSpPr>
          <p:spPr>
            <a:xfrm>
              <a:off x="5143500" y="3619500"/>
              <a:ext cx="1447800" cy="381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1"/>
              <a:r>
                <a:rPr lang="he-IL" dirty="0"/>
                <a:t>סוג </a:t>
              </a:r>
              <a:r>
                <a:rPr lang="en-US" dirty="0"/>
                <a:t>A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312271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1935</TotalTime>
  <Words>603</Words>
  <Application>Microsoft Office PowerPoint</Application>
  <PresentationFormat>On-screen Show (4:3)</PresentationFormat>
  <Paragraphs>103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Scapy</vt:lpstr>
      <vt:lpstr>מבוא לעבודה עם Scapy</vt:lpstr>
      <vt:lpstr>הפעלה</vt:lpstr>
      <vt:lpstr>הפונקציה sniff</vt:lpstr>
      <vt:lpstr>פילטור חבילות מסוג DNS (תרגיל 5.1)</vt:lpstr>
      <vt:lpstr>  המתודה show()</vt:lpstr>
      <vt:lpstr>המתודה show()- המשך</vt:lpstr>
      <vt:lpstr>פילטור חבילות לפי שדות נוספים</vt:lpstr>
      <vt:lpstr>היררכיה של Domain Names</vt:lpstr>
      <vt:lpstr>הרצת פונקציה על חבילות לאחר פילטר</vt:lpstr>
      <vt:lpstr>הפרמטר PRN</vt:lpstr>
      <vt:lpstr>סיכום- שרשרת הפעולות המלאה</vt:lpstr>
      <vt:lpstr>תרגיל- פילטור HTTP</vt:lpstr>
      <vt:lpstr>סיכום ביניים</vt:lpstr>
      <vt:lpstr>שימוש ב-Scapy ליצירת חבילות</vt:lpstr>
      <vt:lpstr>שימוש ב-Scapy ליצירת חבילות</vt:lpstr>
      <vt:lpstr>שליחת חבילה</vt:lpstr>
      <vt:lpstr>שימוש ב-scapy מתוך סקריפט פייתון</vt:lpstr>
      <vt:lpstr>שימוש ב-Scapy ליצירת חבילות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84</cp:revision>
  <dcterms:created xsi:type="dcterms:W3CDTF">2015-11-06T15:06:13Z</dcterms:created>
  <dcterms:modified xsi:type="dcterms:W3CDTF">2022-01-12T19:56:39Z</dcterms:modified>
</cp:coreProperties>
</file>