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0" r:id="rId3"/>
    <p:sldId id="259" r:id="rId4"/>
    <p:sldId id="280" r:id="rId5"/>
    <p:sldId id="263" r:id="rId6"/>
    <p:sldId id="264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60"/>
            <p14:sldId id="259"/>
            <p14:sldId id="280"/>
            <p14:sldId id="263"/>
            <p14:sldId id="264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20" autoAdjust="0"/>
  </p:normalViewPr>
  <p:slideViewPr>
    <p:cSldViewPr>
      <p:cViewPr varScale="1">
        <p:scale>
          <a:sx n="88" d="100"/>
          <a:sy n="88" d="100"/>
        </p:scale>
        <p:origin x="22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/>
              <a:t>UDP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UDP Header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45734"/>
            <a:ext cx="8856984" cy="431957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מהו </a:t>
            </a:r>
            <a:r>
              <a:rPr lang="en-US" sz="3200" dirty="0"/>
              <a:t>Header</a:t>
            </a:r>
            <a:r>
              <a:rPr lang="he-IL" sz="3200" dirty="0"/>
              <a:t>? (תחילית)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כזכור, שכבת התעבורה עושה </a:t>
            </a:r>
            <a:r>
              <a:rPr lang="en-US" sz="2800" dirty="0"/>
              <a:t>encapsulation</a:t>
            </a:r>
            <a:r>
              <a:rPr lang="he-IL" sz="2800" dirty="0"/>
              <a:t> לשכבת האפליקציה - מוסיפה לה שדות של שכבת התעבורה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ה-</a:t>
            </a:r>
            <a:r>
              <a:rPr lang="en-US" sz="2800" dirty="0"/>
              <a:t>Header</a:t>
            </a:r>
            <a:r>
              <a:rPr lang="he-IL" sz="2800" dirty="0"/>
              <a:t> הוא אוסף השדות הללו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בצעו את תרגיל מודרך 6.4 ומצאו את השדות השונים של </a:t>
            </a:r>
            <a:r>
              <a:rPr lang="en-US" sz="3200" dirty="0"/>
              <a:t>UDP Header</a:t>
            </a:r>
            <a:r>
              <a:rPr lang="he-IL" sz="3200" dirty="0"/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300" y="4844209"/>
            <a:ext cx="699339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03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Checksum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7504" y="1845734"/>
            <a:ext cx="8928993" cy="453559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מטרה: לזהות האם נפלו שגיאות (לא לתקן אותן)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הרעיון הכללי: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נוסיף "ספרות ביקורת" לרצף המידע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חישוב הספרות מבוסס על המידע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אם אין התאמה- נפלו שגיאות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משמש לבדיקת תקינות קבצים, חבילות רשת ועוד</a:t>
            </a:r>
          </a:p>
        </p:txBody>
      </p:sp>
      <p:pic>
        <p:nvPicPr>
          <p:cNvPr id="8" name="Picture 7" descr="http://www.checksum.com/images/CheckSum_Logo500x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5482013"/>
            <a:ext cx="4762500" cy="866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49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דוגמה ל </a:t>
            </a:r>
            <a:r>
              <a:rPr lang="en-US" dirty="0"/>
              <a:t>checksum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59832" y="1845734"/>
            <a:ext cx="5306928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ספרת ביקורת בתעודת זהות ישראלית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8 הספרות מוכפלות בסדרה 12121212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מחברים את סכום המכפלה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ספרת הביקורת- ההשלמה של סכום המכפלה למספר הבא שמתחלק ב-10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לא את כל סוגי הטעויות אפשר לגלות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לדוגמה, ת.ז 34137705: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35002" y="1628800"/>
            <a:ext cx="7543800" cy="4775521"/>
            <a:chOff x="800100" y="1041240"/>
            <a:chExt cx="7543800" cy="4775521"/>
          </a:xfrm>
        </p:grpSpPr>
        <p:sp>
          <p:nvSpPr>
            <p:cNvPr id="7" name="מלבן 5"/>
            <p:cNvSpPr/>
            <p:nvPr/>
          </p:nvSpPr>
          <p:spPr>
            <a:xfrm>
              <a:off x="1485900" y="34796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8" name="מלבן 6"/>
            <p:cNvSpPr/>
            <p:nvPr/>
          </p:nvSpPr>
          <p:spPr>
            <a:xfrm>
              <a:off x="1866900" y="34796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" name="מלבן 7"/>
            <p:cNvSpPr/>
            <p:nvPr/>
          </p:nvSpPr>
          <p:spPr>
            <a:xfrm>
              <a:off x="2247900" y="34796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0" name="מלבן 8"/>
            <p:cNvSpPr/>
            <p:nvPr/>
          </p:nvSpPr>
          <p:spPr>
            <a:xfrm>
              <a:off x="2628900" y="34796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מלבן 9"/>
            <p:cNvSpPr/>
            <p:nvPr/>
          </p:nvSpPr>
          <p:spPr>
            <a:xfrm>
              <a:off x="3009900" y="34796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2" name="מלבן 10"/>
            <p:cNvSpPr/>
            <p:nvPr/>
          </p:nvSpPr>
          <p:spPr>
            <a:xfrm>
              <a:off x="3390900" y="34796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3" name="מלבן 11"/>
            <p:cNvSpPr/>
            <p:nvPr/>
          </p:nvSpPr>
          <p:spPr>
            <a:xfrm>
              <a:off x="3771900" y="34796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4" name="מלבן 12"/>
            <p:cNvSpPr/>
            <p:nvPr/>
          </p:nvSpPr>
          <p:spPr>
            <a:xfrm>
              <a:off x="4152900" y="34796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15" name="מלבן 13"/>
            <p:cNvSpPr/>
            <p:nvPr/>
          </p:nvSpPr>
          <p:spPr>
            <a:xfrm>
              <a:off x="1485900" y="4013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6" name="מלבן 14"/>
            <p:cNvSpPr/>
            <p:nvPr/>
          </p:nvSpPr>
          <p:spPr>
            <a:xfrm>
              <a:off x="1866900" y="4013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7" name="מלבן 15"/>
            <p:cNvSpPr/>
            <p:nvPr/>
          </p:nvSpPr>
          <p:spPr>
            <a:xfrm>
              <a:off x="2247900" y="4013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8" name="מלבן 16"/>
            <p:cNvSpPr/>
            <p:nvPr/>
          </p:nvSpPr>
          <p:spPr>
            <a:xfrm>
              <a:off x="2628900" y="4013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9" name="מלבן 17"/>
            <p:cNvSpPr/>
            <p:nvPr/>
          </p:nvSpPr>
          <p:spPr>
            <a:xfrm>
              <a:off x="3009900" y="4013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0" name="מלבן 18"/>
            <p:cNvSpPr/>
            <p:nvPr/>
          </p:nvSpPr>
          <p:spPr>
            <a:xfrm>
              <a:off x="3390900" y="4013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1" name="מלבן 19"/>
            <p:cNvSpPr/>
            <p:nvPr/>
          </p:nvSpPr>
          <p:spPr>
            <a:xfrm>
              <a:off x="3771900" y="4013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2" name="מלבן 20"/>
            <p:cNvSpPr/>
            <p:nvPr/>
          </p:nvSpPr>
          <p:spPr>
            <a:xfrm>
              <a:off x="4152900" y="4013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3" name="מלבן 21"/>
            <p:cNvSpPr/>
            <p:nvPr/>
          </p:nvSpPr>
          <p:spPr>
            <a:xfrm>
              <a:off x="1028700" y="37082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lang="he-IL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4" name="מחבר ישר 23"/>
            <p:cNvCxnSpPr/>
            <p:nvPr/>
          </p:nvCxnSpPr>
          <p:spPr>
            <a:xfrm>
              <a:off x="1257300" y="4546441"/>
              <a:ext cx="33528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מלבן 24"/>
            <p:cNvSpPr/>
            <p:nvPr/>
          </p:nvSpPr>
          <p:spPr>
            <a:xfrm>
              <a:off x="1485900" y="4775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6" name="מלבן 25"/>
            <p:cNvSpPr/>
            <p:nvPr/>
          </p:nvSpPr>
          <p:spPr>
            <a:xfrm>
              <a:off x="1866900" y="4775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27" name="מלבן 26"/>
            <p:cNvSpPr/>
            <p:nvPr/>
          </p:nvSpPr>
          <p:spPr>
            <a:xfrm>
              <a:off x="2247900" y="4775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8" name="מלבן 27"/>
            <p:cNvSpPr/>
            <p:nvPr/>
          </p:nvSpPr>
          <p:spPr>
            <a:xfrm>
              <a:off x="2628900" y="4775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29" name="מלבן 28"/>
            <p:cNvSpPr/>
            <p:nvPr/>
          </p:nvSpPr>
          <p:spPr>
            <a:xfrm>
              <a:off x="3009900" y="4775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30" name="מלבן 29"/>
            <p:cNvSpPr/>
            <p:nvPr/>
          </p:nvSpPr>
          <p:spPr>
            <a:xfrm>
              <a:off x="3390900" y="4775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sz="1400" b="1" dirty="0">
                  <a:solidFill>
                    <a:schemeClr val="tx2">
                      <a:lumMod val="75000"/>
                    </a:schemeClr>
                  </a:solidFill>
                </a:rPr>
                <a:t>14</a:t>
              </a:r>
            </a:p>
          </p:txBody>
        </p:sp>
        <p:sp>
          <p:nvSpPr>
            <p:cNvPr id="31" name="מלבן 30"/>
            <p:cNvSpPr/>
            <p:nvPr/>
          </p:nvSpPr>
          <p:spPr>
            <a:xfrm>
              <a:off x="3771900" y="4775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b="1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32" name="מלבן 31"/>
            <p:cNvSpPr/>
            <p:nvPr/>
          </p:nvSpPr>
          <p:spPr>
            <a:xfrm>
              <a:off x="4152900" y="4775041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sz="1400" b="1" dirty="0">
                  <a:solidFill>
                    <a:schemeClr val="tx2">
                      <a:lumMod val="75000"/>
                    </a:schemeClr>
                  </a:solidFill>
                </a:rPr>
                <a:t>10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09700" y="5384641"/>
              <a:ext cx="502920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3+8+1+6+7+(1+4)+0+(1+0) = 31</a:t>
              </a:r>
              <a:endParaRPr lang="he-IL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67500" y="5355096"/>
              <a:ext cx="16764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40 – 31 = </a:t>
              </a:r>
              <a:r>
                <a:rPr lang="en-US" sz="2400" b="1" dirty="0"/>
                <a:t>9</a:t>
              </a:r>
              <a:endParaRPr lang="he-IL" sz="2000" b="1" dirty="0"/>
            </a:p>
          </p:txBody>
        </p:sp>
        <p:pic>
          <p:nvPicPr>
            <p:cNvPr id="35" name="Picture 34" descr="http://www.daaton.co.il/images/articles/LARGE/0/e378fbde-d6a9-4fad-924c-861b5c41ac69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" y="1041240"/>
              <a:ext cx="2576295" cy="2030121"/>
            </a:xfrm>
            <a:prstGeom prst="rect">
              <a:avLst/>
            </a:prstGeom>
            <a:noFill/>
          </p:spPr>
        </p:pic>
        <p:sp>
          <p:nvSpPr>
            <p:cNvPr id="36" name="חץ ימינה 35"/>
            <p:cNvSpPr/>
            <p:nvPr/>
          </p:nvSpPr>
          <p:spPr>
            <a:xfrm>
              <a:off x="6057900" y="5460841"/>
              <a:ext cx="533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80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 – </a:t>
            </a:r>
            <a:r>
              <a:rPr lang="en-US" dirty="0"/>
              <a:t>UDP Header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845734"/>
            <a:ext cx="7827208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פורט מקור / פורט יעד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הלקוח פונה לפורט היעד, פורט מוכר בשרת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פורט המקור הוא פורט אקראי שנבחר על ידי הלקוח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בתשובת השרת פורט היעד הוא הפורט של הלקוח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שדה אורך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אורך = </a:t>
            </a:r>
            <a:r>
              <a:rPr lang="en-US" sz="2000" dirty="0"/>
              <a:t>length(UDP Header + Application layer)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/>
              <a:t>Checksum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גילוי שגיאות (לא תיקון, רק גילוי)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085184"/>
            <a:ext cx="4371975" cy="122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80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4"/>
            <a:ext cx="8496944" cy="1450757"/>
          </a:xfrm>
        </p:spPr>
        <p:txBody>
          <a:bodyPr/>
          <a:lstStyle/>
          <a:p>
            <a:pPr algn="ctr" rtl="1"/>
            <a:r>
              <a:rPr lang="he-IL" dirty="0"/>
              <a:t>למה צריך </a:t>
            </a:r>
            <a:r>
              <a:rPr lang="en-US" dirty="0"/>
              <a:t>UDP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47864" y="1845734"/>
            <a:ext cx="5018896" cy="395953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אמרנו ש-</a:t>
            </a:r>
            <a:r>
              <a:rPr lang="en-US" sz="2800" dirty="0"/>
              <a:t>UDP</a:t>
            </a:r>
            <a:r>
              <a:rPr lang="he-IL" sz="2800" dirty="0"/>
              <a:t> לא פרוטוקול אמין. חישבו- למה צריך אותו? למה "להתאמץ" ולהוסיף מידע לחבילות ה-</a:t>
            </a:r>
            <a:r>
              <a:rPr lang="en-US" sz="2800" dirty="0"/>
              <a:t>IP</a:t>
            </a:r>
            <a:r>
              <a:rPr lang="he-IL" sz="2800" dirty="0"/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בשכבת הרשת אין פורטים- אי אפשר לדעת לאיזו תוכנה פנינו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לעיתים בשכבת הרשת אין </a:t>
            </a:r>
            <a:r>
              <a:rPr lang="en-US" sz="2400" dirty="0"/>
              <a:t>checksum</a:t>
            </a:r>
            <a:r>
              <a:rPr lang="he-IL" sz="2400" dirty="0"/>
              <a:t>. במקרים אלו, </a:t>
            </a:r>
            <a:r>
              <a:rPr lang="en-US" sz="2400" dirty="0"/>
              <a:t>UDP</a:t>
            </a:r>
            <a:r>
              <a:rPr lang="he-IL" sz="2400" dirty="0"/>
              <a:t> מזהה חבילות תקולות וזורק אותן</a:t>
            </a:r>
          </a:p>
        </p:txBody>
      </p:sp>
      <p:pic>
        <p:nvPicPr>
          <p:cNvPr id="6" name="Picture 5" descr="https://theorderoftheironphoenix.com/images/uploads/2013/07/Thinking-cat-is-thinking-for-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173" y="1845734"/>
            <a:ext cx="3276600" cy="2457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74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עבודה עצמית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37361"/>
            <a:ext cx="8677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בצעו את התרגילים:</a:t>
            </a:r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6.5/6.6/6.7 – לקוח הדים </a:t>
            </a:r>
            <a:r>
              <a:rPr lang="en-US" sz="2400" dirty="0"/>
              <a:t>UDP</a:t>
            </a:r>
            <a:endParaRPr lang="he-IL" sz="2400" dirty="0"/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6.8/6.9 – שרת </a:t>
            </a:r>
            <a:r>
              <a:rPr lang="en-US" sz="2400" dirty="0"/>
              <a:t>UDP</a:t>
            </a:r>
            <a:endParaRPr lang="he-IL" sz="2400" dirty="0"/>
          </a:p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דגשים:</a:t>
            </a:r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פתיחת </a:t>
            </a:r>
            <a:r>
              <a:rPr lang="en-US" sz="2400" dirty="0"/>
              <a:t>socket</a:t>
            </a:r>
          </a:p>
          <a:p>
            <a:pPr>
              <a:buClr>
                <a:srgbClr val="0070C0"/>
              </a:buClr>
            </a:pPr>
            <a:r>
              <a:rPr lang="en-US" sz="2400" dirty="0"/>
              <a:t>socket = </a:t>
            </a:r>
            <a:r>
              <a:rPr lang="en-US" sz="2400" dirty="0" err="1"/>
              <a:t>socket.socket</a:t>
            </a:r>
            <a:r>
              <a:rPr lang="en-US" sz="2400" dirty="0"/>
              <a:t>(</a:t>
            </a:r>
            <a:r>
              <a:rPr lang="en-US" sz="2400" dirty="0" err="1"/>
              <a:t>socket.AF_INET</a:t>
            </a:r>
            <a:r>
              <a:rPr lang="en-US" sz="2400" dirty="0"/>
              <a:t>, </a:t>
            </a:r>
            <a:r>
              <a:rPr lang="en-US" sz="2400" dirty="0" err="1"/>
              <a:t>socket.SOCK_DGRAM</a:t>
            </a:r>
            <a:r>
              <a:rPr lang="en-US" sz="2400" dirty="0"/>
              <a:t>)</a:t>
            </a:r>
          </a:p>
          <a:p>
            <a:pPr marL="800100" lvl="1" indent="-3429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אין צורך לבצע </a:t>
            </a:r>
            <a:r>
              <a:rPr lang="en-US" sz="2400" dirty="0"/>
              <a:t>accept()</a:t>
            </a:r>
            <a:r>
              <a:rPr lang="he-IL" sz="2400" dirty="0"/>
              <a:t> בשרת.</a:t>
            </a:r>
          </a:p>
          <a:p>
            <a:pPr marL="800100" lvl="1" indent="-3429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קבלת חבילה</a:t>
            </a:r>
          </a:p>
          <a:p>
            <a:pPr>
              <a:buClr>
                <a:srgbClr val="0070C0"/>
              </a:buClr>
            </a:pPr>
            <a:r>
              <a:rPr lang="en-US" sz="2400" dirty="0"/>
              <a:t>(data, </a:t>
            </a:r>
            <a:r>
              <a:rPr lang="en-US" sz="2400" dirty="0" err="1"/>
              <a:t>client_address</a:t>
            </a:r>
            <a:r>
              <a:rPr lang="en-US" sz="2400" dirty="0"/>
              <a:t>) = </a:t>
            </a:r>
            <a:r>
              <a:rPr lang="en-US" sz="2400" dirty="0" err="1"/>
              <a:t>socket.recvfrom</a:t>
            </a:r>
            <a:r>
              <a:rPr lang="en-US" sz="2400" dirty="0"/>
              <a:t>(1024)</a:t>
            </a:r>
            <a:endParaRPr lang="he-IL" sz="2400" dirty="0"/>
          </a:p>
          <a:p>
            <a:pPr marL="800100" lvl="1" indent="-3429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שליחת חבילה</a:t>
            </a:r>
          </a:p>
          <a:p>
            <a:pPr>
              <a:buClr>
                <a:srgbClr val="0070C0"/>
              </a:buClr>
            </a:pPr>
            <a:r>
              <a:rPr lang="en-US" sz="2400" dirty="0" err="1"/>
              <a:t>socket.sendto</a:t>
            </a:r>
            <a:r>
              <a:rPr lang="en-US" sz="2400" dirty="0"/>
              <a:t>(data, </a:t>
            </a:r>
            <a:r>
              <a:rPr lang="en-US" sz="2400" dirty="0" err="1"/>
              <a:t>client_address</a:t>
            </a:r>
            <a:r>
              <a:rPr lang="en-US" sz="2400" dirty="0"/>
              <a:t>)</a:t>
            </a:r>
          </a:p>
          <a:p>
            <a:pPr algn="r" rtl="1">
              <a:buClr>
                <a:srgbClr val="0070C0"/>
              </a:buClr>
            </a:pPr>
            <a:endParaRPr lang="he-IL" sz="2400" dirty="0"/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he-IL" sz="2400" dirty="0"/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669818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1845</TotalTime>
  <Words>348</Words>
  <Application>Microsoft Office PowerPoint</Application>
  <PresentationFormat>On-screen Show (4:3)</PresentationFormat>
  <Paragraphs>77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UDP</vt:lpstr>
      <vt:lpstr>UDP Header </vt:lpstr>
      <vt:lpstr>Checksum</vt:lpstr>
      <vt:lpstr>דוגמה ל checksum</vt:lpstr>
      <vt:lpstr>סיכום – UDP Header</vt:lpstr>
      <vt:lpstr>למה צריך UDP?</vt:lpstr>
      <vt:lpstr>עבודה עצמית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90</cp:revision>
  <dcterms:created xsi:type="dcterms:W3CDTF">2015-11-06T15:06:13Z</dcterms:created>
  <dcterms:modified xsi:type="dcterms:W3CDTF">2022-01-19T19:23:10Z</dcterms:modified>
</cp:coreProperties>
</file>