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0" r:id="rId3"/>
    <p:sldId id="259" r:id="rId4"/>
    <p:sldId id="280" r:id="rId5"/>
    <p:sldId id="263" r:id="rId6"/>
    <p:sldId id="264" r:id="rId7"/>
    <p:sldId id="277" r:id="rId8"/>
    <p:sldId id="271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260"/>
            <p14:sldId id="259"/>
            <p14:sldId id="280"/>
            <p14:sldId id="263"/>
            <p14:sldId id="264"/>
            <p14:sldId id="277"/>
            <p14:sldId id="27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20" autoAdjust="0"/>
  </p:normalViewPr>
  <p:slideViewPr>
    <p:cSldViewPr>
      <p:cViewPr varScale="1">
        <p:scale>
          <a:sx n="88" d="100"/>
          <a:sy n="88" d="100"/>
        </p:scale>
        <p:origin x="22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3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gfi.com/blog/scan-open-ports-in-windows-a-quick-gui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dirty="0"/>
              <a:t>שכבת התעבורה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קרדיט – ברק גונן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 עד כאן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3808" y="1845734"/>
            <a:ext cx="5522952" cy="4463586"/>
          </a:xfrm>
        </p:spPr>
        <p:txBody>
          <a:bodyPr>
            <a:normAutofit fontScale="925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מהם תפקידי שכבת התעבורה?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מה שכבת התעבורה חייבת לבצע?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מה שכבת התעבורה יכולה לבצע (אופציונלי)?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לשם מה נחוצים פורטים?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מה טווח מספרי הפורטים?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מה ההבדל בין פורטים </a:t>
            </a:r>
            <a:r>
              <a:rPr lang="en-US" sz="3600" dirty="0"/>
              <a:t>well known</a:t>
            </a:r>
            <a:r>
              <a:rPr lang="he-IL" sz="3600" dirty="0"/>
              <a:t> </a:t>
            </a:r>
            <a:r>
              <a:rPr lang="he-IL" sz="3600" dirty="0" err="1"/>
              <a:t>לשאנם</a:t>
            </a:r>
            <a:r>
              <a:rPr lang="he-IL" sz="3600" dirty="0"/>
              <a:t> כאלה?</a:t>
            </a:r>
          </a:p>
        </p:txBody>
      </p:sp>
      <p:pic>
        <p:nvPicPr>
          <p:cNvPr id="2050" name="Picture 2" descr="Image result for yellow stop h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2441848" cy="24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7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מהי שכבת התעבורה?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816" y="1845734"/>
            <a:ext cx="5450944" cy="431957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עד כה עסקנו בשכבת האפליקציה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שכבת התעבורה מספקת </a:t>
            </a:r>
            <a:r>
              <a:rPr lang="he-IL" sz="2800" b="1" dirty="0"/>
              <a:t>קשר לוגי </a:t>
            </a:r>
            <a:r>
              <a:rPr lang="he-IL" sz="2800" dirty="0"/>
              <a:t>עבור שכבת האפליקציה. מה זה אומר?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מבחינת האפליקציה, לא מעניין איפה נמצא פיזית הצד השני לתקשורת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שכבת התעבורה גורמת לכך שמחשב שנמצא אלפי קילומטרים מאתנו נראה לאפליקציה כאילו הוא מחובר אלינו בכבל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האפליקציה לא צריכה לדאוג איך מועבר המידע למחשב השני</a:t>
            </a:r>
          </a:p>
        </p:txBody>
      </p:sp>
      <p:pic>
        <p:nvPicPr>
          <p:cNvPr id="5" name="Picture 4" descr="https://encrypted-tbn3.gstatic.com/images?q=tbn:ANd9GcThPxCpOEd2uMknwpOTEBPI1nkJK-MAGq_aqGy2bxDPWtUcJcD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56" y="3645024"/>
            <a:ext cx="2873113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03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תפקידי שכבת התעבורה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59833" y="1845734"/>
            <a:ext cx="5976664" cy="4535593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מאפשרת לתקשר עם ישות רשת אחת (== כתובת </a:t>
            </a:r>
            <a:r>
              <a:rPr lang="en-US" sz="2800" dirty="0"/>
              <a:t>IP</a:t>
            </a:r>
            <a:r>
              <a:rPr lang="he-IL" sz="2800" dirty="0"/>
              <a:t> יחידה) ולהשתמש בכמה שירותים שונים שלה במקביל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לדוגמה: פתיחת שתי אפליקציות מול שרת: גלישה ושליחת מייל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פעולה זו תמיד מתקיימת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מאפשרת העברה אמינה של מידע בין שתי ישויות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בהמשך נראה כיצד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פעולה זו היא אופציונלית (לא בהכרח מתקיימת)</a:t>
            </a:r>
            <a:endParaRPr lang="en-US" sz="2400" dirty="0"/>
          </a:p>
        </p:txBody>
      </p:sp>
      <p:pic>
        <p:nvPicPr>
          <p:cNvPr id="6" name="Picture 5" descr="http://www.niutoday.info/wp-content/uploads/2014/02/road-sig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3" y="1845734"/>
            <a:ext cx="2895600" cy="17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shreedhoontechnology.com/images/email-hos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28" y="4131734"/>
            <a:ext cx="1985010" cy="182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97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תפקידי שכבת התעבורה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59832" y="1845734"/>
            <a:ext cx="5306928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כשג'ימי הגיע </a:t>
            </a:r>
            <a:r>
              <a:rPr lang="he-IL" dirty="0" err="1"/>
              <a:t>לאלבקרקי</a:t>
            </a:r>
            <a:r>
              <a:rPr lang="he-IL" dirty="0"/>
              <a:t> הוא התחיל לעבוד בחדר הדואר של </a:t>
            </a:r>
            <a:r>
              <a:rPr lang="en-US" dirty="0"/>
              <a:t>Hamlin, Hamlin &amp; McGill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עורכי הדין בחברה כתבו אפליקציות (מסמכי עריכת דין)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שירות הדואר סיפק את שכבת הרשת – דאג שמכתב ייאסף ויגיע לייעדו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ג'ימי וחבריו דאגו: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להביא את המכתבים מחדר הדואר לאפליקציה המתאימה  (עו"ד המתאים)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לאסוף את המכתבים מהאפליקציות (עו"ד)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כיצד הוא דאג להעברה אמינה של מכתב?</a:t>
            </a:r>
            <a:endParaRPr lang="en-US" dirty="0"/>
          </a:p>
        </p:txBody>
      </p:sp>
      <p:pic>
        <p:nvPicPr>
          <p:cNvPr id="1028" name="Picture 4" descr="https://images-na.ssl-images-amazon.com/images/M/MV5BNjk5MjYwNjg4NV5BMl5BanBnXkFtZTgwNzAzMzc5NzE@._V1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59466"/>
            <a:ext cx="2697229" cy="399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פורטים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845734"/>
            <a:ext cx="7827208" cy="4023360"/>
          </a:xfrm>
        </p:spPr>
        <p:txBody>
          <a:bodyPr>
            <a:normAutofit fontScale="92500"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פורט הינו מזהה התוכנה</a:t>
            </a:r>
            <a:endParaRPr lang="en-US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מספר הפורט מאפשר לשרת לדעת לאיזו תוכנה הלקוח פונה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תוכנות שונות עובדות עם פורטים שונים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היזכרו, עבדנו עם פורטים כאשר תכנתנו </a:t>
            </a:r>
            <a:r>
              <a:rPr lang="he-IL" sz="2800" dirty="0" err="1"/>
              <a:t>סוקטים</a:t>
            </a:r>
            <a:endParaRPr lang="he-IL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כדי לפתוח </a:t>
            </a:r>
            <a:r>
              <a:rPr lang="he-IL" sz="2400" dirty="0" err="1"/>
              <a:t>סוקט</a:t>
            </a:r>
            <a:r>
              <a:rPr lang="he-IL" sz="2400" dirty="0"/>
              <a:t> נדרש </a:t>
            </a:r>
            <a:r>
              <a:rPr lang="en-US" sz="2400" dirty="0"/>
              <a:t>tuple</a:t>
            </a:r>
            <a:r>
              <a:rPr lang="he-IL" sz="2400" dirty="0"/>
              <a:t>- </a:t>
            </a:r>
            <a:r>
              <a:rPr lang="en-US" sz="2400" dirty="0"/>
              <a:t>(IP, Port)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לדוגמה פורט </a:t>
            </a:r>
            <a:r>
              <a:rPr lang="he-IL" sz="2400" u="sng" dirty="0"/>
              <a:t>ברירת המחדל</a:t>
            </a:r>
            <a:r>
              <a:rPr lang="he-IL" sz="2400" dirty="0"/>
              <a:t> של </a:t>
            </a:r>
            <a:r>
              <a:rPr lang="en-US" sz="2400" dirty="0"/>
              <a:t>HTTP</a:t>
            </a:r>
            <a:r>
              <a:rPr lang="he-IL" sz="2400" dirty="0"/>
              <a:t>-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פורט 80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SMTP</a:t>
            </a:r>
            <a:r>
              <a:rPr lang="he-IL" sz="2400" dirty="0"/>
              <a:t>-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פורט </a:t>
            </a:r>
            <a:r>
              <a:rPr lang="en-US" sz="1800" dirty="0"/>
              <a:t>587</a:t>
            </a:r>
            <a:r>
              <a:rPr lang="he-IL" sz="1800" dirty="0"/>
              <a:t> (ישנם נוספים)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DNS</a:t>
            </a:r>
            <a:r>
              <a:rPr lang="he-IL" sz="2400" dirty="0"/>
              <a:t>-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בקשות נשלחות לפורט 53</a:t>
            </a:r>
            <a:endParaRPr lang="en-US" sz="18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pSp>
        <p:nvGrpSpPr>
          <p:cNvPr id="7" name="קבוצה 8"/>
          <p:cNvGrpSpPr/>
          <p:nvPr/>
        </p:nvGrpSpPr>
        <p:grpSpPr>
          <a:xfrm>
            <a:off x="539552" y="4107572"/>
            <a:ext cx="2895600" cy="1795272"/>
            <a:chOff x="685800" y="3829812"/>
            <a:chExt cx="2895600" cy="1795272"/>
          </a:xfrm>
        </p:grpSpPr>
        <p:pic>
          <p:nvPicPr>
            <p:cNvPr id="9" name="Picture 8" descr="http://www.niutoday.info/wp-content/uploads/2014/02/road-signs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829812"/>
              <a:ext cx="2895600" cy="1795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מלבן מעוגל 6"/>
            <p:cNvSpPr/>
            <p:nvPr/>
          </p:nvSpPr>
          <p:spPr>
            <a:xfrm>
              <a:off x="2133600" y="4153662"/>
              <a:ext cx="1295400" cy="228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HTTP - 80</a:t>
              </a:r>
            </a:p>
          </p:txBody>
        </p:sp>
        <p:sp>
          <p:nvSpPr>
            <p:cNvPr id="11" name="מלבן מעוגל 7"/>
            <p:cNvSpPr/>
            <p:nvPr/>
          </p:nvSpPr>
          <p:spPr>
            <a:xfrm rot="21319607">
              <a:off x="742009" y="4392742"/>
              <a:ext cx="1455403" cy="2286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SMTP - 587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80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4"/>
            <a:ext cx="8496944" cy="1450757"/>
          </a:xfrm>
        </p:spPr>
        <p:txBody>
          <a:bodyPr/>
          <a:lstStyle/>
          <a:p>
            <a:pPr algn="ctr" rtl="1"/>
            <a:r>
              <a:rPr lang="he-IL" dirty="0"/>
              <a:t>פורטים - המשך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29523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מסקנה: אם נשלח בקשה לפורט 80, השרת יידע להפנות אותה אל תוכנה שעושה שימוש בפרוטוקול </a:t>
            </a:r>
            <a:r>
              <a:rPr lang="en-US" sz="2400" dirty="0"/>
              <a:t>HTTP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יש לו חדר דואר עם ג'ימי </a:t>
            </a:r>
            <a:r>
              <a:rPr lang="he-IL" sz="2200" dirty="0" err="1"/>
              <a:t>מק'גיל</a:t>
            </a:r>
            <a:r>
              <a:rPr lang="he-IL" sz="2200" dirty="0"/>
              <a:t> קטן בכל מחשב </a:t>
            </a:r>
            <a:endParaRPr lang="en-US" sz="2200" dirty="0"/>
          </a:p>
        </p:txBody>
      </p:sp>
      <p:pic>
        <p:nvPicPr>
          <p:cNvPr id="4" name="Graphic 3" descr="Winking Face with Solid Fi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3688" y="2348880"/>
            <a:ext cx="698376" cy="698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4" y="3175400"/>
            <a:ext cx="7600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43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מספרי פורטים בשרתים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737361"/>
            <a:ext cx="8677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מספר הפורט הוא בין 0 ל- 65535 (16 ביט)</a:t>
            </a:r>
          </a:p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מספרי הפורטים בין 0-1023 הם </a:t>
            </a:r>
            <a:r>
              <a:rPr lang="en-US" sz="2400" dirty="0"/>
              <a:t>well known ports</a:t>
            </a:r>
            <a:endParaRPr lang="he-IL" sz="2400" dirty="0"/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מוקצים ע"י </a:t>
            </a:r>
            <a:r>
              <a:rPr lang="en-US" sz="2400" dirty="0"/>
              <a:t>IANA</a:t>
            </a:r>
            <a:r>
              <a:rPr lang="he-IL" sz="2400" dirty="0"/>
              <a:t>- </a:t>
            </a:r>
            <a:r>
              <a:rPr lang="en-US" sz="2800" dirty="0"/>
              <a:t>Internet Assigned Numbers Authority</a:t>
            </a:r>
            <a:endParaRPr lang="he-IL" sz="2800" dirty="0"/>
          </a:p>
          <a:p>
            <a:pPr marL="800100" lvl="1" indent="-3429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כל אפליקציה "רשמית" חדשה צריכה לקבל אישור למספר פורט</a:t>
            </a:r>
          </a:p>
          <a:p>
            <a:pPr marL="800100" lvl="1" indent="-3429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נדגיש שאלו פורטים של ברירת מחדל:</a:t>
            </a:r>
          </a:p>
          <a:p>
            <a:pPr marL="1257300" lvl="2" indent="-34290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800" dirty="0"/>
              <a:t>שרת יכול להאזין ל-</a:t>
            </a:r>
            <a:r>
              <a:rPr lang="en-US" sz="2800" dirty="0"/>
              <a:t>HTTP</a:t>
            </a:r>
            <a:r>
              <a:rPr lang="he-IL" sz="2800" dirty="0"/>
              <a:t> בפורט שאינו 80, לדוגמה 8080</a:t>
            </a:r>
            <a:endParaRPr lang="en-US" sz="2800" dirty="0"/>
          </a:p>
          <a:p>
            <a:pPr marL="285750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יתר מספרי הפורטים דורשים סיכום בין המשתמשים</a:t>
            </a:r>
            <a:endParaRPr lang="en-US" sz="2400" dirty="0"/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לדוגמה: בתרגיל שרת הדים בחרנו בפורט 1729</a:t>
            </a:r>
          </a:p>
          <a:p>
            <a:pPr marL="742950" lvl="1" indent="-285750" algn="r" rt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he-IL" sz="2400" dirty="0"/>
              <a:t>מי שרוצה לפנות לשרת ההדים שלנו– צריך לדעת זאת</a:t>
            </a:r>
          </a:p>
        </p:txBody>
      </p:sp>
    </p:spTree>
    <p:extLst>
      <p:ext uri="{BB962C8B-B14F-4D97-AF65-F5344CB8AC3E}">
        <p14:creationId xmlns:p14="http://schemas.microsoft.com/office/powerpoint/2010/main" val="166981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מספרי פורטים בלקוח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5733"/>
            <a:ext cx="8187248" cy="4449151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נניח שלקוח פונה לשרת 1.2.3.4 לפורט 80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השרת מחזיר לו תשובה- לאן התשובה חוזרת?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גם הלקוח צריך פורט, כדי שמערכת ההפעלה תדע לאן לנתב את תשובת השרת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פורט הלקוח לא צריך להיות זהה לפורט השרת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בדוגמה הנ"ל, הלקוח לא צריך לשלוח מפורט 80 כדי להגיע לפורט 80 בשרת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פורט הלקוח נבחר אקראית ע"י מערכת ההפעלה, ו"חי" רק כל עוד הקישור לשרת מתקיים</a:t>
            </a:r>
          </a:p>
        </p:txBody>
      </p:sp>
    </p:spTree>
    <p:extLst>
      <p:ext uri="{BB962C8B-B14F-4D97-AF65-F5344CB8AC3E}">
        <p14:creationId xmlns:p14="http://schemas.microsoft.com/office/powerpoint/2010/main" val="212216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/>
              <a:t>מיפוי פורטים פתוחים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3528" y="1737362"/>
            <a:ext cx="8763312" cy="233971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בצעו את תרגיל 6.1 מודרך- "מיפוי פורטים פתוחים"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גלו: איזו אפליקציה משתמשת בכל אחד </a:t>
            </a:r>
            <a:r>
              <a:rPr lang="he-IL" sz="2800" dirty="0" err="1"/>
              <a:t>מהפורטים</a:t>
            </a:r>
            <a:r>
              <a:rPr lang="he-IL" sz="2800" dirty="0"/>
              <a:t> הפתוחים במחשב שלכם?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הדרכה: </a:t>
            </a:r>
            <a:r>
              <a:rPr lang="en-US" sz="2400" dirty="0">
                <a:hlinkClick r:id="rId2"/>
              </a:rPr>
              <a:t>http://www.gfi.com/blog/scan-open-ports-in-windows-a-quick-guide/</a:t>
            </a: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09762"/>
            <a:ext cx="6200775" cy="2171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249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1900</TotalTime>
  <Words>523</Words>
  <Application>Microsoft Office PowerPoint</Application>
  <PresentationFormat>On-screen Show (4:3)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שכבת התעבורה</vt:lpstr>
      <vt:lpstr>מהי שכבת התעבורה?</vt:lpstr>
      <vt:lpstr>תפקידי שכבת התעבורה</vt:lpstr>
      <vt:lpstr>תפקידי שכבת התעבורה</vt:lpstr>
      <vt:lpstr>פורטים</vt:lpstr>
      <vt:lpstr>פורטים - המשך</vt:lpstr>
      <vt:lpstr>מספרי פורטים בשרתים</vt:lpstr>
      <vt:lpstr>מספרי פורטים בלקוח</vt:lpstr>
      <vt:lpstr>מיפוי פורטים פתוחים</vt:lpstr>
      <vt:lpstr>סיכום עד כאן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90</cp:revision>
  <dcterms:created xsi:type="dcterms:W3CDTF">2015-11-06T15:06:13Z</dcterms:created>
  <dcterms:modified xsi:type="dcterms:W3CDTF">2022-01-26T15:02:51Z</dcterms:modified>
</cp:coreProperties>
</file>