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.imgur.com/78d1CBC.jpg">
            <a:extLst>
              <a:ext uri="{FF2B5EF4-FFF2-40B4-BE49-F238E27FC236}">
                <a16:creationId xmlns:a16="http://schemas.microsoft.com/office/drawing/2014/main" id="{814F1AE0-EDA1-414C-90DE-B1C97D286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</a:blip>
          <a:srcRect t="4334" b="110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chemeClr val="tx1"/>
                </a:solidFill>
              </a:rPr>
              <a:t>הרחבה: </a:t>
            </a:r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he-IL" dirty="0">
                <a:solidFill>
                  <a:schemeClr val="tx1"/>
                </a:solidFill>
              </a:rPr>
              <a:t>, מתחת למכסה המנוע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Hash, mutable, immutable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79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84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מדוע </a:t>
            </a:r>
            <a:r>
              <a:rPr lang="en-US" dirty="0"/>
              <a:t>mutable</a:t>
            </a:r>
            <a:r>
              <a:rPr lang="he-IL" dirty="0"/>
              <a:t> אינו יכול לשמש בתור </a:t>
            </a:r>
            <a:r>
              <a:rPr lang="en-US" dirty="0"/>
              <a:t>key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l =['apple']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print </a:t>
            </a:r>
            <a:r>
              <a:rPr lang="en-US" dirty="0" err="1"/>
              <a:t>l.__hash</a:t>
            </a:r>
            <a:r>
              <a:rPr lang="en-US" dirty="0"/>
              <a:t>__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print </a:t>
            </a:r>
            <a:r>
              <a:rPr lang="en-US" dirty="0" err="1"/>
              <a:t>i</a:t>
            </a:r>
            <a:r>
              <a:rPr lang="en-US" dirty="0"/>
              <a:t>.__hash__()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s = '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/>
              <a:t>'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print </a:t>
            </a:r>
            <a:r>
              <a:rPr lang="en-US" dirty="0" err="1"/>
              <a:t>s.__hash</a:t>
            </a:r>
            <a:r>
              <a:rPr lang="en-US" dirty="0"/>
              <a:t>__()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-1600925533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t = '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/>
              <a:t>'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print </a:t>
            </a:r>
            <a:r>
              <a:rPr lang="en-US" dirty="0" err="1"/>
              <a:t>t.__hash</a:t>
            </a:r>
            <a:r>
              <a:rPr lang="en-US" dirty="0"/>
              <a:t>__()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-1600925533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d = {}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&gt;&gt;&gt; print </a:t>
            </a:r>
            <a:r>
              <a:rPr lang="en-US" dirty="0" err="1"/>
              <a:t>d.__hash</a:t>
            </a:r>
            <a:r>
              <a:rPr lang="en-US" dirty="0"/>
              <a:t>__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None</a:t>
            </a:r>
          </a:p>
          <a:p>
            <a:pPr algn="r" rtl="1">
              <a:lnSpc>
                <a:spcPct val="100000"/>
              </a:lnSpc>
              <a:spcBef>
                <a:spcPts val="0"/>
              </a:spcBef>
            </a:pPr>
            <a:endParaRPr lang="he-IL" dirty="0"/>
          </a:p>
          <a:p>
            <a:pPr algn="r" rt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400" dirty="0"/>
              <a:t>ה </a:t>
            </a:r>
            <a:r>
              <a:rPr lang="en-US" sz="2400" dirty="0"/>
              <a:t>hash</a:t>
            </a:r>
            <a:r>
              <a:rPr lang="he-IL" sz="2400" dirty="0"/>
              <a:t> מחושב לפי הערך של האובייקט ולכן אם האובייקט השתנה גם ה </a:t>
            </a:r>
            <a:r>
              <a:rPr lang="en-US" sz="2400" dirty="0"/>
              <a:t>hash</a:t>
            </a:r>
            <a:r>
              <a:rPr lang="he-IL" sz="2400" dirty="0"/>
              <a:t> משתנה.</a:t>
            </a:r>
          </a:p>
          <a:p>
            <a:pPr algn="r" rtl="1"/>
            <a:r>
              <a:rPr lang="he-IL" sz="2400" dirty="0"/>
              <a:t>לכן ל </a:t>
            </a:r>
            <a:r>
              <a:rPr lang="en-US" sz="2400" b="1" dirty="0"/>
              <a:t>mutable</a:t>
            </a:r>
            <a:r>
              <a:rPr lang="he-IL" sz="2400" dirty="0"/>
              <a:t> ה </a:t>
            </a:r>
            <a:r>
              <a:rPr lang="en-US" sz="2400" dirty="0"/>
              <a:t>hash </a:t>
            </a:r>
            <a:r>
              <a:rPr lang="he-IL" sz="2400" dirty="0"/>
              <a:t> הוא </a:t>
            </a:r>
            <a:r>
              <a:rPr lang="en-US" sz="2400" dirty="0"/>
              <a:t>None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l = ['type']</a:t>
            </a:r>
          </a:p>
          <a:p>
            <a:pPr marL="0" indent="0">
              <a:buNone/>
            </a:pPr>
            <a:r>
              <a:rPr lang="en-US" sz="2400" dirty="0"/>
              <a:t>&gt;&gt;&gt; l1 = ['type']</a:t>
            </a:r>
          </a:p>
          <a:p>
            <a:pPr marL="0" indent="0">
              <a:buNone/>
            </a:pPr>
            <a:r>
              <a:rPr lang="en-US" sz="2400" dirty="0"/>
              <a:t>&gt;&gt;&gt; d = {l:1, l1:2}</a:t>
            </a:r>
          </a:p>
          <a:p>
            <a:pPr marL="0" indent="0">
              <a:buNone/>
            </a:pPr>
            <a:r>
              <a:rPr lang="en-US" sz="2400" dirty="0" err="1"/>
              <a:t>Traceback</a:t>
            </a:r>
            <a:r>
              <a:rPr lang="en-US" sz="2400" dirty="0"/>
              <a:t> (most recent call last):</a:t>
            </a:r>
          </a:p>
          <a:p>
            <a:pPr marL="0" indent="0">
              <a:buNone/>
            </a:pPr>
            <a:r>
              <a:rPr lang="en-US" sz="2400" dirty="0"/>
              <a:t>  File "&lt;</a:t>
            </a:r>
            <a:r>
              <a:rPr lang="en-US" sz="2400" dirty="0" err="1"/>
              <a:t>stdin</a:t>
            </a:r>
            <a:r>
              <a:rPr lang="en-US" sz="2400" dirty="0"/>
              <a:t>&gt;", line 1, in &lt;module&gt;</a:t>
            </a:r>
          </a:p>
          <a:p>
            <a:pPr marL="0" indent="0">
              <a:buNone/>
            </a:pPr>
            <a:r>
              <a:rPr lang="en-US" sz="2400" dirty="0" err="1"/>
              <a:t>TypeError</a:t>
            </a:r>
            <a:r>
              <a:rPr lang="en-US" sz="2400" dirty="0"/>
              <a:t>: </a:t>
            </a:r>
            <a:r>
              <a:rPr lang="en-US" sz="2400" dirty="0" err="1"/>
              <a:t>unhashable</a:t>
            </a:r>
            <a:r>
              <a:rPr lang="en-US" sz="2400" dirty="0"/>
              <a:t> type: 'list'</a:t>
            </a:r>
          </a:p>
        </p:txBody>
      </p:sp>
    </p:spTree>
    <p:extLst>
      <p:ext uri="{BB962C8B-B14F-4D97-AF65-F5344CB8AC3E}">
        <p14:creationId xmlns:p14="http://schemas.microsoft.com/office/powerpoint/2010/main" val="26574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איך עובד מילון?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דרך אפשרית אחת למימוש מילון היא בתור רשימה</a:t>
            </a:r>
          </a:p>
          <a:p>
            <a:pPr lvl="1" algn="r" rtl="1"/>
            <a:r>
              <a:rPr lang="he-IL" dirty="0"/>
              <a:t>כדי למצוא מפתח ברשימה צריך לעבור על הרשימה מההתחלה עד שמוצאים </a:t>
            </a:r>
          </a:p>
          <a:p>
            <a:pPr lvl="1" algn="r" rtl="1"/>
            <a:r>
              <a:rPr lang="he-IL" dirty="0"/>
              <a:t>לכן, כשהמילון גדול החיפוש יקר</a:t>
            </a:r>
          </a:p>
          <a:p>
            <a:endParaRPr lang="en-US" dirty="0"/>
          </a:p>
        </p:txBody>
      </p:sp>
      <p:pic>
        <p:nvPicPr>
          <p:cNvPr id="4" name="Picture 3" descr="http://www.aristotleinteractive.com/!userfiles/editor/images/market/aristotle_INT_search_img_cont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6857" y="3509963"/>
            <a:ext cx="375285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35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680" y="1825625"/>
            <a:ext cx="5624119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כדי לייעל נשתמש במערך</a:t>
            </a:r>
          </a:p>
          <a:p>
            <a:pPr algn="r" rtl="1"/>
            <a:r>
              <a:rPr lang="he-IL" dirty="0"/>
              <a:t>כל מפתח עובר המרה על ידי פונקציה מתמטית </a:t>
            </a:r>
            <a:r>
              <a:rPr lang="en-US" dirty="0"/>
              <a:t>(hash function)</a:t>
            </a:r>
            <a:r>
              <a:rPr lang="he-IL" dirty="0"/>
              <a:t>, שהופכת אותו למספר, תחת התנאים הבאים:</a:t>
            </a:r>
          </a:p>
          <a:p>
            <a:pPr lvl="1" algn="r" rtl="1"/>
            <a:r>
              <a:rPr lang="he-IL" dirty="0"/>
              <a:t>אפשרי ששני מפתחות שונים יומרו לאותו מספר</a:t>
            </a:r>
          </a:p>
          <a:p>
            <a:pPr lvl="2" algn="r" rtl="1"/>
            <a:r>
              <a:rPr lang="he-IL" dirty="0"/>
              <a:t>רצוי שכל מפתח יומר למספר שונה</a:t>
            </a:r>
          </a:p>
          <a:p>
            <a:pPr lvl="2" algn="r" rtl="1"/>
            <a:r>
              <a:rPr lang="he-IL" dirty="0"/>
              <a:t>מקובל שאם ה-</a:t>
            </a:r>
            <a:r>
              <a:rPr lang="en-US" dirty="0"/>
              <a:t>hash</a:t>
            </a:r>
            <a:r>
              <a:rPr lang="he-IL" dirty="0"/>
              <a:t> כבר קיים, מבוצע </a:t>
            </a:r>
            <a:r>
              <a:rPr lang="en-US" dirty="0"/>
              <a:t>re-hash</a:t>
            </a:r>
            <a:r>
              <a:rPr lang="he-IL" dirty="0"/>
              <a:t>, כדי שלכל מפתח יהיה מספר שונה</a:t>
            </a:r>
          </a:p>
          <a:p>
            <a:pPr lvl="1" algn="r" rtl="1"/>
            <a:r>
              <a:rPr lang="he-IL" dirty="0"/>
              <a:t>בלתי אפשרי ששני מפתחות זהים יומרו למספרים שונים</a:t>
            </a:r>
          </a:p>
          <a:p>
            <a:pPr algn="r" rtl="1"/>
            <a:r>
              <a:rPr lang="he-IL"/>
              <a:t>מה החיסרון</a:t>
            </a:r>
            <a:r>
              <a:rPr lang="he-IL" dirty="0"/>
              <a:t>?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8617" y="2107163"/>
            <a:ext cx="33004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822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מילון- תהליך החיפוש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כאשר מחפשים מפתח במילון, צריך לחפש אותו רק בין המפתחות שיש להם אותו </a:t>
            </a:r>
            <a:r>
              <a:rPr lang="en-US" dirty="0"/>
              <a:t>hash</a:t>
            </a:r>
            <a:endParaRPr lang="he-IL" dirty="0"/>
          </a:p>
          <a:p>
            <a:pPr lvl="1" algn="r" rtl="1"/>
            <a:r>
              <a:rPr lang="he-IL" dirty="0"/>
              <a:t>אם ה-</a:t>
            </a:r>
            <a:r>
              <a:rPr lang="en-US" dirty="0"/>
              <a:t>hash</a:t>
            </a:r>
            <a:r>
              <a:rPr lang="he-IL" dirty="0"/>
              <a:t> טוב, אז יש רק מפתח יחיד כזה</a:t>
            </a:r>
          </a:p>
          <a:p>
            <a:pPr algn="r" rtl="1"/>
            <a:endParaRPr lang="en-US" dirty="0"/>
          </a:p>
        </p:txBody>
      </p:sp>
      <p:pic>
        <p:nvPicPr>
          <p:cNvPr id="4" name="Picture 3" descr="http://hsto.org/getpro/habr/post_images/ea9/985/443/ea998544329ec16cb9434c929cd44f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156" y="3500534"/>
            <a:ext cx="3200398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0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סוגי מפתחות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260" y="1825625"/>
            <a:ext cx="3627539" cy="4351338"/>
          </a:xfrm>
        </p:spPr>
        <p:txBody>
          <a:bodyPr/>
          <a:lstStyle/>
          <a:p>
            <a:pPr algn="r" rtl="1"/>
            <a:r>
              <a:rPr lang="he-IL" dirty="0"/>
              <a:t>ראינו שכל מילון בנוי מסט של מפתחות וערכים</a:t>
            </a:r>
          </a:p>
          <a:p>
            <a:pPr algn="r" rtl="1"/>
            <a:r>
              <a:rPr lang="he-IL" dirty="0"/>
              <a:t>שאלה למחשבה: האם כל אובייקט יכול לשמש כמפתח?</a:t>
            </a:r>
          </a:p>
          <a:p>
            <a:pPr lvl="1" algn="r" rtl="1"/>
            <a:r>
              <a:rPr lang="he-IL" dirty="0"/>
              <a:t>רמז: נבחן כיצד משפיע שינוי של משתנים מסוגים שונים על המיקום שלהם בזיכרון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4" name="Picture 3" descr="http://billwoolsey.org/wp-content/uploads/2014/07/keys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315" y="2052960"/>
            <a:ext cx="3169336" cy="303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917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אובייקט מסוג </a:t>
            </a:r>
            <a:r>
              <a:rPr lang="en-US" dirty="0"/>
              <a:t>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כאשר משנים את ערכו של אובייקט מסוג </a:t>
            </a:r>
            <a:r>
              <a:rPr lang="en-US" dirty="0"/>
              <a:t>integer</a:t>
            </a:r>
            <a:r>
              <a:rPr lang="he-IL" dirty="0"/>
              <a:t>-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נוצר אובייקט חדש מסוג </a:t>
            </a:r>
            <a:r>
              <a:rPr lang="en-US" dirty="0"/>
              <a:t>integer</a:t>
            </a:r>
            <a:r>
              <a:rPr lang="he-IL" dirty="0"/>
              <a:t>, במיקום חדש בזיכרון</a:t>
            </a:r>
          </a:p>
          <a:p>
            <a:pPr algn="r" rtl="1"/>
            <a:r>
              <a:rPr lang="he-IL" dirty="0"/>
              <a:t>אובייקט כזה נקרא </a:t>
            </a:r>
            <a:r>
              <a:rPr lang="en-US" b="1" dirty="0"/>
              <a:t>immutable</a:t>
            </a:r>
            <a:r>
              <a:rPr lang="he-IL" dirty="0"/>
              <a:t>- בלתי ניתן לשינוי</a:t>
            </a:r>
          </a:p>
          <a:p>
            <a:pPr lvl="1" algn="r" rtl="1"/>
            <a:r>
              <a:rPr lang="he-IL" dirty="0"/>
              <a:t>אי אפשר לשנות, שינוי גורם ליצירת אובייקט חדש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815" y="2333430"/>
            <a:ext cx="297591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39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אובייקט מסוג </a:t>
            </a:r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כאשר משנים את ערכו של אובייקט מסוג </a:t>
            </a:r>
            <a:r>
              <a:rPr lang="en-US" dirty="0"/>
              <a:t>string</a:t>
            </a:r>
            <a:r>
              <a:rPr lang="he-IL" dirty="0"/>
              <a:t>-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נוצר אובייקט חדש מסוג </a:t>
            </a:r>
            <a:r>
              <a:rPr lang="en-US" dirty="0"/>
              <a:t>string</a:t>
            </a:r>
            <a:r>
              <a:rPr lang="he-IL" dirty="0"/>
              <a:t>, במיקום חדש בזיכרון</a:t>
            </a:r>
          </a:p>
          <a:p>
            <a:pPr algn="r" rtl="1"/>
            <a:r>
              <a:rPr lang="he-IL" dirty="0"/>
              <a:t>לכן גם </a:t>
            </a:r>
            <a:r>
              <a:rPr lang="en-US" dirty="0"/>
              <a:t>string</a:t>
            </a:r>
            <a:r>
              <a:rPr lang="he-IL" dirty="0"/>
              <a:t> הוא </a:t>
            </a:r>
            <a:r>
              <a:rPr lang="en-US" dirty="0"/>
              <a:t>immutable</a:t>
            </a:r>
            <a:r>
              <a:rPr lang="he-IL" dirty="0"/>
              <a:t>- בלתי ניתן לשינוי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288" y="2388976"/>
            <a:ext cx="3648207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2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אובייקט מסוג </a:t>
            </a:r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כאשר משנים את ערכו של אובייקט מסוג </a:t>
            </a:r>
            <a:r>
              <a:rPr lang="en-US" dirty="0"/>
              <a:t>tuple</a:t>
            </a:r>
            <a:r>
              <a:rPr lang="he-IL" dirty="0"/>
              <a:t>-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ובכן, זה פשוט בלתי אפשרי... </a:t>
            </a:r>
            <a:r>
              <a:rPr lang="he-IL" dirty="0">
                <a:sym typeface="Wingdings" pitchFamily="2" charset="2"/>
              </a:rPr>
              <a:t></a:t>
            </a:r>
            <a:endParaRPr lang="he-IL" dirty="0"/>
          </a:p>
          <a:p>
            <a:pPr algn="r" rtl="1"/>
            <a:r>
              <a:rPr lang="he-IL" dirty="0"/>
              <a:t>לכן גם </a:t>
            </a:r>
            <a:r>
              <a:rPr lang="en-US" dirty="0"/>
              <a:t>tuple</a:t>
            </a:r>
            <a:r>
              <a:rPr lang="he-IL" dirty="0"/>
              <a:t> הוא </a:t>
            </a:r>
            <a:r>
              <a:rPr lang="en-US" dirty="0"/>
              <a:t>immutable</a:t>
            </a:r>
            <a:endParaRPr lang="he-IL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591" y="2413226"/>
            <a:ext cx="677570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66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אובייקט מסוג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כאשר משנים את ערכו של אובייקט מסוג </a:t>
            </a:r>
            <a:r>
              <a:rPr lang="en-US" dirty="0"/>
              <a:t>list</a:t>
            </a:r>
            <a:r>
              <a:rPr lang="he-IL" dirty="0"/>
              <a:t>-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 נוצר אובייקט חדש. ערכו של ה-</a:t>
            </a:r>
            <a:r>
              <a:rPr lang="en-US" dirty="0"/>
              <a:t>list</a:t>
            </a:r>
            <a:r>
              <a:rPr lang="he-IL" dirty="0"/>
              <a:t> משתנה.</a:t>
            </a:r>
          </a:p>
          <a:p>
            <a:pPr algn="r" rtl="1"/>
            <a:r>
              <a:rPr lang="he-IL" dirty="0"/>
              <a:t>לכן </a:t>
            </a:r>
            <a:r>
              <a:rPr lang="en-US" dirty="0"/>
              <a:t>list</a:t>
            </a:r>
            <a:r>
              <a:rPr lang="he-IL" dirty="0"/>
              <a:t> הוא </a:t>
            </a:r>
            <a:r>
              <a:rPr lang="en-US" b="1" dirty="0"/>
              <a:t>mutable</a:t>
            </a:r>
            <a:r>
              <a:rPr lang="he-IL" dirty="0"/>
              <a:t>- ניתן לשינוי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1906" y="2399523"/>
            <a:ext cx="245403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167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434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הרחבה: python, מתחת למכסה המנוע</vt:lpstr>
      <vt:lpstr>איך עובד מילון?</vt:lpstr>
      <vt:lpstr>Hash key</vt:lpstr>
      <vt:lpstr>מילון- תהליך החיפוש</vt:lpstr>
      <vt:lpstr>סוגי מפתחות</vt:lpstr>
      <vt:lpstr>אובייקט מסוג integer</vt:lpstr>
      <vt:lpstr>אובייקט מסוג string</vt:lpstr>
      <vt:lpstr>אובייקט מסוג tuple</vt:lpstr>
      <vt:lpstr>אובייקט מסוג list</vt:lpstr>
      <vt:lpstr>מדוע mutable אינו יכול לשמש בתור key?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בסיסיים ב python</dc:title>
  <dc:creator>Nir Dweck</dc:creator>
  <cp:lastModifiedBy>nir dweck</cp:lastModifiedBy>
  <cp:revision>18</cp:revision>
  <dcterms:created xsi:type="dcterms:W3CDTF">2016-08-09T17:11:41Z</dcterms:created>
  <dcterms:modified xsi:type="dcterms:W3CDTF">2021-08-09T18:27:41Z</dcterms:modified>
</cp:coreProperties>
</file>