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www.youtube.com/watch?v=l3LFML_pxl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string-and-bytes-literal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582" y="1845734"/>
            <a:ext cx="3204098" cy="1450757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/>
              <a:t>list</a:t>
            </a:r>
            <a:r>
              <a:rPr lang="he-IL" dirty="0"/>
              <a:t> היא אוסף של איברים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 בהכרח מאותו סוג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סוגריים מרובעים </a:t>
            </a:r>
            <a:r>
              <a:rPr lang="en-US" dirty="0"/>
              <a:t>[]</a:t>
            </a:r>
            <a:r>
              <a:rPr lang="he-IL" dirty="0"/>
              <a:t> מציינים </a:t>
            </a:r>
            <a:r>
              <a:rPr lang="en-US" dirty="0"/>
              <a:t>list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האיברים מופרדים בפסיק</a:t>
            </a:r>
          </a:p>
          <a:p>
            <a:pPr algn="r" rtl="1"/>
            <a:endParaRPr lang="en-US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0E8E4E4-98C4-49E1-965F-48B214B0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72" y="1845734"/>
            <a:ext cx="4233510" cy="8758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F97EDB-67D6-43B8-ADEB-B1D6D07D97CE}"/>
              </a:ext>
            </a:extLst>
          </p:cNvPr>
          <p:cNvSpPr txBox="1">
            <a:spLocks/>
          </p:cNvSpPr>
          <p:nvPr/>
        </p:nvSpPr>
        <p:spPr>
          <a:xfrm>
            <a:off x="7365535" y="3117855"/>
            <a:ext cx="3790145" cy="24272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כדי לעבור על איברי </a:t>
            </a:r>
            <a:r>
              <a:rPr lang="en-US" dirty="0"/>
              <a:t>list</a:t>
            </a:r>
            <a:r>
              <a:rPr lang="he-IL" dirty="0"/>
              <a:t> בזה אחר זה: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המילה </a:t>
            </a:r>
            <a:r>
              <a:rPr lang="en-US" b="1" dirty="0"/>
              <a:t>for</a:t>
            </a:r>
            <a:endParaRPr lang="he-IL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שם משתנה כלשהו, שישמש כ-</a:t>
            </a:r>
            <a:r>
              <a:rPr lang="en-US" b="1" dirty="0"/>
              <a:t>iterator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עוברים </a:t>
            </a:r>
            <a:r>
              <a:rPr lang="he-IL" dirty="0" err="1"/>
              <a:t>איתו</a:t>
            </a:r>
            <a:r>
              <a:rPr lang="he-IL" dirty="0"/>
              <a:t> (</a:t>
            </a:r>
            <a:r>
              <a:rPr lang="he-IL" dirty="0" err="1"/>
              <a:t>איטרציה</a:t>
            </a:r>
            <a:r>
              <a:rPr lang="he-IL" dirty="0"/>
              <a:t>) על איברי ה-</a:t>
            </a:r>
            <a:r>
              <a:rPr lang="en-US" dirty="0"/>
              <a:t>list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המילה </a:t>
            </a:r>
            <a:r>
              <a:rPr lang="en-US" b="1" dirty="0"/>
              <a:t>in</a:t>
            </a:r>
            <a:endParaRPr lang="he-IL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שם ה-</a:t>
            </a:r>
            <a:r>
              <a:rPr lang="en-US" dirty="0"/>
              <a:t>list</a:t>
            </a:r>
            <a:endParaRPr lang="he-IL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E3EB55B-25F0-490B-96D3-7D52F640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73" y="3117855"/>
            <a:ext cx="3647462" cy="207117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F94516-6BB5-489C-970A-5D7EBE7D7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071" y="5427718"/>
            <a:ext cx="3816417" cy="875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9D035A-1D96-4141-AFA5-87BFF8FCD669}"/>
              </a:ext>
            </a:extLst>
          </p:cNvPr>
          <p:cNvSpPr txBox="1">
            <a:spLocks/>
          </p:cNvSpPr>
          <p:nvPr/>
        </p:nvSpPr>
        <p:spPr>
          <a:xfrm>
            <a:off x="7534488" y="5503178"/>
            <a:ext cx="3621191" cy="79329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להשתמש בפקודה </a:t>
            </a:r>
            <a:r>
              <a:rPr lang="en-US" dirty="0"/>
              <a:t>in </a:t>
            </a:r>
            <a:r>
              <a:rPr lang="he-IL" dirty="0"/>
              <a:t>על מנת לבדוק אם איבר מסוים נמצא ברשימה</a:t>
            </a:r>
          </a:p>
        </p:txBody>
      </p:sp>
    </p:spTree>
    <p:extLst>
      <p:ext uri="{BB962C8B-B14F-4D97-AF65-F5344CB8AC3E}">
        <p14:creationId xmlns:p14="http://schemas.microsoft.com/office/powerpoint/2010/main" val="16163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8E7F-F909-4BD9-8529-8B9F8342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split and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9D96-2080-4608-A4DD-005AC9B0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690" y="1845734"/>
            <a:ext cx="4670990" cy="145075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המתודה </a:t>
            </a:r>
            <a:r>
              <a:rPr lang="en-US" dirty="0"/>
              <a:t>join</a:t>
            </a:r>
            <a:r>
              <a:rPr lang="he-IL" dirty="0"/>
              <a:t> שייכת למחלקה </a:t>
            </a:r>
            <a:r>
              <a:rPr lang="en-US" dirty="0"/>
              <a:t>string</a:t>
            </a:r>
            <a:r>
              <a:rPr lang="he-IL" dirty="0"/>
              <a:t> והיא מקבלת רשימה. המתודה מחזירה מחרוזת חדשה כאשר בין כל שני איברים מהרשימה, נמצאת המחרוזת שעליה הופעלה המתודה.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BAFA2-E36A-4B27-A7FC-36C8CDF9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98" y="1949982"/>
            <a:ext cx="4402240" cy="4828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3F0BF7-EEF1-49D9-9798-57F25976B5A1}"/>
              </a:ext>
            </a:extLst>
          </p:cNvPr>
          <p:cNvSpPr txBox="1">
            <a:spLocks/>
          </p:cNvSpPr>
          <p:nvPr/>
        </p:nvSpPr>
        <p:spPr>
          <a:xfrm>
            <a:off x="6484690" y="3330124"/>
            <a:ext cx="4670990" cy="145075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המתודה </a:t>
            </a:r>
            <a:r>
              <a:rPr lang="en-US" dirty="0"/>
              <a:t>split</a:t>
            </a:r>
            <a:r>
              <a:rPr lang="he-IL" dirty="0"/>
              <a:t> שייכת למחלקה </a:t>
            </a:r>
            <a:r>
              <a:rPr lang="en-US" dirty="0"/>
              <a:t>string</a:t>
            </a:r>
            <a:r>
              <a:rPr lang="he-IL" dirty="0"/>
              <a:t> והיא מקבלת מחרוזת. המתודה מחזירה רשימה כאשר איבריה הם חלקי המחרוזת שעליה הופעלה המתודה לאחר שהופרדה במחרוזת שהתקבלה כפרמטר.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0D298-13AD-4E44-B73D-C11F80ED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98" y="3428617"/>
            <a:ext cx="4402240" cy="6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6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8AD2-AA8A-440C-A05B-88E2A685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4B9C-A6D0-4B01-A85A-3FD40A0E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לעיתים יש נתונים שיש ביניהם קשר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קואורדינטות </a:t>
            </a:r>
            <a:r>
              <a:rPr lang="en-US" dirty="0" err="1"/>
              <a:t>x,y,z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שם פרטי, שם משפחה, מספר תעודת זהות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וכו'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נוח לשמור אותם ב-</a:t>
            </a:r>
            <a:r>
              <a:rPr lang="en-US" dirty="0"/>
              <a:t>tuple</a:t>
            </a:r>
            <a:r>
              <a:rPr lang="he-IL" dirty="0"/>
              <a:t>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מגדירים </a:t>
            </a:r>
            <a:r>
              <a:rPr lang="en-US" dirty="0"/>
              <a:t>tuple</a:t>
            </a:r>
            <a:r>
              <a:rPr lang="he-IL" dirty="0"/>
              <a:t> על ידי סוגריים עגולים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אורך ה-</a:t>
            </a:r>
            <a:r>
              <a:rPr lang="en-US" dirty="0"/>
              <a:t>tuple</a:t>
            </a:r>
            <a:r>
              <a:rPr lang="he-IL" dirty="0"/>
              <a:t> קבוע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ניתן להגדיר שם לכל איבר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יתרונות של </a:t>
            </a:r>
            <a:r>
              <a:rPr lang="en-US" dirty="0"/>
              <a:t>tuple</a:t>
            </a:r>
            <a:r>
              <a:rPr lang="he-IL" dirty="0"/>
              <a:t>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יותר מהיר מ-</a:t>
            </a:r>
            <a:r>
              <a:rPr lang="en-US" dirty="0"/>
              <a:t>list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b="1" dirty="0"/>
              <a:t>אי אפשר לשנות ערכים בתוך ה </a:t>
            </a:r>
            <a:r>
              <a:rPr lang="en-US" b="1" dirty="0"/>
              <a:t>tuple</a:t>
            </a:r>
            <a:endParaRPr lang="he-IL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הקוד בטוח יותר לשימוש- אי אפשר</a:t>
            </a:r>
            <a:endParaRPr lang="en-US" dirty="0"/>
          </a:p>
          <a:p>
            <a:pPr marL="742950" lvl="1" indent="-285750" algn="r" rt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he-IL" dirty="0"/>
              <a:t> לדרוס ערכים בטעות</a:t>
            </a:r>
          </a:p>
          <a:p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8E661-9020-41A4-B301-722A3C06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5171"/>
            <a:ext cx="3416565" cy="8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214-D0DD-42AB-B65A-E7BA9A9A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1105-2F22-4145-A098-53856945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296" y="1845734"/>
            <a:ext cx="4981383" cy="144811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מילון, או </a:t>
            </a:r>
            <a:r>
              <a:rPr lang="en-US" dirty="0"/>
              <a:t>dictionary</a:t>
            </a:r>
            <a:r>
              <a:rPr lang="he-IL" dirty="0"/>
              <a:t>, או </a:t>
            </a:r>
            <a:r>
              <a:rPr lang="en-US" dirty="0"/>
              <a:t>hash table</a:t>
            </a:r>
            <a:r>
              <a:rPr lang="he-IL" dirty="0"/>
              <a:t>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זוגות של מפתחות </a:t>
            </a:r>
            <a:r>
              <a:rPr lang="en-US" dirty="0"/>
              <a:t>keys</a:t>
            </a:r>
            <a:r>
              <a:rPr lang="he-IL" dirty="0"/>
              <a:t> וערכים </a:t>
            </a:r>
            <a:r>
              <a:rPr lang="en-US" dirty="0"/>
              <a:t>values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מילון מוגדר על ידי סוגריים מסולסלים { }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לדוגמה: מילון שמכיל ציונים, המפתח הוא מספר ת.ז</a:t>
            </a:r>
          </a:p>
          <a:p>
            <a:pPr algn="r" rtl="1"/>
            <a:endParaRPr lang="en-US" dirty="0"/>
          </a:p>
        </p:txBody>
      </p:sp>
      <p:sp>
        <p:nvSpPr>
          <p:cNvPr id="6" name="הסבר מלבני מעוגל 6">
            <a:extLst>
              <a:ext uri="{FF2B5EF4-FFF2-40B4-BE49-F238E27FC236}">
                <a16:creationId xmlns:a16="http://schemas.microsoft.com/office/drawing/2014/main" id="{6DE439AA-E9AD-4350-A8EB-497534F352CB}"/>
              </a:ext>
            </a:extLst>
          </p:cNvPr>
          <p:cNvSpPr/>
          <p:nvPr/>
        </p:nvSpPr>
        <p:spPr>
          <a:xfrm>
            <a:off x="151001" y="1397965"/>
            <a:ext cx="1245765" cy="762000"/>
          </a:xfrm>
          <a:prstGeom prst="wedgeRoundRectCallout">
            <a:avLst>
              <a:gd name="adj1" fmla="val 90579"/>
              <a:gd name="adj2" fmla="val 30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/>
              <a:t>הגדרה של מילון ריק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A7FC6A-A253-4D45-8268-E9EAFFA2A6CA}"/>
              </a:ext>
            </a:extLst>
          </p:cNvPr>
          <p:cNvGrpSpPr/>
          <p:nvPr/>
        </p:nvGrpSpPr>
        <p:grpSpPr>
          <a:xfrm>
            <a:off x="151001" y="1737360"/>
            <a:ext cx="6786414" cy="2012519"/>
            <a:chOff x="151001" y="1737360"/>
            <a:chExt cx="6786414" cy="2012519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8F120947-9A68-47B4-88D7-5D58E74D6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5299" y="1874328"/>
              <a:ext cx="4009099" cy="1327053"/>
            </a:xfrm>
            <a:prstGeom prst="rect">
              <a:avLst/>
            </a:prstGeom>
          </p:spPr>
        </p:pic>
        <p:sp>
          <p:nvSpPr>
            <p:cNvPr id="7" name="הסבר מלבני מעוגל 7">
              <a:extLst>
                <a:ext uri="{FF2B5EF4-FFF2-40B4-BE49-F238E27FC236}">
                  <a16:creationId xmlns:a16="http://schemas.microsoft.com/office/drawing/2014/main" id="{6E5FD52E-FA9A-4C01-AB80-8DBF3ABD599F}"/>
                </a:ext>
              </a:extLst>
            </p:cNvPr>
            <p:cNvSpPr/>
            <p:nvPr/>
          </p:nvSpPr>
          <p:spPr>
            <a:xfrm>
              <a:off x="5666623" y="1737360"/>
              <a:ext cx="1219200" cy="457200"/>
            </a:xfrm>
            <a:prstGeom prst="wedgeRoundRectCallout">
              <a:avLst>
                <a:gd name="adj1" fmla="val -119042"/>
                <a:gd name="adj2" fmla="val 289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מפתח</a:t>
              </a:r>
            </a:p>
          </p:txBody>
        </p:sp>
        <p:sp>
          <p:nvSpPr>
            <p:cNvPr id="8" name="הסבר מלבני מעוגל 8">
              <a:extLst>
                <a:ext uri="{FF2B5EF4-FFF2-40B4-BE49-F238E27FC236}">
                  <a16:creationId xmlns:a16="http://schemas.microsoft.com/office/drawing/2014/main" id="{9007E5D3-D8AD-40B5-89D6-ED1C21B81509}"/>
                </a:ext>
              </a:extLst>
            </p:cNvPr>
            <p:cNvSpPr/>
            <p:nvPr/>
          </p:nvSpPr>
          <p:spPr>
            <a:xfrm>
              <a:off x="5718215" y="2353568"/>
              <a:ext cx="1219200" cy="457200"/>
            </a:xfrm>
            <a:prstGeom prst="wedgeRoundRectCallout">
              <a:avLst>
                <a:gd name="adj1" fmla="val -66061"/>
                <a:gd name="adj2" fmla="val -829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ערך</a:t>
              </a:r>
            </a:p>
          </p:txBody>
        </p:sp>
        <p:sp>
          <p:nvSpPr>
            <p:cNvPr id="9" name="הסבר מלבני מעוגל 9">
              <a:extLst>
                <a:ext uri="{FF2B5EF4-FFF2-40B4-BE49-F238E27FC236}">
                  <a16:creationId xmlns:a16="http://schemas.microsoft.com/office/drawing/2014/main" id="{21972F7F-5D48-4ABC-B170-318CE3A14913}"/>
                </a:ext>
              </a:extLst>
            </p:cNvPr>
            <p:cNvSpPr/>
            <p:nvPr/>
          </p:nvSpPr>
          <p:spPr>
            <a:xfrm>
              <a:off x="2608976" y="3201382"/>
              <a:ext cx="2166456" cy="548497"/>
            </a:xfrm>
            <a:prstGeom prst="wedgeRoundRectCallout">
              <a:avLst>
                <a:gd name="adj1" fmla="val -3373"/>
                <a:gd name="adj2" fmla="val -8724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חיפוש ערך במילון לפי מפתח</a:t>
              </a:r>
            </a:p>
          </p:txBody>
        </p:sp>
        <p:sp>
          <p:nvSpPr>
            <p:cNvPr id="10" name="הסבר מלבני מעוגל 12">
              <a:extLst>
                <a:ext uri="{FF2B5EF4-FFF2-40B4-BE49-F238E27FC236}">
                  <a16:creationId xmlns:a16="http://schemas.microsoft.com/office/drawing/2014/main" id="{CFB9D733-7FD6-447F-84C1-EEA76BE5E0EC}"/>
                </a:ext>
              </a:extLst>
            </p:cNvPr>
            <p:cNvSpPr/>
            <p:nvPr/>
          </p:nvSpPr>
          <p:spPr>
            <a:xfrm>
              <a:off x="151001" y="2531844"/>
              <a:ext cx="1245765" cy="762000"/>
            </a:xfrm>
            <a:prstGeom prst="wedgeRoundRectCallout">
              <a:avLst>
                <a:gd name="adj1" fmla="val 103400"/>
                <a:gd name="adj2" fmla="val -5716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הוספת נתונים למילון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BCC5D91-8CE6-4073-A98D-CFD50496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184" y="3832303"/>
            <a:ext cx="6776982" cy="54849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E59527-CE83-4147-8890-011CFD71DAFE}"/>
              </a:ext>
            </a:extLst>
          </p:cNvPr>
          <p:cNvSpPr txBox="1">
            <a:spLocks/>
          </p:cNvSpPr>
          <p:nvPr/>
        </p:nvSpPr>
        <p:spPr>
          <a:xfrm>
            <a:off x="6727972" y="3429000"/>
            <a:ext cx="4427707" cy="4557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להגדיר ערכים במילון עם ההגדרה שלו</a:t>
            </a:r>
          </a:p>
          <a:p>
            <a:pPr algn="r" rtl="1"/>
            <a:endParaRPr lang="en-US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82D8CFDF-D4DA-4703-A0ED-57798F939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84" y="4616379"/>
            <a:ext cx="4395756" cy="122844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FF49CA-2421-4A3A-B5CF-2CEB05877640}"/>
              </a:ext>
            </a:extLst>
          </p:cNvPr>
          <p:cNvSpPr txBox="1">
            <a:spLocks/>
          </p:cNvSpPr>
          <p:nvPr/>
        </p:nvSpPr>
        <p:spPr>
          <a:xfrm>
            <a:off x="6327815" y="4628146"/>
            <a:ext cx="4796824" cy="12049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אם ניגש לערך שאינו קיים, נקבל שגיאה.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כדי להימנע מכך, ניתן להשתמש במתודה </a:t>
            </a:r>
            <a:r>
              <a:rPr lang="en-US" dirty="0"/>
              <a:t>get()</a:t>
            </a:r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9DA6-044A-4DE5-BB9B-7CBF5321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373C-A0E0-4100-ADFE-CE6E5FF3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332" y="1845734"/>
            <a:ext cx="3561347" cy="58945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נבדוק עם מפתח במילון בעזרת </a:t>
            </a:r>
            <a:r>
              <a:rPr lang="en-US" dirty="0"/>
              <a:t>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075A0-A907-414A-9269-AAC4BA6E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81" y="1845734"/>
            <a:ext cx="4307297" cy="5446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D83B7-6EAA-421B-AF75-CAD381F3807C}"/>
              </a:ext>
            </a:extLst>
          </p:cNvPr>
          <p:cNvSpPr txBox="1">
            <a:spLocks/>
          </p:cNvSpPr>
          <p:nvPr/>
        </p:nvSpPr>
        <p:spPr>
          <a:xfrm>
            <a:off x="7031178" y="2435191"/>
            <a:ext cx="4124501" cy="36672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כדי לעבור על איברי מילון, בדומה לרשימה, נשתמש ב: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for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in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משתנה שישמש כ-</a:t>
            </a:r>
            <a:r>
              <a:rPr lang="en-US" dirty="0"/>
              <a:t>iterator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לעבור על המפתחות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לעבור על </a:t>
            </a:r>
            <a:r>
              <a:rPr lang="en-US" dirty="0"/>
              <a:t>tuple</a:t>
            </a:r>
            <a:r>
              <a:rPr lang="he-IL" dirty="0"/>
              <a:t> של מפתח וערך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lvl="1" algn="r" rtl="1"/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032B476-AF37-4A83-9D8F-7379A773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84" y="2803444"/>
            <a:ext cx="7646275" cy="1133206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6D360732-2E33-4A17-8242-AE5C31FFC959}"/>
              </a:ext>
            </a:extLst>
          </p:cNvPr>
          <p:cNvSpPr/>
          <p:nvPr/>
        </p:nvSpPr>
        <p:spPr>
          <a:xfrm rot="17652280">
            <a:off x="7733528" y="3527576"/>
            <a:ext cx="592324" cy="9753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77814DE-8F59-4B0B-A7E3-E6782A09D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84" y="4349759"/>
            <a:ext cx="6977690" cy="1247834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392132B6-32D1-4C7C-B1BC-7B16E1036F5D}"/>
              </a:ext>
            </a:extLst>
          </p:cNvPr>
          <p:cNvSpPr/>
          <p:nvPr/>
        </p:nvSpPr>
        <p:spPr>
          <a:xfrm rot="17446650">
            <a:off x="6606270" y="4558960"/>
            <a:ext cx="592324" cy="9753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F8DE-2BBA-4A50-818E-928A30A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לולאות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5C66-8854-43BE-9752-9A140A5E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088" y="1845734"/>
            <a:ext cx="3907592" cy="1048468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ראינו לא מעט דוגמאות של לולאות </a:t>
            </a:r>
            <a:r>
              <a:rPr lang="en-US" dirty="0"/>
              <a:t>for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הלולאה עוברת על </a:t>
            </a:r>
            <a:r>
              <a:rPr lang="en-US" dirty="0"/>
              <a:t>iterator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6EE36D-A1B3-47A5-B9D6-C39FAE05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48" y="1845734"/>
            <a:ext cx="2740805" cy="1785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D8C480-2F77-4322-B687-6D3B17D6291B}"/>
              </a:ext>
            </a:extLst>
          </p:cNvPr>
          <p:cNvSpPr txBox="1">
            <a:spLocks/>
          </p:cNvSpPr>
          <p:nvPr/>
        </p:nvSpPr>
        <p:spPr>
          <a:xfrm>
            <a:off x="7248088" y="4200158"/>
            <a:ext cx="3907592" cy="1048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כפי שאנו מכירים מ </a:t>
            </a:r>
            <a:r>
              <a:rPr lang="en-US" dirty="0"/>
              <a:t>C#</a:t>
            </a:r>
            <a:r>
              <a:rPr lang="he-IL" dirty="0"/>
              <a:t>, ישנן גם לולאות </a:t>
            </a:r>
            <a:r>
              <a:rPr lang="en-US" dirty="0"/>
              <a:t>while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5AEB1AB-D4D3-4375-8A53-0F0A7EAC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848" y="3814363"/>
            <a:ext cx="2050340" cy="25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4AD6-A031-4E4A-A09B-CE164991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עבודה עם קבצים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AFA8-0AEA-4E5A-8772-5830557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294" y="1845733"/>
            <a:ext cx="5132385" cy="2558315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פתיחת קובץ: הפונקציה </a:t>
            </a:r>
            <a:r>
              <a:rPr lang="en-US" sz="2400" dirty="0"/>
              <a:t>open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מקבלת שם קובץ ו-</a:t>
            </a:r>
            <a:r>
              <a:rPr lang="en-US" sz="2000" dirty="0"/>
              <a:t>mode</a:t>
            </a:r>
            <a:r>
              <a:rPr lang="he-IL" sz="2000" dirty="0"/>
              <a:t> של פתיחה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dirty="0"/>
              <a:t>r- read, w- write</a:t>
            </a:r>
            <a:r>
              <a:rPr lang="he-IL" dirty="0"/>
              <a:t> (לקובצי טקסט)</a:t>
            </a:r>
            <a:endParaRPr lang="en-US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dirty="0"/>
              <a:t>r-</a:t>
            </a:r>
            <a:r>
              <a:rPr lang="en-US" dirty="0" err="1"/>
              <a:t>rb</a:t>
            </a:r>
            <a:r>
              <a:rPr lang="en-US" dirty="0"/>
              <a:t> (read binary), w- </a:t>
            </a:r>
            <a:r>
              <a:rPr lang="en-US" dirty="0" err="1"/>
              <a:t>wb</a:t>
            </a:r>
            <a:r>
              <a:rPr lang="he-IL" dirty="0"/>
              <a:t> (לקבצים שכוללים מידע לא טקסטואלי)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dirty="0"/>
              <a:t>a – append</a:t>
            </a:r>
            <a:r>
              <a:rPr lang="he-IL" dirty="0"/>
              <a:t> (כתיבה מסוף הקובץ, אחרת יש דריסה)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מחזירה מצביע ל- </a:t>
            </a:r>
            <a:r>
              <a:rPr lang="en-US" sz="2000" dirty="0"/>
              <a:t>file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לאובייקט </a:t>
            </a:r>
            <a:r>
              <a:rPr lang="en-US" dirty="0"/>
              <a:t>file</a:t>
            </a:r>
            <a:r>
              <a:rPr lang="he-IL" dirty="0"/>
              <a:t> יש מתודות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אסור לנו לשכוח לסגור את הקובץ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816993-A58B-4BF1-83A6-DA66530A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8" y="1893971"/>
            <a:ext cx="3937614" cy="2074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622EE-15C1-42D6-8F93-BF227B53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00" y="3995852"/>
            <a:ext cx="2017977" cy="3005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4D159A-5301-4A60-9A28-9C93518DD3B1}"/>
              </a:ext>
            </a:extLst>
          </p:cNvPr>
          <p:cNvSpPr txBox="1">
            <a:spLocks/>
          </p:cNvSpPr>
          <p:nvPr/>
        </p:nvSpPr>
        <p:spPr>
          <a:xfrm>
            <a:off x="5803642" y="4404048"/>
            <a:ext cx="5352038" cy="12596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על מנת לא לשכוח לסגור את הקובץ מומלץ להשתמש ב- </a:t>
            </a:r>
            <a:r>
              <a:rPr lang="en-US" sz="2400" dirty="0"/>
              <a:t>with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קובץ הוא </a:t>
            </a:r>
            <a:r>
              <a:rPr lang="en-US" sz="2400" dirty="0" err="1"/>
              <a:t>iterable</a:t>
            </a:r>
            <a:r>
              <a:rPr lang="he-IL" sz="2400" dirty="0"/>
              <a:t> וניתן לקרוא שורה </a:t>
            </a:r>
            <a:r>
              <a:rPr lang="he-IL" sz="2400" dirty="0" err="1"/>
              <a:t>שורה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9215EED-B54E-4FB6-BE69-E99DC911E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8627"/>
            <a:ext cx="4001549" cy="29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E989-46E4-4970-8973-27B2820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הבדלים מרכזיים מול </a:t>
            </a:r>
            <a:r>
              <a:rPr lang="en-US" dirty="0"/>
              <a:t>C#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54FBAC-5A24-49D4-AC45-0F74794DA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087013"/>
              </p:ext>
            </p:extLst>
          </p:nvPr>
        </p:nvGraphicFramePr>
        <p:xfrm>
          <a:off x="1097280" y="2357121"/>
          <a:ext cx="10058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9308194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73689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5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מצריך קומפילציה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לא מצריך קומפילציה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7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מתחיל לרות מהפעולה </a:t>
                      </a:r>
                      <a:r>
                        <a:rPr lang="en-US" dirty="0"/>
                        <a:t>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מתחיל לרוץ מראש הקובץ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4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לכל משתנה מוגדר טיפוס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הטיפוס נקבע לפי הערך של המשתנה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9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הפקודה מסתיימת ב</a:t>
                      </a:r>
                      <a:r>
                        <a:rPr lang="en-US" dirty="0"/>
                        <a:t>;</a:t>
                      </a:r>
                      <a:r>
                        <a:rPr lang="he-IL" dirty="0"/>
                        <a:t> (נקודה פסיק)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הפקודה מסתיימת בסוף השורה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he-IL" dirty="0"/>
                        <a:t>{}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Identification(</a:t>
                      </a:r>
                      <a:r>
                        <a:rPr lang="he-IL" dirty="0"/>
                        <a:t>הזחה</a:t>
                      </a:r>
                      <a:r>
                        <a:rPr lang="en-US" dirty="0"/>
                        <a:t>)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:</a:t>
                      </a:r>
                    </a:p>
                    <a:p>
                      <a:pPr lvl="1"/>
                      <a:r>
                        <a:rPr lang="en-US" dirty="0"/>
                        <a:t>Identification(</a:t>
                      </a:r>
                      <a:r>
                        <a:rPr lang="he-IL" dirty="0"/>
                        <a:t>הזחה</a:t>
                      </a:r>
                      <a:r>
                        <a:rPr lang="en-US" dirty="0"/>
                        <a:t>)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משפטי תנאי חייבים סוגריים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משפטי תנאי אינם בסוגריים</a:t>
                      </a:r>
                    </a:p>
                    <a:p>
                      <a:pPr algn="l" rtl="0"/>
                      <a:r>
                        <a:rPr lang="en-US" dirty="0"/>
                        <a:t>if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44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משתנים ב </a:t>
            </a:r>
            <a:r>
              <a:rPr lang="en-US" dirty="0"/>
              <a:t>python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 err="1"/>
              <a:t>בפייתון</a:t>
            </a:r>
            <a:r>
              <a:rPr lang="he-IL" dirty="0"/>
              <a:t> כל משתנה הוא אובייקט (עצם).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לעומת </a:t>
            </a:r>
            <a:r>
              <a:rPr lang="en-US" dirty="0"/>
              <a:t>C#</a:t>
            </a:r>
            <a:r>
              <a:rPr lang="he-IL" dirty="0"/>
              <a:t> אין צורך להגדיר את הטיפוס של המשתנה, הוא נקבע לפי ערכו והוא יכול להשתנות לאורך התוכנית.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4975BD-2DCD-4891-9D40-335312E8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049797"/>
            <a:ext cx="2760577" cy="113419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5383CBB-D97B-4E0E-99D8-D6DD8963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3" y="3049798"/>
            <a:ext cx="2835474" cy="1134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9CC30-4869-4EA1-AC4F-04FB5E03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63" y="3049796"/>
            <a:ext cx="3309981" cy="1134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721A41-70D9-441B-B15B-47498137F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562" y="4683968"/>
            <a:ext cx="3309982" cy="129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7326D3-4647-44BD-8574-CE3F514B2DED}"/>
              </a:ext>
            </a:extLst>
          </p:cNvPr>
          <p:cNvSpPr txBox="1"/>
          <p:nvPr/>
        </p:nvSpPr>
        <p:spPr>
          <a:xfrm>
            <a:off x="4338127" y="4895608"/>
            <a:ext cx="24193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e-IL" sz="2000" dirty="0"/>
              <a:t>ניתן לבצע המרה של משתנים</a:t>
            </a:r>
          </a:p>
          <a:p>
            <a:pPr algn="r" rt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54E38-96EF-4053-B032-EFEB81098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45" y="4795936"/>
            <a:ext cx="3869948" cy="8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If-else-</a:t>
            </a:r>
            <a:r>
              <a:rPr lang="en-US" dirty="0" err="1"/>
              <a:t>elif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FE0357A-70BD-4765-AE45-35A5FA46D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60" y="1885939"/>
            <a:ext cx="6898413" cy="21448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7D710-CED5-471C-9157-A1B7FB3847E5}"/>
              </a:ext>
            </a:extLst>
          </p:cNvPr>
          <p:cNvSpPr txBox="1"/>
          <p:nvPr/>
        </p:nvSpPr>
        <p:spPr>
          <a:xfrm>
            <a:off x="3824984" y="4267912"/>
            <a:ext cx="78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ניתן לכתוב תנאי מורכב כאשר במקום (||, &amp;&amp;, !) משתמשים בהתאמה ב (</a:t>
            </a:r>
            <a:r>
              <a:rPr lang="en-US" dirty="0"/>
              <a:t>not, and, or</a:t>
            </a:r>
            <a:r>
              <a:rPr lang="he-IL" dirty="0"/>
              <a:t>)</a:t>
            </a: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B8D5815-2B6E-448C-BD32-9750A2FE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0" y="4880372"/>
            <a:ext cx="3672108" cy="13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פונקציות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הגדרה של פונקציה בעזרת המילה </a:t>
            </a:r>
            <a:r>
              <a:rPr lang="en-US" dirty="0">
                <a:highlight>
                  <a:srgbClr val="00FFFF"/>
                </a:highlight>
              </a:rPr>
              <a:t>def </a:t>
            </a:r>
            <a:r>
              <a:rPr lang="en-US" dirty="0">
                <a:highlight>
                  <a:srgbClr val="00FF00"/>
                </a:highlight>
              </a:rPr>
              <a:t>&lt;function name&gt;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paramas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>
                <a:highlight>
                  <a:srgbClr val="FF0000"/>
                </a:highlight>
              </a:rPr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כל בלוק הפונקציה בהזחה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פונקציה יכולה להחזיר ערך, אך לא צריך להצהיר עליו בחתימה של הפונקציה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קריאה לפונקציה ע"י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paramas</a:t>
            </a:r>
            <a:r>
              <a:rPr lang="en-US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27988B-F7E2-47F7-935A-13A18227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3" y="3429000"/>
            <a:ext cx="5469677" cy="15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פרמטרים לפונקציה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336870" y="1900831"/>
            <a:ext cx="4818809" cy="1435832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להגדיר פונקציה עם מספר לא קבוע של פרמטרים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הפרמטר עם ה * חייב להיות אחרון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5E7994E-9772-470A-93B7-65EFD6F6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71" y="3521337"/>
            <a:ext cx="5139781" cy="238954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8F85E70-188F-4903-81AE-607C32FA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21" y="3521336"/>
            <a:ext cx="5240523" cy="238954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24A9382-E8FD-4B06-91C6-D0AD207B29DC}"/>
              </a:ext>
            </a:extLst>
          </p:cNvPr>
          <p:cNvSpPr txBox="1">
            <a:spLocks/>
          </p:cNvSpPr>
          <p:nvPr/>
        </p:nvSpPr>
        <p:spPr>
          <a:xfrm>
            <a:off x="1036321" y="1911432"/>
            <a:ext cx="4818809" cy="14358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להגדיר פרמטרים עם ערכי ברירת מחדל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ערכי ברירת המחדל חייבים להיות מוגדרים אחרונים</a:t>
            </a:r>
          </a:p>
        </p:txBody>
      </p:sp>
    </p:spTree>
    <p:extLst>
      <p:ext uri="{BB962C8B-B14F-4D97-AF65-F5344CB8AC3E}">
        <p14:creationId xmlns:p14="http://schemas.microsoft.com/office/powerpoint/2010/main" val="21412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פרמטרים לפונקציה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752014" y="1900831"/>
            <a:ext cx="7403666" cy="93464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להעביר גם פרמטרים שלא הוגדרו, בתנאי שהפונקציה מקבלת אותם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7E9315F-0610-4DA7-8B96-66C2D278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66" y="3084776"/>
            <a:ext cx="7403667" cy="22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F2051-149E-4CA5-8E72-303A11CD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3200" dirty="0"/>
              <a:t>&gt;&gt;&gt; name =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'Shrek‘	</a:t>
            </a:r>
            <a:r>
              <a:rPr lang="en-US" sz="3200" dirty="0"/>
              <a:t>&gt;&gt;&gt; name[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3200" dirty="0"/>
              <a:t>]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			'h'</a:t>
            </a:r>
          </a:p>
          <a:p>
            <a:pPr marL="0" indent="0">
              <a:buNone/>
            </a:pPr>
            <a:r>
              <a:rPr lang="en-US" sz="3200" dirty="0"/>
              <a:t>&gt;&gt;&gt; name[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1:3</a:t>
            </a:r>
            <a:r>
              <a:rPr lang="en-US" sz="3200" dirty="0"/>
              <a:t>]		&gt;&gt;&gt; name[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1:</a:t>
            </a:r>
            <a:r>
              <a:rPr lang="en-US" sz="3200" dirty="0"/>
              <a:t>]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hr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‘				'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hrek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US" sz="3200" dirty="0"/>
              <a:t>&gt;&gt;&gt; name[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1::2</a:t>
            </a:r>
            <a:r>
              <a:rPr lang="en-US" sz="3200" dirty="0"/>
              <a:t>]		&gt;&gt;&gt; name[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3200" dirty="0"/>
              <a:t>]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'he‘				'Shrek'</a:t>
            </a:r>
          </a:p>
          <a:p>
            <a:pPr marL="0" indent="0">
              <a:buNone/>
            </a:pPr>
            <a:r>
              <a:rPr lang="en-US" sz="3200" dirty="0"/>
              <a:t>&gt;&gt;&gt; name[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:-1</a:t>
            </a:r>
            <a:r>
              <a:rPr lang="en-US" sz="3200" dirty="0"/>
              <a:t>]		&gt;&gt;&gt; name[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-1</a:t>
            </a:r>
            <a:r>
              <a:rPr lang="en-US" sz="3200" dirty="0"/>
              <a:t>]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Shre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‘			           'k'</a:t>
            </a:r>
          </a:p>
        </p:txBody>
      </p:sp>
      <p:pic>
        <p:nvPicPr>
          <p:cNvPr id="9" name="Picture 8" descr="http://vignette2.wikia.nocookie.net/king-harkinian/images/3/39/Shrek.jpg/revision/latest?cb=20140615100444">
            <a:extLst>
              <a:ext uri="{FF2B5EF4-FFF2-40B4-BE49-F238E27FC236}">
                <a16:creationId xmlns:a16="http://schemas.microsoft.com/office/drawing/2014/main" id="{FDD863FD-4606-4B32-9E7F-6E81DFF1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846" y="2369583"/>
            <a:ext cx="4114800" cy="2740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9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he-IL" dirty="0"/>
              <a:t>צירופי תווים מיוחדים</a:t>
            </a:r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F0137D-C217-41FB-96F4-443DED59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3" y="1276994"/>
            <a:ext cx="4440536" cy="44272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9563" y="2198913"/>
            <a:ext cx="6329293" cy="4024139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במחרוזות קיימים צירופים מיוחדים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לדוגמה אם נזין למחרוזת את הצירוף </a:t>
            </a:r>
            <a:r>
              <a:rPr lang="en-US" sz="2000" dirty="0"/>
              <a:t>\n</a:t>
            </a:r>
            <a:r>
              <a:rPr lang="he-IL" sz="2000" dirty="0"/>
              <a:t> לא יודפס התו \ ואחריו התו </a:t>
            </a:r>
            <a:r>
              <a:rPr lang="en-US" sz="2000" dirty="0"/>
              <a:t>n</a:t>
            </a:r>
            <a:r>
              <a:rPr lang="he-IL" sz="2000" dirty="0"/>
              <a:t> אלא תבוצע ירידת שורה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להלן טבלה של הצירופים המיוחדים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לקריאה נוספת:</a:t>
            </a:r>
            <a:endParaRPr lang="en-US" sz="2000" dirty="0"/>
          </a:p>
          <a:p>
            <a:pPr marL="201168" lvl="1" indent="0" algn="r" rtl="1">
              <a:buNone/>
            </a:pPr>
            <a:r>
              <a:rPr lang="en-US" sz="2000" dirty="0">
                <a:hlinkClick r:id="rId3"/>
              </a:rPr>
              <a:t>https://docs.python.org/3/reference/lexical_analysis.html#string-and-bytes-literals</a:t>
            </a:r>
            <a:endParaRPr lang="en-US" sz="2000" dirty="0"/>
          </a:p>
          <a:p>
            <a:pPr marL="201168" lvl="1" indent="0" algn="r" rtl="1">
              <a:buNone/>
            </a:pPr>
            <a:endParaRPr lang="he-IL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85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655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</TotalTime>
  <Words>757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python</vt:lpstr>
      <vt:lpstr>הבדלים מרכזיים מול C#</vt:lpstr>
      <vt:lpstr>משתנים ב python </vt:lpstr>
      <vt:lpstr>If-else-elif</vt:lpstr>
      <vt:lpstr>פונקציות </vt:lpstr>
      <vt:lpstr>פרמטרים לפונקציה</vt:lpstr>
      <vt:lpstr>פרמטרים לפונקציה</vt:lpstr>
      <vt:lpstr>slice</vt:lpstr>
      <vt:lpstr>צירופי תווים מיוחדים</vt:lpstr>
      <vt:lpstr>list</vt:lpstr>
      <vt:lpstr>split and join</vt:lpstr>
      <vt:lpstr>tuple</vt:lpstr>
      <vt:lpstr>dictionary </vt:lpstr>
      <vt:lpstr>dictionary</vt:lpstr>
      <vt:lpstr>לולאות</vt:lpstr>
      <vt:lpstr>עבודה עם קבצים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בסיסיים ב python</dc:title>
  <dc:creator>Nir Dweck</dc:creator>
  <cp:lastModifiedBy>nir dweck</cp:lastModifiedBy>
  <cp:revision>18</cp:revision>
  <dcterms:created xsi:type="dcterms:W3CDTF">2016-08-09T17:11:41Z</dcterms:created>
  <dcterms:modified xsi:type="dcterms:W3CDTF">2021-08-09T18:51:49Z</dcterms:modified>
</cp:coreProperties>
</file>