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0" r:id="rId3"/>
    <p:sldId id="259" r:id="rId4"/>
    <p:sldId id="280" r:id="rId5"/>
    <p:sldId id="281" r:id="rId6"/>
    <p:sldId id="263" r:id="rId7"/>
    <p:sldId id="264" r:id="rId8"/>
    <p:sldId id="282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E8FAE1-0871-4A9B-B656-EF1F29ABE0A8}">
          <p14:sldIdLst>
            <p14:sldId id="256"/>
            <p14:sldId id="260"/>
            <p14:sldId id="259"/>
            <p14:sldId id="280"/>
            <p14:sldId id="281"/>
            <p14:sldId id="263"/>
            <p14:sldId id="264"/>
            <p14:sldId id="282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90" autoAdjust="0"/>
  </p:normalViewPr>
  <p:slideViewPr>
    <p:cSldViewPr>
      <p:cViewPr varScale="1">
        <p:scale>
          <a:sx n="102" d="100"/>
          <a:sy n="102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0689-B0B7-4723-B961-28CDB0A31E6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D14E-7048-4D3F-87C3-2A3A417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tgeekchronicles.co.uk/2014/05/12/scapy-iterating-over-dns-responses/" TargetMode="External"/><Relationship Id="rId2" Type="http://schemas.openxmlformats.org/officeDocument/2006/relationships/hyperlink" Target="http://www.zytrax.com/books/dns/ch15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he-IL" dirty="0"/>
              <a:t>שימוש ב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קרדיט – ברק גונן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בניית חבילת שלד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916832"/>
            <a:ext cx="8259256" cy="4319570"/>
          </a:xfrm>
        </p:spPr>
        <p:txBody>
          <a:bodyPr>
            <a:noAutofit/>
          </a:bodyPr>
          <a:lstStyle/>
          <a:p>
            <a:pPr algn="r" rtl="1"/>
            <a:r>
              <a:rPr lang="he-IL" sz="2400" dirty="0"/>
              <a:t>בתוך </a:t>
            </a:r>
            <a:r>
              <a:rPr lang="en-US" sz="2400" dirty="0" err="1"/>
              <a:t>scapy</a:t>
            </a:r>
            <a:r>
              <a:rPr lang="he-IL" sz="2400" dirty="0"/>
              <a:t> נכתוב:</a:t>
            </a:r>
          </a:p>
          <a:p>
            <a:pPr lvl="1" algn="l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my_packet</a:t>
            </a:r>
            <a:r>
              <a:rPr lang="en-US" sz="2000" dirty="0"/>
              <a:t> = IP()</a:t>
            </a:r>
          </a:p>
          <a:p>
            <a:pPr lvl="1" algn="l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my_packet.show</a:t>
            </a:r>
            <a:r>
              <a:rPr lang="en-US" sz="2000" dirty="0"/>
              <a:t>()</a:t>
            </a:r>
          </a:p>
          <a:p>
            <a:pPr algn="r" rtl="1"/>
            <a:r>
              <a:rPr lang="he-IL" sz="2400" dirty="0"/>
              <a:t>קיבלנו חבילה של שכבת הרשת, בה כל השדות הם ברירת מחדל: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" y="3593839"/>
            <a:ext cx="7362825" cy="3264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033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שינוי פרמטרים בחבילה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7504" y="1845734"/>
            <a:ext cx="8928993" cy="4535593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/>
              <a:t>הבה נשנה את יעד החבילה:</a:t>
            </a:r>
          </a:p>
          <a:p>
            <a:pPr lvl="1" algn="l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my_packet.dst</a:t>
            </a:r>
            <a:r>
              <a:rPr lang="en-US" sz="2400" dirty="0"/>
              <a:t> = ‘10.1.1.1’</a:t>
            </a:r>
          </a:p>
          <a:p>
            <a:pPr algn="r" rtl="1"/>
            <a:r>
              <a:rPr lang="he-IL" sz="2800" dirty="0"/>
              <a:t>אם נכתוב </a:t>
            </a:r>
            <a:r>
              <a:rPr lang="en-US" sz="2800" dirty="0" err="1"/>
              <a:t>my_packet</a:t>
            </a:r>
            <a:r>
              <a:rPr lang="he-IL" sz="2800" dirty="0"/>
              <a:t> יוצגו רק הפרמטרים שאינם ברירת מחדל:</a:t>
            </a:r>
          </a:p>
          <a:p>
            <a:pPr algn="r" rtl="1"/>
            <a:endParaRPr lang="he-IL" sz="2800" dirty="0"/>
          </a:p>
          <a:p>
            <a:pPr algn="r" rtl="1"/>
            <a:endParaRPr lang="he-IL" sz="2800" dirty="0"/>
          </a:p>
          <a:p>
            <a:pPr algn="r" rtl="1"/>
            <a:r>
              <a:rPr lang="he-IL" sz="2800" dirty="0"/>
              <a:t>ניתן ליצור מראש חבילה עם שדות כרצוננו: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501008"/>
            <a:ext cx="5181600" cy="74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168123"/>
            <a:ext cx="7391400" cy="69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497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הוספת שכבות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95936" y="1845734"/>
            <a:ext cx="4370824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ניתן להוסיף שכבה ע"י כתיבת שם הפרוטוקול המבוקש ולאחריו נתוני השכבה בתוך סוגריים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סדר הכתיבה- משמאל (שכבות נמוכות) לימין (גבוהות)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השכבות מופרדות ע"י לוכסן '/'.</a:t>
            </a:r>
          </a:p>
          <a:p>
            <a:pPr lvl="1" algn="l">
              <a:buNone/>
            </a:pPr>
            <a:r>
              <a:rPr lang="en-US" sz="2000" dirty="0"/>
              <a:t> &gt;&gt;&gt; </a:t>
            </a:r>
            <a:r>
              <a:rPr lang="en-US" sz="2000" dirty="0" err="1"/>
              <a:t>my_packet</a:t>
            </a:r>
            <a:r>
              <a:rPr lang="en-US" sz="2000" dirty="0"/>
              <a:t> = Ether ()/ IP() / UDP()</a:t>
            </a:r>
            <a:endParaRPr lang="he-IL" sz="20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4275" y="1788527"/>
            <a:ext cx="4192552" cy="4114800"/>
            <a:chOff x="2475724" y="1371600"/>
            <a:chExt cx="4192552" cy="4114800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75724" y="1371600"/>
              <a:ext cx="3810000" cy="411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מלבן מעוגל 6"/>
            <p:cNvSpPr/>
            <p:nvPr/>
          </p:nvSpPr>
          <p:spPr>
            <a:xfrm>
              <a:off x="4761724" y="4495800"/>
              <a:ext cx="1905000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he-IL" dirty="0"/>
                <a:t>שכבת התעבורה והשדות המוכרים לנו של </a:t>
              </a:r>
              <a:r>
                <a:rPr lang="en-US" dirty="0"/>
                <a:t>UDP</a:t>
              </a:r>
              <a:endParaRPr lang="he-IL" dirty="0"/>
            </a:p>
          </p:txBody>
        </p:sp>
        <p:sp>
          <p:nvSpPr>
            <p:cNvPr id="10" name="מלבן מעוגל 7"/>
            <p:cNvSpPr/>
            <p:nvPr/>
          </p:nvSpPr>
          <p:spPr>
            <a:xfrm>
              <a:off x="4763276" y="3810000"/>
              <a:ext cx="19050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he-IL" dirty="0"/>
                <a:t>שכבת  הרשת</a:t>
              </a:r>
            </a:p>
          </p:txBody>
        </p:sp>
        <p:cxnSp>
          <p:nvCxnSpPr>
            <p:cNvPr id="11" name="מחבר חץ ישר 9"/>
            <p:cNvCxnSpPr/>
            <p:nvPr/>
          </p:nvCxnSpPr>
          <p:spPr>
            <a:xfrm flipH="1" flipV="1">
              <a:off x="3313924" y="2438400"/>
              <a:ext cx="1524000" cy="1295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חץ ישר 12"/>
            <p:cNvCxnSpPr/>
            <p:nvPr/>
          </p:nvCxnSpPr>
          <p:spPr>
            <a:xfrm flipH="1">
              <a:off x="3923524" y="4572000"/>
              <a:ext cx="76200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מלבן מעוגל 13"/>
            <p:cNvSpPr/>
            <p:nvPr/>
          </p:nvSpPr>
          <p:spPr>
            <a:xfrm>
              <a:off x="4761724" y="2819400"/>
              <a:ext cx="19050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he-IL" dirty="0"/>
                <a:t>שכבת  הקו</a:t>
              </a:r>
            </a:p>
          </p:txBody>
        </p:sp>
        <p:cxnSp>
          <p:nvCxnSpPr>
            <p:cNvPr id="14" name="מחבר חץ ישר 15"/>
            <p:cNvCxnSpPr/>
            <p:nvPr/>
          </p:nvCxnSpPr>
          <p:spPr>
            <a:xfrm flipH="1" flipV="1">
              <a:off x="3771124" y="1828800"/>
              <a:ext cx="990600" cy="914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הוספת מידע לשכבה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45734"/>
            <a:ext cx="8928991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שכבה שלא מקבלת פרמטרים, הפרמטרים נקבעים לפי ברירת המחדל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אפשר להוסיף לכל שכבה מידע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לדוגמה נעביר פרוטוקול </a:t>
            </a:r>
            <a:r>
              <a:rPr lang="en-US" sz="2400" dirty="0"/>
              <a:t>HTTP</a:t>
            </a:r>
            <a:r>
              <a:rPr lang="he-IL" sz="2400" dirty="0"/>
              <a:t> מעל שכבת התעבורה, שמיוצגת ע"י פרוטוקול </a:t>
            </a:r>
            <a:r>
              <a:rPr lang="en-US" sz="2400" dirty="0"/>
              <a:t>TCP</a:t>
            </a:r>
            <a:r>
              <a:rPr lang="he-IL" sz="2400" dirty="0"/>
              <a:t>:</a:t>
            </a:r>
          </a:p>
          <a:p>
            <a:pPr lvl="1" algn="r" rtl="1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F0D44-0CB6-45E8-9242-4F1A94D5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10" y="4437112"/>
            <a:ext cx="9166460" cy="71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0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שליחת חבילות בעזרת </a:t>
            </a:r>
            <a:r>
              <a:rPr lang="en-US" dirty="0"/>
              <a:t>send()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845734"/>
            <a:ext cx="8856984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 err="1"/>
              <a:t>scapy</a:t>
            </a:r>
            <a:r>
              <a:rPr lang="he-IL" sz="2800" dirty="0"/>
              <a:t> יודע לתרגם מכתובת דומיין לכתובת </a:t>
            </a:r>
            <a:r>
              <a:rPr lang="en-US" sz="2800" dirty="0"/>
              <a:t>IP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לדוגמה, אם נכתוב:</a:t>
            </a:r>
          </a:p>
          <a:p>
            <a:pPr marL="201168" lvl="1" indent="0" algn="l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my_packet</a:t>
            </a:r>
            <a:r>
              <a:rPr lang="en-US" sz="2800" dirty="0"/>
              <a:t> = IP(</a:t>
            </a:r>
            <a:r>
              <a:rPr lang="en-US" sz="2800" dirty="0" err="1"/>
              <a:t>dst</a:t>
            </a:r>
            <a:r>
              <a:rPr lang="en-US" sz="2800" dirty="0"/>
              <a:t> =‘www.google.com’)</a:t>
            </a:r>
            <a:r>
              <a:rPr lang="he-IL" sz="2800" dirty="0"/>
              <a:t> </a:t>
            </a:r>
          </a:p>
          <a:p>
            <a:pPr marL="201168" lvl="1" indent="0" algn="r" rtl="1">
              <a:buNone/>
            </a:pPr>
            <a:r>
              <a:rPr lang="he-IL" sz="2400" dirty="0"/>
              <a:t>	אז </a:t>
            </a:r>
            <a:r>
              <a:rPr lang="en-US" sz="2400" dirty="0" err="1"/>
              <a:t>scapy</a:t>
            </a:r>
            <a:r>
              <a:rPr lang="he-IL" sz="2400" dirty="0"/>
              <a:t> יידע לשלוח לכתובת ה-</a:t>
            </a:r>
            <a:r>
              <a:rPr lang="en-US" sz="2400" dirty="0"/>
              <a:t>IP</a:t>
            </a:r>
            <a:r>
              <a:rPr lang="he-IL" sz="2400" dirty="0"/>
              <a:t> הנכונה</a:t>
            </a:r>
          </a:p>
          <a:p>
            <a:pPr marL="566928" lvl="1" indent="-4572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he-IL" sz="3600" dirty="0"/>
              <a:t>ניצור חבילה עם מידע סתמי, ונשלח אותה לגוגל:</a:t>
            </a:r>
          </a:p>
          <a:p>
            <a:pPr marL="201168" lvl="1" indent="0" algn="l">
              <a:buSzPct val="68000"/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my_packet</a:t>
            </a:r>
            <a:r>
              <a:rPr lang="en-US" sz="2800" dirty="0"/>
              <a:t> = IP(</a:t>
            </a:r>
            <a:r>
              <a:rPr lang="en-US" sz="2800" dirty="0" err="1"/>
              <a:t>dst</a:t>
            </a:r>
            <a:r>
              <a:rPr lang="en-US" sz="2800" dirty="0"/>
              <a:t> =‘www.google.com’) / ‘Hello’</a:t>
            </a:r>
          </a:p>
          <a:p>
            <a:pPr marL="201168" lvl="1" indent="0" algn="l">
              <a:buSzPct val="68000"/>
              <a:buNone/>
            </a:pPr>
            <a:r>
              <a:rPr lang="en-US" sz="2800" dirty="0"/>
              <a:t>&gt;&gt;&gt; send(</a:t>
            </a:r>
            <a:r>
              <a:rPr lang="en-US" sz="2800" dirty="0" err="1"/>
              <a:t>my_packet</a:t>
            </a:r>
            <a:r>
              <a:rPr lang="en-US" sz="2800" dirty="0"/>
              <a:t>)</a:t>
            </a:r>
          </a:p>
          <a:p>
            <a:pPr marL="566928" lvl="1" indent="-457200" algn="r" rtl="1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endParaRPr lang="he-IL" sz="3600" dirty="0"/>
          </a:p>
          <a:p>
            <a:pPr lvl="1" algn="l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80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613" y="634946"/>
            <a:ext cx="2767693" cy="1450757"/>
          </a:xfrm>
        </p:spPr>
        <p:txBody>
          <a:bodyPr>
            <a:normAutofit/>
          </a:bodyPr>
          <a:lstStyle/>
          <a:p>
            <a:pPr algn="ctr" rtl="1"/>
            <a:r>
              <a:rPr lang="he-IL" dirty="0"/>
              <a:t>שליחה בעזרת </a:t>
            </a:r>
            <a:r>
              <a:rPr lang="en-US" dirty="0"/>
              <a:t>sr1()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50ECE-1033-49E9-81FE-ED7327E9A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89" b="2"/>
          <a:stretch/>
        </p:blipFill>
        <p:spPr>
          <a:xfrm>
            <a:off x="107505" y="62965"/>
            <a:ext cx="5773126" cy="592023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2085703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94613" y="2198914"/>
            <a:ext cx="2767693" cy="367018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1900" dirty="0"/>
              <a:t>ראינו ש </a:t>
            </a:r>
            <a:r>
              <a:rPr lang="en-US" sz="1900" dirty="0"/>
              <a:t>send()</a:t>
            </a:r>
            <a:r>
              <a:rPr lang="he-IL" sz="1900" dirty="0"/>
              <a:t> שולח חבילות, אך מה חסר לנו כדי לכתוב אפליקציית תקשורת?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1900" dirty="0"/>
              <a:t>sr1()</a:t>
            </a:r>
            <a:r>
              <a:rPr lang="he-IL" sz="1900" dirty="0"/>
              <a:t> מבצע שליחה של חבילה וגם מחזיר את התשובה בתור ערך.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1900" dirty="0"/>
              <a:t> sr1()</a:t>
            </a:r>
            <a:r>
              <a:rPr lang="he-IL" sz="1900" dirty="0"/>
              <a:t>יודע לזהות את הבקשה ולאתר את התשובה המתאימה (בתנאי שהפרוטוקול ידוע – </a:t>
            </a:r>
            <a:r>
              <a:rPr lang="en-US" sz="1900" dirty="0"/>
              <a:t>DNS</a:t>
            </a:r>
            <a:r>
              <a:rPr lang="he-IL" sz="1900" dirty="0"/>
              <a:t>, </a:t>
            </a:r>
            <a:r>
              <a:rPr lang="en-US" sz="1900" dirty="0"/>
              <a:t>PING</a:t>
            </a:r>
            <a:r>
              <a:rPr lang="he-IL" sz="1900" dirty="0"/>
              <a:t> ועוד)</a:t>
            </a:r>
          </a:p>
          <a:p>
            <a:pPr rtl="1">
              <a:buFont typeface="Wingdings" panose="05000000000000000000" pitchFamily="2" charset="2"/>
              <a:buChar char="Ø"/>
            </a:pPr>
            <a:endParaRPr lang="he-IL" sz="1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DCB51E-57D5-4E63-BDC2-F2F6B4A9D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674" y="4545520"/>
            <a:ext cx="3477110" cy="1390844"/>
          </a:xfrm>
          <a:prstGeom prst="rect">
            <a:avLst/>
          </a:prstGeom>
          <a:ln w="9525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96F83F-75A4-4858-82A6-727C2496E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824" y="1842948"/>
            <a:ext cx="3515216" cy="2191056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74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כתיבת </a:t>
            </a:r>
            <a:r>
              <a:rPr lang="en-US" dirty="0" err="1"/>
              <a:t>nslookup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1520" y="1988840"/>
            <a:ext cx="8496944" cy="4023360"/>
          </a:xfrm>
        </p:spPr>
        <p:txBody>
          <a:bodyPr>
            <a:normAutofit/>
          </a:bodyPr>
          <a:lstStyle/>
          <a:p>
            <a:pPr algn="r" rtl="1">
              <a:lnSpc>
                <a:spcPts val="900"/>
              </a:lnSpc>
              <a:buFont typeface="Wingdings" panose="05000000000000000000" pitchFamily="2" charset="2"/>
              <a:buChar char="Ø"/>
            </a:pPr>
            <a:r>
              <a:rPr lang="he-IL" sz="2800" dirty="0"/>
              <a:t>זכרו שכדי להשתמש ב </a:t>
            </a:r>
            <a:r>
              <a:rPr lang="en-US" sz="2800" dirty="0" err="1"/>
              <a:t>scapy</a:t>
            </a:r>
            <a:r>
              <a:rPr lang="he-IL" sz="2800" dirty="0"/>
              <a:t> </a:t>
            </a:r>
            <a:r>
              <a:rPr lang="he-IL" sz="2800" dirty="0" err="1"/>
              <a:t>בסכריפט</a:t>
            </a:r>
            <a:r>
              <a:rPr lang="he-IL" sz="2800" dirty="0"/>
              <a:t> יש להשתמש ב:</a:t>
            </a:r>
          </a:p>
          <a:p>
            <a:pPr algn="r" rtl="1">
              <a:lnSpc>
                <a:spcPts val="900"/>
              </a:lnSpc>
              <a:buFont typeface="Wingdings" panose="05000000000000000000" pitchFamily="2" charset="2"/>
              <a:buChar char="Ø"/>
            </a:pPr>
            <a:endParaRPr lang="he-IL" sz="2800" dirty="0"/>
          </a:p>
          <a:p>
            <a:pPr marL="0" indent="0">
              <a:lnSpc>
                <a:spcPts val="900"/>
              </a:lnSpc>
              <a:buNone/>
            </a:pPr>
            <a:r>
              <a:rPr lang="en-US" sz="2800" dirty="0"/>
              <a:t>from </a:t>
            </a:r>
            <a:r>
              <a:rPr lang="en-US" sz="2800" dirty="0" err="1"/>
              <a:t>scapy.all</a:t>
            </a:r>
            <a:r>
              <a:rPr lang="en-US" sz="2800" dirty="0"/>
              <a:t> import *</a:t>
            </a:r>
          </a:p>
          <a:p>
            <a:pPr marL="0" indent="0">
              <a:lnSpc>
                <a:spcPts val="900"/>
              </a:lnSpc>
              <a:buNone/>
            </a:pPr>
            <a:endParaRPr lang="en-US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כהכנה יש ללמוד איך לשלוח חבילות </a:t>
            </a:r>
            <a:r>
              <a:rPr lang="en-US" sz="2800" dirty="0"/>
              <a:t>DNS</a:t>
            </a:r>
            <a:r>
              <a:rPr lang="he-IL" sz="2800" dirty="0"/>
              <a:t> ולקבל תשובה – תרגילים 6.10, 6.11</a:t>
            </a:r>
          </a:p>
        </p:txBody>
      </p:sp>
    </p:spTree>
    <p:extLst>
      <p:ext uri="{BB962C8B-B14F-4D97-AF65-F5344CB8AC3E}">
        <p14:creationId xmlns:p14="http://schemas.microsoft.com/office/powerpoint/2010/main" val="45422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/>
              <a:t>כתיבת </a:t>
            </a:r>
            <a:r>
              <a:rPr lang="en-US" sz="4000" dirty="0" err="1"/>
              <a:t>nslookup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צרו חבילת </a:t>
            </a:r>
            <a:r>
              <a:rPr lang="en-US" sz="2800" dirty="0"/>
              <a:t>DNS</a:t>
            </a:r>
            <a:r>
              <a:rPr lang="he-IL" sz="2800" dirty="0"/>
              <a:t> שכוללת את המידע הנדרש: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IP</a:t>
            </a:r>
            <a:r>
              <a:rPr lang="he-IL" sz="2400" dirty="0"/>
              <a:t> של שרת ה-</a:t>
            </a:r>
            <a:r>
              <a:rPr lang="en-US" sz="2400" dirty="0"/>
              <a:t>DNS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פורט יעד (רצוי להוסיף גם פורט מקור)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דגלים- מהם הדגלים ההכרחיים?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1800" dirty="0"/>
              <a:t>היעזרו ב: </a:t>
            </a:r>
            <a:r>
              <a:rPr lang="en-US" sz="2800" dirty="0">
                <a:hlinkClick r:id="rId2"/>
              </a:rPr>
              <a:t>http://www.zytrax.com/books/dns/ch15/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שם </a:t>
            </a:r>
            <a:r>
              <a:rPr lang="he-IL" sz="2400" dirty="0" err="1"/>
              <a:t>הדומיין</a:t>
            </a:r>
            <a:r>
              <a:rPr lang="he-IL" sz="2400" dirty="0"/>
              <a:t> הנבחר, שדות שמתארים את סוג </a:t>
            </a:r>
            <a:r>
              <a:rPr lang="he-IL" sz="2400" dirty="0" err="1"/>
              <a:t>השאילתא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עיברו על השדות חבילת התשובה וחפשו תשובות מסוג </a:t>
            </a:r>
            <a:r>
              <a:rPr lang="en-US" sz="2800" dirty="0"/>
              <a:t>type A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ניתן לבחור שדה על ידי אינדקס בתוך סוגריים מרובעות [ ]: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http://itgeekchronicles.co.uk/2014/05/12/scapy-iterating-over-dns-responses/</a:t>
            </a:r>
            <a:endParaRPr lang="he-IL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98186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1904</TotalTime>
  <Words>419</Words>
  <Application>Microsoft Office PowerPoint</Application>
  <PresentationFormat>On-screen Show (4:3)</PresentationFormat>
  <Paragraphs>57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שימוש ב scapy</vt:lpstr>
      <vt:lpstr>בניית חבילת שלד</vt:lpstr>
      <vt:lpstr>שינוי פרמטרים בחבילה</vt:lpstr>
      <vt:lpstr>הוספת שכבות</vt:lpstr>
      <vt:lpstr>הוספת מידע לשכבה</vt:lpstr>
      <vt:lpstr>שליחת חבילות בעזרת send()</vt:lpstr>
      <vt:lpstr>שליחה בעזרת sr1()</vt:lpstr>
      <vt:lpstr>כתיבת nslookup</vt:lpstr>
      <vt:lpstr>כתיבת nslookup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 WireShark</dc:title>
  <dc:creator>DWECK</dc:creator>
  <cp:lastModifiedBy>nir dweck</cp:lastModifiedBy>
  <cp:revision>95</cp:revision>
  <dcterms:created xsi:type="dcterms:W3CDTF">2015-11-06T15:06:13Z</dcterms:created>
  <dcterms:modified xsi:type="dcterms:W3CDTF">2022-01-19T19:25:11Z</dcterms:modified>
</cp:coreProperties>
</file>