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78" r:id="rId3"/>
    <p:sldId id="277" r:id="rId4"/>
    <p:sldId id="257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78"/>
            <p14:sldId id="277"/>
            <p14:sldId id="257"/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E08"/>
    <a:srgbClr val="FC8EC8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20" autoAdjust="0"/>
  </p:normalViewPr>
  <p:slideViewPr>
    <p:cSldViewPr>
      <p:cViewPr varScale="1">
        <p:scale>
          <a:sx n="88" d="100"/>
          <a:sy n="88" d="100"/>
        </p:scale>
        <p:origin x="22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T8SkFyRRr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b8b1RMX6XY?feature=oembe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/>
              <a:t>TCP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ACK</a:t>
            </a:r>
            <a:r>
              <a:rPr lang="he-IL" dirty="0"/>
              <a:t> – כמה זמן?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845734"/>
            <a:ext cx="5090904" cy="4535594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בעיה מס' 1: איך השולח יודע מתי לשלוח חבילה חוזרת? (אולי המקבל שלח </a:t>
            </a:r>
            <a:r>
              <a:rPr lang="en-US" sz="2800" dirty="0"/>
              <a:t>ACK</a:t>
            </a:r>
            <a:r>
              <a:rPr lang="he-IL" sz="2800" dirty="0"/>
              <a:t>, שנמצא בדרכו לשולח)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פתרון: השולח מחכה פרק זמן מוגדר ל-</a:t>
            </a:r>
            <a:r>
              <a:rPr lang="en-US" sz="2800" dirty="0"/>
              <a:t>ACK</a:t>
            </a:r>
            <a:r>
              <a:rPr lang="he-IL" sz="2800" dirty="0"/>
              <a:t>, ולאחר מכן שולח שוב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חישבו: האם עדיף שפרק הזמן יהיה ארוך? או קצר?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חסרון של פרק זמן קצר: סיכוי גבוה יותר שה-</a:t>
            </a:r>
            <a:r>
              <a:rPr lang="en-US" sz="2400" dirty="0"/>
              <a:t>ACK</a:t>
            </a:r>
            <a:r>
              <a:rPr lang="he-IL" sz="2400" dirty="0"/>
              <a:t> לא יתקבל ואז צריך לשלוח שוב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חסרון של פרק זמן ארוך: המתנה ארוכה בין משלוח חבילות מורידה את קצב התעבורה</a:t>
            </a:r>
          </a:p>
        </p:txBody>
      </p:sp>
      <p:pic>
        <p:nvPicPr>
          <p:cNvPr id="4" name="Picture 3" descr="http://vignette1.wikia.nocookie.net/api2509/images/b/bf/Timer.png/revision/latest?cb=201109280002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2133600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387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ACK</a:t>
            </a:r>
            <a:r>
              <a:rPr lang="he-IL" dirty="0"/>
              <a:t> – איך מגבירים קצב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בעיה מס' 2: איך מעבירים קצב גבוה של מידע בערוץ?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המחשה: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ערוץ יכול להעביר </a:t>
            </a:r>
            <a:r>
              <a:rPr lang="en-US" sz="2400" dirty="0"/>
              <a:t>1Gb</a:t>
            </a:r>
            <a:r>
              <a:rPr lang="he-IL" sz="2400" dirty="0"/>
              <a:t> מידע לשנייה. למידע לוקח </a:t>
            </a:r>
            <a:r>
              <a:rPr lang="en-US" sz="2400" dirty="0"/>
              <a:t>25msec</a:t>
            </a:r>
            <a:r>
              <a:rPr lang="he-IL" sz="2400" dirty="0"/>
              <a:t> להגיע מהשולח ליעד. השולח משתמש בחבילות בגודל 1024 בתים. מה קצב העברת המידע?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השולח יצטרך לחכות לפחות </a:t>
            </a:r>
            <a:r>
              <a:rPr lang="en-US" sz="2400" dirty="0"/>
              <a:t>50msec</a:t>
            </a:r>
            <a:r>
              <a:rPr lang="he-IL" sz="2400" dirty="0"/>
              <a:t> עד שיגיע </a:t>
            </a:r>
            <a:r>
              <a:rPr lang="en-US" sz="2400" dirty="0"/>
              <a:t>ACK</a:t>
            </a:r>
            <a:r>
              <a:rPr lang="he-IL" sz="2400" dirty="0"/>
              <a:t> על חבילה (זמן הגעת החבילה + חזרת ה-</a:t>
            </a:r>
            <a:r>
              <a:rPr lang="en-US" sz="2400" dirty="0"/>
              <a:t>ACK</a:t>
            </a:r>
            <a:r>
              <a:rPr lang="he-IL" sz="2400" dirty="0"/>
              <a:t>). לכן יישלחו 20 חבילות בשנייה- </a:t>
            </a:r>
            <a:r>
              <a:rPr lang="en-US" sz="2400" dirty="0"/>
              <a:t>20KB</a:t>
            </a:r>
            <a:r>
              <a:rPr lang="he-IL" sz="2400" dirty="0"/>
              <a:t> בלבד על ערוץ של </a:t>
            </a:r>
            <a:r>
              <a:rPr lang="en-US" sz="2400" dirty="0"/>
              <a:t>1Gb</a:t>
            </a:r>
            <a:r>
              <a:rPr lang="he-IL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פתרון: השולח לא מחכה ל-</a:t>
            </a:r>
            <a:r>
              <a:rPr lang="en-US" sz="2800" dirty="0"/>
              <a:t>ACK</a:t>
            </a:r>
            <a:r>
              <a:rPr lang="he-IL" sz="2800" dirty="0"/>
              <a:t>, ממשיך לשלוח חבילות ואוסף </a:t>
            </a:r>
            <a:r>
              <a:rPr lang="en-US" sz="2800" dirty="0"/>
              <a:t>ACK</a:t>
            </a:r>
            <a:r>
              <a:rPr lang="he-IL" sz="2800" dirty="0"/>
              <a:t>ים בדיעבד (צפו: </a:t>
            </a:r>
            <a:r>
              <a:rPr lang="en-US" sz="2800" dirty="0">
                <a:hlinkClick r:id="rId2"/>
              </a:rPr>
              <a:t>Go-Back-N</a:t>
            </a:r>
            <a:r>
              <a:rPr lang="he-IL" sz="2800" dirty="0"/>
              <a:t> וחישבו איזה בעיות חדשות מתעוררות)</a:t>
            </a:r>
          </a:p>
        </p:txBody>
      </p:sp>
    </p:spTree>
    <p:extLst>
      <p:ext uri="{BB962C8B-B14F-4D97-AF65-F5344CB8AC3E}">
        <p14:creationId xmlns:p14="http://schemas.microsoft.com/office/powerpoint/2010/main" val="144195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 Sequence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נעבור מתיאוריה כללית למימוש ב-</a:t>
            </a:r>
            <a:r>
              <a:rPr lang="en-US" sz="2400" dirty="0"/>
              <a:t>TCP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כל בית של מידע מקבל מספר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שדה </a:t>
            </a:r>
            <a:r>
              <a:rPr lang="en-US" sz="2400" dirty="0" err="1"/>
              <a:t>Seq</a:t>
            </a:r>
            <a:r>
              <a:rPr lang="he-IL" sz="2400" dirty="0"/>
              <a:t> מקבל את הערך של הבית הראשון שמשודר (אחרון ששודר בסגמנט הקודם + 1)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יהיה ה-</a:t>
            </a:r>
            <a:r>
              <a:rPr lang="en-US" sz="2400" dirty="0" err="1"/>
              <a:t>Seq</a:t>
            </a:r>
            <a:r>
              <a:rPr lang="he-IL" sz="2400" dirty="0"/>
              <a:t> בסגמנט הבא?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110 (106+4)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412708"/>
            <a:ext cx="480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6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 Sequence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בצעו את תרגיל 6.14 מודרך, צפייה ב-</a:t>
            </a:r>
            <a:r>
              <a:rPr lang="en-US" sz="2800" dirty="0"/>
              <a:t>TCP Seq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יש לשים לב לפנות ל-</a:t>
            </a:r>
            <a:r>
              <a:rPr lang="en-US" sz="2800" dirty="0"/>
              <a:t>https://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 descr="http://www.homecomputerlab.com/wp-content/media/wireshark/wiresh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01751"/>
            <a:ext cx="5029200" cy="1711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27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 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/>
              <a:t>כמו שה-</a:t>
            </a:r>
            <a:r>
              <a:rPr lang="en-US" sz="2800" dirty="0" err="1"/>
              <a:t>Seq</a:t>
            </a:r>
            <a:r>
              <a:rPr lang="he-IL" sz="2800" dirty="0"/>
              <a:t> מתייחס לבתים, גם ה-</a:t>
            </a:r>
            <a:r>
              <a:rPr lang="en-US" sz="2800" dirty="0"/>
              <a:t>ACK</a:t>
            </a:r>
            <a:endParaRPr lang="he-IL" sz="2800" dirty="0"/>
          </a:p>
          <a:p>
            <a:pPr lvl="1" algn="r" rtl="1"/>
            <a:r>
              <a:rPr lang="he-IL" sz="2400" dirty="0"/>
              <a:t>לדוגמה: </a:t>
            </a:r>
            <a:r>
              <a:rPr lang="en-US" sz="2400" dirty="0"/>
              <a:t>ACK 106</a:t>
            </a:r>
            <a:r>
              <a:rPr lang="he-IL" sz="2400" dirty="0"/>
              <a:t> = "קיבלתי עד בית 105, כולל. הבית הבא שאני מצפה לקבל הוא 106"</a:t>
            </a:r>
          </a:p>
          <a:p>
            <a:pPr algn="r" rtl="1"/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573016"/>
            <a:ext cx="578447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979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 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בצעו את תרגיל 6.15 מודרך, צפייה ב-</a:t>
            </a:r>
            <a:r>
              <a:rPr lang="en-US" sz="2800" dirty="0"/>
              <a:t>TCP ACK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 descr="http://www.homecomputerlab.com/wp-content/media/wireshark/wiresh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0968"/>
            <a:ext cx="5029200" cy="1711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612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ACK &amp; Sequence Number</a:t>
            </a:r>
            <a:br>
              <a:rPr lang="he-IL" dirty="0"/>
            </a:br>
            <a:r>
              <a:rPr lang="he-IL" dirty="0"/>
              <a:t>איך </a:t>
            </a:r>
            <a:r>
              <a:rPr lang="he-IL" dirty="0" err="1"/>
              <a:t>הכל</a:t>
            </a:r>
            <a:r>
              <a:rPr lang="he-IL" dirty="0"/>
              <a:t> התחיל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הספירה של החבילות מתחילה מיצירת הקשר.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תזכורת: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Three Way Hand Shake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07" y="3908230"/>
            <a:ext cx="1314450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440" y="3857414"/>
            <a:ext cx="1143000" cy="160020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2915816" y="3857414"/>
            <a:ext cx="2736304" cy="507690"/>
          </a:xfrm>
          <a:prstGeom prst="rightArrow">
            <a:avLst/>
          </a:prstGeom>
          <a:solidFill>
            <a:srgbClr val="F60E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SYN</a:t>
            </a:r>
          </a:p>
        </p:txBody>
      </p:sp>
      <p:sp>
        <p:nvSpPr>
          <p:cNvPr id="7" name="Arrow: Left 6"/>
          <p:cNvSpPr/>
          <p:nvPr/>
        </p:nvSpPr>
        <p:spPr>
          <a:xfrm>
            <a:off x="2915816" y="4331127"/>
            <a:ext cx="2736304" cy="4676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SYN + ACK</a:t>
            </a:r>
            <a:endParaRPr lang="en-US" sz="2400" dirty="0"/>
          </a:p>
        </p:txBody>
      </p:sp>
      <p:sp>
        <p:nvSpPr>
          <p:cNvPr id="8" name="Arrow: Right 7"/>
          <p:cNvSpPr/>
          <p:nvPr/>
        </p:nvSpPr>
        <p:spPr>
          <a:xfrm>
            <a:off x="2915816" y="4722856"/>
            <a:ext cx="2736304" cy="507690"/>
          </a:xfrm>
          <a:prstGeom prst="rightArrow">
            <a:avLst/>
          </a:prstGeom>
          <a:solidFill>
            <a:srgbClr val="F60E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96324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חבילה א'- </a:t>
            </a:r>
            <a:r>
              <a:rPr lang="en-US" dirty="0"/>
              <a:t>SYN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משמעות: "אני רוצה להקים קישור"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דגל ה-</a:t>
            </a:r>
            <a:r>
              <a:rPr lang="en-US" dirty="0"/>
              <a:t>SYN</a:t>
            </a:r>
            <a:r>
              <a:rPr lang="he-IL" dirty="0"/>
              <a:t> דולק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חבילת </a:t>
            </a:r>
            <a:r>
              <a:rPr lang="en-US" dirty="0"/>
              <a:t>SYN</a:t>
            </a:r>
            <a:r>
              <a:rPr lang="he-IL" dirty="0"/>
              <a:t> לא נושאת מידע, אך סופרים אותה באורך 1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בחירת </a:t>
            </a:r>
            <a:r>
              <a:rPr lang="en-US" dirty="0" err="1"/>
              <a:t>Seq</a:t>
            </a:r>
            <a:r>
              <a:rPr lang="he-IL" dirty="0"/>
              <a:t> התחלתי אקראי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חישבו: מדוע לא להתחיל מ- </a:t>
            </a:r>
            <a:r>
              <a:rPr lang="en-US" dirty="0" err="1"/>
              <a:t>Seq</a:t>
            </a:r>
            <a:r>
              <a:rPr lang="he-IL" dirty="0"/>
              <a:t> = 0?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תשובה: נניח שקישור מתנתק ונוצר חדש, חבילה מהקישור הקודם עלולה להגיע באיחור, עם </a:t>
            </a:r>
            <a:r>
              <a:rPr lang="en-US" dirty="0" err="1"/>
              <a:t>Seq</a:t>
            </a:r>
            <a:r>
              <a:rPr lang="he-IL" dirty="0"/>
              <a:t> של הקישור הישן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ערך ה-</a:t>
            </a:r>
            <a:r>
              <a:rPr lang="en-US" dirty="0"/>
              <a:t>ACK</a:t>
            </a:r>
            <a:r>
              <a:rPr lang="he-IL" dirty="0"/>
              <a:t> תמיד יהיה 0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869160"/>
            <a:ext cx="6057900" cy="164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162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חבילה ב'- </a:t>
            </a:r>
            <a:r>
              <a:rPr lang="en-US" dirty="0"/>
              <a:t>SYN 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משמעות: "אני מסכים להרים את הקישור"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חבילה באורך בית אחד, דגלי ה-</a:t>
            </a:r>
            <a:r>
              <a:rPr lang="en-US" sz="2400" dirty="0"/>
              <a:t>SYN</a:t>
            </a:r>
            <a:r>
              <a:rPr lang="he-IL" sz="2400" dirty="0"/>
              <a:t> וה-</a:t>
            </a:r>
            <a:r>
              <a:rPr lang="en-US" sz="2400" dirty="0"/>
              <a:t>ACK</a:t>
            </a:r>
            <a:r>
              <a:rPr lang="he-IL" sz="2400" dirty="0"/>
              <a:t> דולקים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בחירת </a:t>
            </a:r>
            <a:r>
              <a:rPr lang="en-US" sz="2400" dirty="0" err="1"/>
              <a:t>Seq</a:t>
            </a:r>
            <a:r>
              <a:rPr lang="he-IL" sz="2400" dirty="0"/>
              <a:t> אקראי (לא קשור ל-</a:t>
            </a:r>
            <a:r>
              <a:rPr lang="en-US" sz="2400" dirty="0" err="1"/>
              <a:t>Seq</a:t>
            </a:r>
            <a:r>
              <a:rPr lang="he-IL" sz="2400" dirty="0"/>
              <a:t> של חבילה ה-</a:t>
            </a:r>
            <a:r>
              <a:rPr lang="en-US" sz="2400" dirty="0"/>
              <a:t>SYN</a:t>
            </a:r>
            <a:r>
              <a:rPr lang="he-IL" sz="2400" dirty="0"/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ערך ה-</a:t>
            </a:r>
            <a:r>
              <a:rPr lang="en-US" sz="2400" dirty="0"/>
              <a:t>ACK</a:t>
            </a:r>
            <a:r>
              <a:rPr lang="he-IL" sz="2400" dirty="0"/>
              <a:t> שווה ל-</a:t>
            </a:r>
            <a:r>
              <a:rPr lang="en-US" sz="2400" dirty="0" err="1"/>
              <a:t>Seq</a:t>
            </a:r>
            <a:r>
              <a:rPr lang="he-IL" sz="2400" dirty="0"/>
              <a:t> של חבילת ה-</a:t>
            </a:r>
            <a:r>
              <a:rPr lang="en-US" sz="2400" dirty="0"/>
              <a:t>SYN</a:t>
            </a:r>
            <a:r>
              <a:rPr lang="he-IL" sz="2400" dirty="0"/>
              <a:t> + 1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היזכרו- 1 הוא אורך חבילת ה-</a:t>
            </a:r>
            <a:r>
              <a:rPr lang="en-US" sz="2000" dirty="0"/>
              <a:t>SYN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77072"/>
            <a:ext cx="691325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18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חבילה ג' - </a:t>
            </a:r>
            <a:r>
              <a:rPr lang="en-US" dirty="0"/>
              <a:t>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משמעות: "קיבלתי את ה-</a:t>
            </a:r>
            <a:r>
              <a:rPr lang="en-US" sz="2400" dirty="0"/>
              <a:t>SYN ACK</a:t>
            </a:r>
            <a:r>
              <a:rPr lang="he-IL" sz="2400" dirty="0"/>
              <a:t> ואנחנו מסונכרנים. אפשר להתחיל בתקשורת"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 דגל ה-</a:t>
            </a:r>
            <a:r>
              <a:rPr lang="en-US" sz="2400" dirty="0"/>
              <a:t>ACK</a:t>
            </a:r>
            <a:r>
              <a:rPr lang="he-IL" sz="2400" dirty="0"/>
              <a:t> דולק (דגל ה-</a:t>
            </a:r>
            <a:r>
              <a:rPr lang="en-US" sz="2400" dirty="0"/>
              <a:t>SYN</a:t>
            </a:r>
            <a:r>
              <a:rPr lang="he-IL" sz="2400" dirty="0"/>
              <a:t> כבוי)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ערך ה-</a:t>
            </a:r>
            <a:r>
              <a:rPr lang="en-US" sz="2400" dirty="0" err="1"/>
              <a:t>Seq</a:t>
            </a:r>
            <a:r>
              <a:rPr lang="he-IL" sz="2400" dirty="0"/>
              <a:t> הוא מספר הבית האחרון שנשלח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ערך ה-</a:t>
            </a:r>
            <a:r>
              <a:rPr lang="en-US" sz="2400" dirty="0"/>
              <a:t>ACK</a:t>
            </a:r>
            <a:r>
              <a:rPr lang="he-IL" sz="2400" dirty="0"/>
              <a:t> הוא ה-</a:t>
            </a:r>
            <a:r>
              <a:rPr lang="en-US" sz="2400" dirty="0" err="1"/>
              <a:t>Seq</a:t>
            </a:r>
            <a:r>
              <a:rPr lang="he-IL" sz="2400" dirty="0"/>
              <a:t> של חבילת ה-</a:t>
            </a:r>
            <a:r>
              <a:rPr lang="en-US" sz="2400" dirty="0"/>
              <a:t>SYN ACK</a:t>
            </a:r>
            <a:r>
              <a:rPr lang="he-IL" sz="2400" dirty="0"/>
              <a:t> ועוד 1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772" y="4221088"/>
            <a:ext cx="686217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472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railer Warriors of the Net (HD Version)">
            <a:hlinkClick r:id="" action="ppaction://media"/>
            <a:extLst>
              <a:ext uri="{FF2B5EF4-FFF2-40B4-BE49-F238E27FC236}">
                <a16:creationId xmlns:a16="http://schemas.microsoft.com/office/drawing/2014/main" id="{282D30AE-3ABA-46AE-83E3-03D4FA7057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צפייה מלאה ב</a:t>
            </a:r>
            <a:br>
              <a:rPr lang="en-US" dirty="0"/>
            </a:br>
            <a:r>
              <a:rPr lang="he-IL" dirty="0"/>
              <a:t> </a:t>
            </a:r>
            <a:r>
              <a:rPr lang="en-US" dirty="0"/>
              <a:t>Three Way Hand 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/>
              <a:t>בצעו את תרגיל מודרך 6.16, השוו את הערכים למה שציפיתם לקבל</a:t>
            </a:r>
          </a:p>
        </p:txBody>
      </p:sp>
      <p:pic>
        <p:nvPicPr>
          <p:cNvPr id="4" name="Picture 3" descr="http://images.gizmag.com/hero/top-five-astronomical-objects-new-telescope-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139017"/>
            <a:ext cx="5048250" cy="2838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616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יצירת </a:t>
            </a:r>
            <a:r>
              <a:rPr lang="en-US" dirty="0"/>
              <a:t>Three Way Hand 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כעת צרו בעצמכם </a:t>
            </a:r>
            <a:r>
              <a:rPr lang="en-US" sz="2800" dirty="0"/>
              <a:t>Three Way </a:t>
            </a:r>
            <a:r>
              <a:rPr lang="en-US" sz="2800" dirty="0" err="1"/>
              <a:t>HandShake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תרגיל 6.18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2050" name="Picture 2" descr="Image result for three people handsh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89605"/>
            <a:ext cx="2952328" cy="2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46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סגירת קשר </a:t>
            </a:r>
            <a:r>
              <a:rPr lang="en-US" dirty="0"/>
              <a:t>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אם יצרנו קישור, חייבים לסגור אותו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סגירת קישור </a:t>
            </a:r>
            <a:r>
              <a:rPr lang="en-US" sz="2400" dirty="0"/>
              <a:t>TCP</a:t>
            </a:r>
            <a:r>
              <a:rPr lang="he-IL" sz="2400" dirty="0"/>
              <a:t> מתבצעת לפי הסדר הבא: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1. צד א' (שמבקש לסגור) שולח חבילה עם דגל </a:t>
            </a:r>
            <a:r>
              <a:rPr lang="en-US" sz="2000" dirty="0"/>
              <a:t>FIN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2. צד ב' עונה חבילה עם דגל </a:t>
            </a:r>
            <a:r>
              <a:rPr lang="en-US" sz="2000" dirty="0"/>
              <a:t>ACK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3. צד ב' שולח חבילה עם דגל </a:t>
            </a:r>
            <a:r>
              <a:rPr lang="en-US" sz="2000" dirty="0"/>
              <a:t>FIN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4. צד א' מאשר על ידי </a:t>
            </a:r>
            <a:r>
              <a:rPr lang="en-US" sz="2000" dirty="0"/>
              <a:t>ACK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 descr="http://i.stack.imgur.com/vjr9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45024"/>
            <a:ext cx="3171825" cy="2537460"/>
          </a:xfrm>
          <a:prstGeom prst="rect">
            <a:avLst/>
          </a:prstGeom>
          <a:noFill/>
        </p:spPr>
      </p:pic>
      <p:sp>
        <p:nvSpPr>
          <p:cNvPr id="5" name="TextBox 7"/>
          <p:cNvSpPr txBox="1"/>
          <p:nvPr/>
        </p:nvSpPr>
        <p:spPr>
          <a:xfrm>
            <a:off x="4499992" y="4379001"/>
            <a:ext cx="23622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dirty="0"/>
              <a:t>אם שלבים 3-4 לא מתבצעים הקישור נותר פתוח לשליחת מידע רק מצד אחד- </a:t>
            </a:r>
            <a:r>
              <a:rPr lang="en-US" dirty="0"/>
              <a:t>Half Close</a:t>
            </a:r>
            <a:endParaRPr lang="he-IL" dirty="0"/>
          </a:p>
          <a:p>
            <a:pPr algn="ctr" rtl="1"/>
            <a:r>
              <a:rPr lang="he-IL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722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מהם </a:t>
            </a:r>
            <a:r>
              <a:rPr lang="en-US" sz="2800" dirty="0"/>
              <a:t>Sequence Numbers</a:t>
            </a:r>
            <a:r>
              <a:rPr lang="he-IL" sz="2800" dirty="0"/>
              <a:t> וכיצד הם נקבעים?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למה משמשות </a:t>
            </a:r>
            <a:r>
              <a:rPr lang="he-IL" sz="2800" dirty="0" err="1"/>
              <a:t>פקטות</a:t>
            </a:r>
            <a:r>
              <a:rPr lang="he-IL" sz="2800" dirty="0"/>
              <a:t> </a:t>
            </a:r>
            <a:r>
              <a:rPr lang="en-US" sz="2800" dirty="0"/>
              <a:t>ACK</a:t>
            </a:r>
            <a:r>
              <a:rPr lang="he-IL" sz="2800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תארו את שלבי ה-</a:t>
            </a:r>
            <a:r>
              <a:rPr lang="en-US" sz="2800" dirty="0"/>
              <a:t>Three Way Handshake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בכמה מעלה </a:t>
            </a:r>
            <a:r>
              <a:rPr lang="he-IL" sz="2800" dirty="0" err="1"/>
              <a:t>פקטת</a:t>
            </a:r>
            <a:r>
              <a:rPr lang="he-IL" sz="2800" dirty="0"/>
              <a:t> </a:t>
            </a:r>
            <a:r>
              <a:rPr lang="en-US" sz="2800" dirty="0"/>
              <a:t>SYN</a:t>
            </a:r>
            <a:r>
              <a:rPr lang="he-IL" sz="2800" dirty="0"/>
              <a:t> את ה-</a:t>
            </a:r>
            <a:r>
              <a:rPr lang="en-US" sz="2800" dirty="0" err="1"/>
              <a:t>Seq</a:t>
            </a:r>
            <a:r>
              <a:rPr lang="he-IL" sz="2800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בכמה מעלה </a:t>
            </a:r>
            <a:r>
              <a:rPr lang="he-IL" sz="2800" dirty="0" err="1"/>
              <a:t>פקטת</a:t>
            </a:r>
            <a:r>
              <a:rPr lang="he-IL" sz="2800" dirty="0"/>
              <a:t> </a:t>
            </a:r>
            <a:r>
              <a:rPr lang="en-US" sz="2800" dirty="0"/>
              <a:t>ACK</a:t>
            </a:r>
            <a:r>
              <a:rPr lang="he-IL" sz="2800" dirty="0"/>
              <a:t> את ה-</a:t>
            </a:r>
            <a:r>
              <a:rPr lang="en-US" sz="2800" dirty="0" err="1"/>
              <a:t>Seq</a:t>
            </a:r>
            <a:r>
              <a:rPr lang="he-IL" sz="2800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במהלך שיחה, צד א' שלח </a:t>
            </a:r>
            <a:r>
              <a:rPr lang="en-US" sz="2800" dirty="0" err="1"/>
              <a:t>seq</a:t>
            </a:r>
            <a:r>
              <a:rPr lang="en-US" sz="2800" dirty="0"/>
              <a:t>=1200, ack=580, data=‘Jon Snow’</a:t>
            </a:r>
            <a:r>
              <a:rPr lang="he-IL" sz="2800" dirty="0"/>
              <a:t>. מה ערך ה-</a:t>
            </a:r>
            <a:r>
              <a:rPr lang="en-US" sz="2800" dirty="0"/>
              <a:t>ack</a:t>
            </a:r>
            <a:r>
              <a:rPr lang="he-IL" sz="2800" dirty="0"/>
              <a:t> שהצד השני אמור להחזיר לו?</a:t>
            </a:r>
          </a:p>
        </p:txBody>
      </p:sp>
    </p:spTree>
    <p:extLst>
      <p:ext uri="{BB962C8B-B14F-4D97-AF65-F5344CB8AC3E}">
        <p14:creationId xmlns:p14="http://schemas.microsoft.com/office/powerpoint/2010/main" val="393001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 Header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1560" y="1882389"/>
            <a:ext cx="7755200" cy="44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הקמת קשר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TCP</a:t>
            </a:r>
            <a:r>
              <a:rPr lang="he-IL" dirty="0"/>
              <a:t> הינו פרוטוקול מבוסס קשר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כשהשתמשנו ב </a:t>
            </a:r>
            <a:r>
              <a:rPr lang="en-US" dirty="0"/>
              <a:t>sockets</a:t>
            </a:r>
            <a:r>
              <a:rPr lang="he-IL" dirty="0"/>
              <a:t> ביצענו בלקוח את הפקודה </a:t>
            </a:r>
            <a:r>
              <a:rPr lang="en-US" dirty="0"/>
              <a:t>connect()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הקמת קשר </a:t>
            </a:r>
            <a:r>
              <a:rPr lang="en-US" dirty="0"/>
              <a:t>TCP</a:t>
            </a:r>
            <a:r>
              <a:rPr lang="he-IL" dirty="0"/>
              <a:t> נקראת – </a:t>
            </a:r>
            <a:r>
              <a:rPr lang="en-US" dirty="0"/>
              <a:t>three way hand shake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סוג ההודעה נקבע על פי הדגלים שנמצאים ב </a:t>
            </a:r>
            <a:r>
              <a:rPr lang="en-US" dirty="0"/>
              <a:t>TCP header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07" y="3908230"/>
            <a:ext cx="1314450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440" y="3857414"/>
            <a:ext cx="1143000" cy="160020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2915816" y="3857414"/>
            <a:ext cx="2736304" cy="507690"/>
          </a:xfrm>
          <a:prstGeom prst="rightArrow">
            <a:avLst/>
          </a:prstGeom>
          <a:solidFill>
            <a:srgbClr val="F60E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SYN</a:t>
            </a:r>
          </a:p>
        </p:txBody>
      </p:sp>
      <p:sp>
        <p:nvSpPr>
          <p:cNvPr id="7" name="Arrow: Left 6"/>
          <p:cNvSpPr/>
          <p:nvPr/>
        </p:nvSpPr>
        <p:spPr>
          <a:xfrm>
            <a:off x="2915816" y="4331127"/>
            <a:ext cx="2736304" cy="4676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SYN + ACK</a:t>
            </a:r>
            <a:endParaRPr lang="en-US" sz="2400" dirty="0"/>
          </a:p>
        </p:txBody>
      </p:sp>
      <p:sp>
        <p:nvSpPr>
          <p:cNvPr id="8" name="Arrow: Right 7"/>
          <p:cNvSpPr/>
          <p:nvPr/>
        </p:nvSpPr>
        <p:spPr>
          <a:xfrm>
            <a:off x="2915816" y="4722856"/>
            <a:ext cx="2736304" cy="507690"/>
          </a:xfrm>
          <a:prstGeom prst="rightArrow">
            <a:avLst/>
          </a:prstGeom>
          <a:solidFill>
            <a:srgbClr val="F60E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48901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 Way Hand 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פיתחו </a:t>
            </a:r>
            <a:r>
              <a:rPr lang="en-US" sz="3200" dirty="0" err="1"/>
              <a:t>wireshark</a:t>
            </a:r>
            <a:r>
              <a:rPr lang="he-IL" sz="3200" dirty="0"/>
              <a:t> והסניפו את פורט 80</a:t>
            </a:r>
            <a:endParaRPr lang="en-US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גלשו ל </a:t>
            </a:r>
            <a:r>
              <a:rPr lang="en-US" sz="3200" dirty="0"/>
              <a:t>ynet.co.il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הוסיפו פילטר לפי פורט המקור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צפו בחבילות שפתחו את הקישור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221088"/>
            <a:ext cx="8557251" cy="175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7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הבטחת הגעת ההודעות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המידע מחולק למקטעים אשר נקראים </a:t>
            </a:r>
            <a:r>
              <a:rPr lang="en-US" sz="2400" dirty="0"/>
              <a:t>segments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כל סגמנט נעטף ב </a:t>
            </a:r>
            <a:r>
              <a:rPr lang="en-US" sz="2400" dirty="0"/>
              <a:t>headers</a:t>
            </a:r>
            <a:r>
              <a:rPr lang="he-IL" sz="2400" dirty="0"/>
              <a:t> המתאימים ונשלח כחבילה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לכל סגמנט יינתן מספר סידורי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אם נרצה לשלוח את המשפט </a:t>
            </a:r>
            <a:r>
              <a:rPr lang="en-US" sz="2400" dirty="0"/>
              <a:t>‘Hello cool network!’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857414"/>
            <a:ext cx="5477774" cy="22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06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לכל חבילה ניתן </a:t>
            </a:r>
            <a:r>
              <a:rPr lang="en-US" sz="2400" dirty="0"/>
              <a:t>sequence number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אם נופלת בדרך חבילה (</a:t>
            </a:r>
            <a:r>
              <a:rPr lang="en-US" sz="2400" dirty="0"/>
              <a:t>segment</a:t>
            </a:r>
            <a:r>
              <a:rPr lang="he-IL" sz="2400" dirty="0"/>
              <a:t>) או הסדר מתבלבל, לצד המקבל יש דרך לדעת זאת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633467"/>
            <a:ext cx="5567363" cy="223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08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ACK</a:t>
            </a:r>
            <a:r>
              <a:rPr lang="he-IL" sz="2800" dirty="0"/>
              <a:t>- קיצור של </a:t>
            </a:r>
            <a:r>
              <a:rPr lang="en-US" sz="2800" dirty="0"/>
              <a:t>Acknowledgement</a:t>
            </a:r>
            <a:r>
              <a:rPr lang="he-IL" sz="2800" dirty="0"/>
              <a:t>, אישור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לא מספיק שהצד המקבל יידע שמשהו חסר, הצד השולח צריך לדעת זאת, ואם אין </a:t>
            </a:r>
            <a:r>
              <a:rPr lang="en-US" sz="2800" dirty="0"/>
              <a:t>ACK</a:t>
            </a:r>
            <a:r>
              <a:rPr lang="he-IL" sz="2800" dirty="0"/>
              <a:t>- לשלוח שוב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73016"/>
            <a:ext cx="5153025" cy="254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230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אילו בעיות יש למנגנון?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איך השולח יודע מתי לשלוח חבילה שוב?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איך מעבירים קצב גבוהה של נתונים?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1032" name="Picture 8" descr="Image result for question 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59294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0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2073</TotalTime>
  <Words>855</Words>
  <Application>Microsoft Office PowerPoint</Application>
  <PresentationFormat>On-screen Show (4:3)</PresentationFormat>
  <Paragraphs>109</Paragraphs>
  <Slides>23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Wingdings</vt:lpstr>
      <vt:lpstr>Retrospect</vt:lpstr>
      <vt:lpstr>TCP</vt:lpstr>
      <vt:lpstr>PowerPoint Presentation</vt:lpstr>
      <vt:lpstr>TCP Header</vt:lpstr>
      <vt:lpstr>הקמת קשר</vt:lpstr>
      <vt:lpstr>Three Way Hand Shake</vt:lpstr>
      <vt:lpstr>הבטחת הגעת ההודעות</vt:lpstr>
      <vt:lpstr>Sequence number</vt:lpstr>
      <vt:lpstr>ACK</vt:lpstr>
      <vt:lpstr>ACK</vt:lpstr>
      <vt:lpstr>ACK – כמה זמן?</vt:lpstr>
      <vt:lpstr>ACK – איך מגבירים קצב</vt:lpstr>
      <vt:lpstr>TCP Sequence Numbers</vt:lpstr>
      <vt:lpstr>TCP Sequence Numbers</vt:lpstr>
      <vt:lpstr>TCP ACK</vt:lpstr>
      <vt:lpstr>TCP ACK</vt:lpstr>
      <vt:lpstr>ACK &amp; Sequence Number איך הכל התחיל</vt:lpstr>
      <vt:lpstr>חבילה א'- SYN</vt:lpstr>
      <vt:lpstr>חבילה ב'- SYN ACK</vt:lpstr>
      <vt:lpstr>חבילה ג' - ACK</vt:lpstr>
      <vt:lpstr>צפייה מלאה ב  Three Way Hand Shake</vt:lpstr>
      <vt:lpstr>יצירת Three Way Hand Shake</vt:lpstr>
      <vt:lpstr>סגירת קשר TCP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103</cp:revision>
  <dcterms:created xsi:type="dcterms:W3CDTF">2015-11-06T15:06:13Z</dcterms:created>
  <dcterms:modified xsi:type="dcterms:W3CDTF">2022-02-02T17:23:59Z</dcterms:modified>
</cp:coreProperties>
</file>