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60" r:id="rId4"/>
    <p:sldId id="280" r:id="rId5"/>
    <p:sldId id="281" r:id="rId6"/>
    <p:sldId id="263" r:id="rId7"/>
    <p:sldId id="264" r:id="rId8"/>
    <p:sldId id="282" r:id="rId9"/>
    <p:sldId id="277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59"/>
            <p14:sldId id="260"/>
            <p14:sldId id="280"/>
            <p14:sldId id="281"/>
            <p14:sldId id="263"/>
            <p14:sldId id="264"/>
            <p14:sldId id="282"/>
            <p14:sldId id="277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90" autoAdjust="0"/>
  </p:normalViewPr>
  <p:slideViewPr>
    <p:cSldViewPr>
      <p:cViewPr varScale="1">
        <p:scale>
          <a:sx n="102" d="100"/>
          <a:sy n="102" d="100"/>
        </p:scale>
        <p:origin x="8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הרשת – כתובות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845734"/>
            <a:ext cx="4824536" cy="4247562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אוסף של כרטיסי רשת שיש להם את אותו </a:t>
            </a:r>
            <a:r>
              <a:rPr lang="en-US" sz="2400" dirty="0"/>
              <a:t>Network ID</a:t>
            </a:r>
            <a:r>
              <a:rPr lang="he-IL" sz="2400" dirty="0"/>
              <a:t> נקראים תת-רשת, או </a:t>
            </a:r>
            <a:r>
              <a:rPr lang="en-US" sz="2400" dirty="0"/>
              <a:t>Subnet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אפשרי שבתוך </a:t>
            </a:r>
            <a:r>
              <a:rPr lang="en-US" sz="2400" dirty="0"/>
              <a:t>Subnet</a:t>
            </a:r>
            <a:r>
              <a:rPr lang="he-IL" sz="2400" dirty="0"/>
              <a:t> יהיו </a:t>
            </a:r>
            <a:r>
              <a:rPr lang="en-US" sz="2400" dirty="0"/>
              <a:t>Subnets</a:t>
            </a:r>
            <a:r>
              <a:rPr lang="he-IL" sz="2400" dirty="0"/>
              <a:t> נוספים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חישבו על עץ משפחתי: יכולות להיות מספר משפחות, שהן צאצאים של משפחה אחת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Subnet</a:t>
            </a:r>
            <a:r>
              <a:rPr lang="he-IL" sz="2400" dirty="0"/>
              <a:t> מקושרים ביניהם ע"י רכיבי רשת שנקראים </a:t>
            </a:r>
            <a:r>
              <a:rPr lang="he-IL" sz="2400" dirty="0" err="1"/>
              <a:t>ראוטרים</a:t>
            </a:r>
            <a:r>
              <a:rPr lang="he-IL" sz="2400" dirty="0"/>
              <a:t>- נתבים, </a:t>
            </a:r>
            <a:r>
              <a:rPr lang="en-US" sz="2400" dirty="0"/>
              <a:t>Router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5734"/>
            <a:ext cx="396439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02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Subnet - </a:t>
            </a:r>
            <a:r>
              <a:rPr lang="he-IL" dirty="0"/>
              <a:t>המחשה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0" y="1845734"/>
            <a:ext cx="4273996" cy="440991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בבית הספר "נווה חמציצים" יש רשת 200.100.0.0/20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למעבדת מחשבים א' יש רשת 200.100.1.0/24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למעבדת מחשבים ב' יש רשת 200.100.2.0/24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למעבדת מחשבים ג' יש רשת 200.100.2.240/28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כמה </a:t>
            </a:r>
            <a:r>
              <a:rPr lang="en-US" dirty="0"/>
              <a:t>subnets</a:t>
            </a:r>
            <a:r>
              <a:rPr lang="he-IL" dirty="0"/>
              <a:t> יש בבית הספר?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4 (גם הרשת הבית ספרית היא </a:t>
            </a:r>
            <a:r>
              <a:rPr lang="en-US" dirty="0"/>
              <a:t>subnet</a:t>
            </a:r>
            <a:r>
              <a:rPr lang="he-IL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כמה מחשבים יכולה להכיל כל </a:t>
            </a:r>
            <a:r>
              <a:rPr lang="en-US" dirty="0"/>
              <a:t>subnet</a:t>
            </a:r>
            <a:r>
              <a:rPr lang="he-IL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4096, 256, 256, 16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1520" y="1737361"/>
            <a:ext cx="4824536" cy="5120639"/>
            <a:chOff x="152400" y="1143000"/>
            <a:chExt cx="4724400" cy="533697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3048000"/>
              <a:ext cx="790148" cy="74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4267200"/>
              <a:ext cx="790148" cy="74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5410200"/>
              <a:ext cx="790148" cy="74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267200"/>
              <a:ext cx="790148" cy="74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http://www.fujitsu.com/global/Images/20050524_8a_l_tcm100-929966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1" y="2204043"/>
              <a:ext cx="9906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i.ytimg.com/vi/SSVphmPBiE0/hqdefault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00" y="1219200"/>
              <a:ext cx="2362200" cy="1771651"/>
            </a:xfrm>
            <a:prstGeom prst="rect">
              <a:avLst/>
            </a:prstGeom>
            <a:noFill/>
          </p:spPr>
        </p:pic>
        <p:cxnSp>
          <p:nvCxnSpPr>
            <p:cNvPr id="11" name="Shape 12"/>
            <p:cNvCxnSpPr>
              <a:stCxn id="5" idx="3"/>
              <a:endCxn id="9" idx="1"/>
            </p:cNvCxnSpPr>
            <p:nvPr/>
          </p:nvCxnSpPr>
          <p:spPr>
            <a:xfrm flipV="1">
              <a:off x="2542748" y="2823168"/>
              <a:ext cx="505253" cy="595354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2"/>
            <p:cNvCxnSpPr>
              <a:stCxn id="5" idx="2"/>
              <a:endCxn id="8" idx="0"/>
            </p:cNvCxnSpPr>
            <p:nvPr/>
          </p:nvCxnSpPr>
          <p:spPr>
            <a:xfrm rot="5400000">
              <a:off x="1375196" y="3494721"/>
              <a:ext cx="478157" cy="10668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5" idx="2"/>
              <a:endCxn id="6" idx="0"/>
            </p:cNvCxnSpPr>
            <p:nvPr/>
          </p:nvCxnSpPr>
          <p:spPr>
            <a:xfrm rot="16200000" flipH="1">
              <a:off x="2365796" y="3570921"/>
              <a:ext cx="478157" cy="914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2"/>
            <p:cNvCxnSpPr>
              <a:stCxn id="6" idx="3"/>
              <a:endCxn id="7" idx="0"/>
            </p:cNvCxnSpPr>
            <p:nvPr/>
          </p:nvCxnSpPr>
          <p:spPr>
            <a:xfrm>
              <a:off x="3457148" y="4637722"/>
              <a:ext cx="366926" cy="772478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48000" y="3352800"/>
              <a:ext cx="160020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ISP 200.100.0.0/16</a:t>
              </a:r>
              <a:endParaRPr lang="he-IL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" y="3429000"/>
              <a:ext cx="16002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200.100.0.0/20</a:t>
              </a:r>
              <a:endParaRPr lang="he-IL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5029200"/>
              <a:ext cx="16002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200.100.1.0/24</a:t>
              </a:r>
              <a:endParaRPr lang="he-IL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5029200"/>
              <a:ext cx="16002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200.100.2.0/24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1800" y="6172200"/>
              <a:ext cx="190500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200.100.2.240/28</a:t>
              </a:r>
              <a:endParaRPr lang="he-IL" sz="1400" dirty="0"/>
            </a:p>
          </p:txBody>
        </p:sp>
        <p:sp>
          <p:nvSpPr>
            <p:cNvPr id="20" name="ענן 34"/>
            <p:cNvSpPr/>
            <p:nvPr/>
          </p:nvSpPr>
          <p:spPr>
            <a:xfrm>
              <a:off x="2743200" y="1143000"/>
              <a:ext cx="1600200" cy="6096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לאינטרנט</a:t>
              </a:r>
            </a:p>
          </p:txBody>
        </p:sp>
        <p:cxnSp>
          <p:nvCxnSpPr>
            <p:cNvPr id="21" name="Shape 12"/>
            <p:cNvCxnSpPr>
              <a:stCxn id="9" idx="0"/>
              <a:endCxn id="20" idx="1"/>
            </p:cNvCxnSpPr>
            <p:nvPr/>
          </p:nvCxnSpPr>
          <p:spPr>
            <a:xfrm rot="16200000" flipV="1">
              <a:off x="3317255" y="1977996"/>
              <a:ext cx="452092" cy="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5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רשת של רשתות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7504" y="1845734"/>
            <a:ext cx="8928993" cy="453559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האינטרנט אינה רשת אחת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האינטרנט היא רשת המוגדרת מאוסף של רשתות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כמה כתובות </a:t>
            </a:r>
            <a:r>
              <a:rPr lang="en-US" sz="3200" dirty="0"/>
              <a:t>IP</a:t>
            </a:r>
            <a:r>
              <a:rPr lang="he-IL" sz="3200" dirty="0"/>
              <a:t> אפשריות ישנן?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תשובה: כתובת </a:t>
            </a:r>
            <a:r>
              <a:rPr lang="en-US" sz="2800" dirty="0"/>
              <a:t>IP</a:t>
            </a:r>
            <a:r>
              <a:rPr lang="he-IL" sz="2800" dirty="0"/>
              <a:t> מורכבת למעשה מ-32 ביט</a:t>
            </a:r>
            <a:r>
              <a:rPr lang="en-US" sz="2800" dirty="0"/>
              <a:t>*</a:t>
            </a:r>
            <a:r>
              <a:rPr lang="he-IL" sz="2800" dirty="0"/>
              <a:t>, לכן כמות הכתובות היא 2 בחזקת 32</a:t>
            </a:r>
            <a:endParaRPr lang="en-US" sz="2800" dirty="0"/>
          </a:p>
          <a:p>
            <a:pPr marL="850392" lvl="1" indent="-457200" algn="r" rtl="1">
              <a:buFont typeface="Wingdings" panose="05000000000000000000" pitchFamily="2" charset="2"/>
              <a:buChar char="v"/>
            </a:pPr>
            <a:endParaRPr lang="he-IL" sz="2800" dirty="0"/>
          </a:p>
          <a:p>
            <a:pPr marL="850392" lvl="1" indent="-457200" algn="r" rtl="1">
              <a:buFont typeface="Wingdings" panose="05000000000000000000" pitchFamily="2" charset="2"/>
              <a:buChar char="v"/>
            </a:pPr>
            <a:r>
              <a:rPr lang="he-IL" sz="2400" dirty="0"/>
              <a:t>הכוונה ל-</a:t>
            </a:r>
            <a:r>
              <a:rPr lang="en-US" sz="2400" dirty="0"/>
              <a:t>IPv4</a:t>
            </a:r>
            <a:r>
              <a:rPr lang="he-IL" sz="2400" dirty="0"/>
              <a:t> אליו נתייחס מעתה ואילך</a:t>
            </a:r>
            <a:endParaRPr lang="en-US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ipconfig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35194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נביט שוב על התוצאה של </a:t>
            </a:r>
            <a:r>
              <a:rPr lang="en-US" dirty="0"/>
              <a:t>ipconfig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מה המשמעות של השדות האחרים מלבד הכתובת שלנו?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1" y="3429000"/>
            <a:ext cx="8985918" cy="19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ID, Host ID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63888" y="1845734"/>
            <a:ext cx="4802872" cy="446358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כתובת </a:t>
            </a:r>
            <a:r>
              <a:rPr lang="en-US" sz="2400" dirty="0"/>
              <a:t>IP</a:t>
            </a:r>
            <a:r>
              <a:rPr lang="he-IL" sz="2400" dirty="0"/>
              <a:t> מחולקת לשני חלקים: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Network ID</a:t>
            </a:r>
            <a:r>
              <a:rPr lang="he-IL" dirty="0"/>
              <a:t>- לאיזו רשת שייכת הכתובת?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600" dirty="0"/>
              <a:t>לדוגמה: האם זו הרשת של בית הספר?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Host ID</a:t>
            </a:r>
            <a:r>
              <a:rPr lang="he-IL" dirty="0"/>
              <a:t> – לאיזה כרטיס רשת ספציפי שייכת הכתובת?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דוגמה: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נניח שלבית הספר יש </a:t>
            </a:r>
            <a:r>
              <a:rPr lang="en-US" sz="1600" dirty="0"/>
              <a:t>Network ID</a:t>
            </a:r>
            <a:r>
              <a:rPr lang="he-IL" sz="1600" dirty="0"/>
              <a:t>: </a:t>
            </a:r>
            <a:r>
              <a:rPr lang="he-IL" sz="1600" dirty="0">
                <a:solidFill>
                  <a:srgbClr val="FF0000"/>
                </a:solidFill>
              </a:rPr>
              <a:t>200.100</a:t>
            </a:r>
            <a:endParaRPr lang="he-IL" sz="16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ולאחד מחשבים ברשת יש </a:t>
            </a:r>
            <a:r>
              <a:rPr lang="en-US" sz="1600" dirty="0"/>
              <a:t>Host ID</a:t>
            </a:r>
            <a:r>
              <a:rPr lang="he-IL" dirty="0"/>
              <a:t>: </a:t>
            </a:r>
            <a:r>
              <a:rPr lang="he-IL" sz="1600" dirty="0">
                <a:solidFill>
                  <a:srgbClr val="0070C0"/>
                </a:solidFill>
              </a:rPr>
              <a:t>0.1</a:t>
            </a:r>
            <a:r>
              <a:rPr lang="he-IL" sz="1600" dirty="0"/>
              <a:t> 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כתובת ה-</a:t>
            </a:r>
            <a:r>
              <a:rPr lang="en-US" dirty="0"/>
              <a:t>IP</a:t>
            </a:r>
            <a:r>
              <a:rPr lang="he-IL" dirty="0"/>
              <a:t> המלאה:</a:t>
            </a:r>
            <a:r>
              <a:rPr lang="he-IL" dirty="0">
                <a:solidFill>
                  <a:srgbClr val="FF0000"/>
                </a:solidFill>
              </a:rPr>
              <a:t>200.100</a:t>
            </a:r>
            <a:r>
              <a:rPr lang="he-IL" dirty="0">
                <a:solidFill>
                  <a:srgbClr val="0070C0"/>
                </a:solidFill>
              </a:rPr>
              <a:t>.0.1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האם הכתובות הבאות שייכות לרשת של בית הספר?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200.100.1.4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200.101.2.3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100.200.5.6</a:t>
            </a:r>
          </a:p>
        </p:txBody>
      </p:sp>
      <p:pic>
        <p:nvPicPr>
          <p:cNvPr id="7" name="Picture 6" descr="http://sites.ieee.org/gold/files/2015/10/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64873"/>
            <a:ext cx="3276600" cy="218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Subnet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816" y="1845734"/>
            <a:ext cx="5489679" cy="501226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חישבו- האם אפשר לדעת מכתובת ה-</a:t>
            </a:r>
            <a:r>
              <a:rPr lang="en-US" sz="3200" dirty="0"/>
              <a:t>IP</a:t>
            </a:r>
            <a:r>
              <a:rPr lang="he-IL" sz="3200" dirty="0"/>
              <a:t> שלכם מהו ה-</a:t>
            </a:r>
            <a:r>
              <a:rPr lang="en-US" sz="3200" dirty="0"/>
              <a:t>Network ID</a:t>
            </a:r>
            <a:r>
              <a:rPr lang="he-IL" sz="3200" dirty="0"/>
              <a:t> של הרשת שלכם?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נניח שמצאנו את כתובת ה-</a:t>
            </a:r>
            <a:r>
              <a:rPr lang="en-US" sz="2800" dirty="0"/>
              <a:t>IP</a:t>
            </a:r>
            <a:r>
              <a:rPr lang="he-IL" sz="2800" dirty="0"/>
              <a:t> שלנו ברשת של בית הספר, 192.168.0.5. האם 192.168.1.1 נמצא גם הוא ברשת של בית הספר?</a:t>
            </a:r>
            <a:endParaRPr lang="en-US" sz="2800" dirty="0"/>
          </a:p>
          <a:p>
            <a:pPr marL="916686" lvl="2" indent="-285750" algn="r" rtl="1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16" name="Picture 2" descr="http://vignette2.wikia.nocookie.net/the-mask/images/d/df/The_Mask_of_Loki.jpg/revision/latest?cb=201209182227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3223288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0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584" y="260648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Subnet mask - </a:t>
            </a:r>
            <a:r>
              <a:rPr lang="he-IL" dirty="0"/>
              <a:t>המשך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3" y="1845734"/>
            <a:ext cx="8784976" cy="4535594"/>
          </a:xfrm>
        </p:spPr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בשביל לדעת אם שתי כתובות </a:t>
            </a:r>
            <a:r>
              <a:rPr lang="en-US" sz="3200" dirty="0"/>
              <a:t>IP</a:t>
            </a:r>
            <a:r>
              <a:rPr lang="he-IL" sz="3200" dirty="0"/>
              <a:t> נמצאות באותה רשת, צריך לדעת כמה ביטים מתוך כתובת ה-</a:t>
            </a:r>
            <a:r>
              <a:rPr lang="en-US" sz="3200" dirty="0"/>
              <a:t>IP</a:t>
            </a:r>
            <a:r>
              <a:rPr lang="he-IL" sz="3200" dirty="0"/>
              <a:t> מייצגים את ה-</a:t>
            </a:r>
            <a:r>
              <a:rPr lang="en-US" sz="3200" dirty="0"/>
              <a:t>Network ID</a:t>
            </a:r>
            <a:r>
              <a:rPr lang="he-IL" sz="3200" dirty="0"/>
              <a:t>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לדוגמה, כתובת ה-</a:t>
            </a:r>
            <a:r>
              <a:rPr lang="en-US" sz="2800" dirty="0"/>
              <a:t>IP</a:t>
            </a:r>
            <a:r>
              <a:rPr lang="he-IL" sz="2800" dirty="0"/>
              <a:t> שלנו היא </a:t>
            </a:r>
            <a:r>
              <a:rPr lang="he-IL" sz="2800" dirty="0">
                <a:solidFill>
                  <a:srgbClr val="FF0000"/>
                </a:solidFill>
              </a:rPr>
              <a:t>192</a:t>
            </a:r>
            <a:r>
              <a:rPr lang="he-IL" sz="2800" dirty="0"/>
              <a:t>.</a:t>
            </a:r>
            <a:r>
              <a:rPr lang="he-IL" sz="2800" dirty="0">
                <a:solidFill>
                  <a:srgbClr val="0070C0"/>
                </a:solidFill>
              </a:rPr>
              <a:t>168</a:t>
            </a:r>
            <a:r>
              <a:rPr lang="he-IL" sz="2800" dirty="0"/>
              <a:t>.</a:t>
            </a:r>
            <a:r>
              <a:rPr lang="he-IL" sz="2800" dirty="0">
                <a:solidFill>
                  <a:srgbClr val="00B050"/>
                </a:solidFill>
              </a:rPr>
              <a:t>0</a:t>
            </a:r>
            <a:r>
              <a:rPr lang="he-IL" sz="2800" dirty="0"/>
              <a:t>.5: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800" dirty="0"/>
              <a:t>בבינארי- </a:t>
            </a:r>
            <a:r>
              <a:rPr lang="en-US" sz="2800" dirty="0">
                <a:solidFill>
                  <a:srgbClr val="FF0000"/>
                </a:solidFill>
              </a:rPr>
              <a:t>11000000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10101000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00000000</a:t>
            </a:r>
            <a:r>
              <a:rPr lang="en-US" sz="2800" dirty="0"/>
              <a:t> 00000101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אם ה-</a:t>
            </a:r>
            <a:r>
              <a:rPr lang="en-US" sz="2800" dirty="0"/>
              <a:t>Network ID</a:t>
            </a:r>
            <a:r>
              <a:rPr lang="he-IL" sz="2800" dirty="0"/>
              <a:t> מיוצג על ידי... 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800" dirty="0"/>
              <a:t>8 ביטים- כל </a:t>
            </a:r>
            <a:r>
              <a:rPr lang="en-US" sz="2800" dirty="0"/>
              <a:t>IP</a:t>
            </a:r>
            <a:r>
              <a:rPr lang="he-IL" sz="2800" dirty="0"/>
              <a:t> שמתחיל ב-</a:t>
            </a:r>
            <a:r>
              <a:rPr lang="en-US" sz="2800" dirty="0">
                <a:solidFill>
                  <a:srgbClr val="FF0000"/>
                </a:solidFill>
              </a:rPr>
              <a:t> 11000000</a:t>
            </a:r>
            <a:r>
              <a:rPr lang="he-IL" sz="2800" dirty="0"/>
              <a:t>נמצא ברשת שלנו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800" dirty="0"/>
              <a:t>16 ביטים- כל </a:t>
            </a:r>
            <a:r>
              <a:rPr lang="en-US" sz="2800" dirty="0"/>
              <a:t>IP</a:t>
            </a:r>
            <a:r>
              <a:rPr lang="he-IL" sz="2800" dirty="0"/>
              <a:t> שמתחיל ב- </a:t>
            </a:r>
            <a:r>
              <a:rPr lang="en-US" sz="2800" dirty="0">
                <a:solidFill>
                  <a:srgbClr val="FF0000"/>
                </a:solidFill>
              </a:rPr>
              <a:t>11000000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10101000</a:t>
            </a:r>
            <a:r>
              <a:rPr lang="he-IL" sz="2800" dirty="0"/>
              <a:t> נמצא ברשת שלנו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800" dirty="0"/>
              <a:t>18 ביטים – כל </a:t>
            </a:r>
            <a:r>
              <a:rPr lang="en-US" sz="2800" dirty="0"/>
              <a:t>IP</a:t>
            </a:r>
            <a:r>
              <a:rPr lang="he-IL" sz="2800" dirty="0"/>
              <a:t> שמתחיל ב- </a:t>
            </a:r>
            <a:r>
              <a:rPr lang="en-US" sz="2800" dirty="0">
                <a:solidFill>
                  <a:srgbClr val="FF0000"/>
                </a:solidFill>
              </a:rPr>
              <a:t>11000000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10101000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00</a:t>
            </a:r>
            <a:r>
              <a:rPr lang="he-IL" sz="2800" dirty="0"/>
              <a:t> ברשת שלנו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800" dirty="0"/>
              <a:t>כפי שרואים, ה-</a:t>
            </a:r>
            <a:r>
              <a:rPr lang="en-US" sz="2800" dirty="0"/>
              <a:t>Network ID</a:t>
            </a:r>
            <a:r>
              <a:rPr lang="he-IL" sz="2800" dirty="0"/>
              <a:t> לא חייב להיות כפולה של 8 ביטים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4"/>
            <a:ext cx="8496944" cy="1450757"/>
          </a:xfrm>
        </p:spPr>
        <p:txBody>
          <a:bodyPr/>
          <a:lstStyle/>
          <a:p>
            <a:pPr algn="ctr"/>
            <a:r>
              <a:rPr lang="en-US" dirty="0"/>
              <a:t>Subnet mask - </a:t>
            </a:r>
            <a:r>
              <a:rPr lang="he-IL" dirty="0"/>
              <a:t>המשך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737361"/>
            <a:ext cx="8496944" cy="2303346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מציינים את כמות הביטים ב-</a:t>
            </a:r>
            <a:r>
              <a:rPr lang="en-US" sz="3200" dirty="0"/>
              <a:t>Network ID</a:t>
            </a:r>
            <a:r>
              <a:rPr lang="he-IL" sz="3200" dirty="0"/>
              <a:t> באחת משתי שיטות: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ע"י לוכסן וכמות הספרות. לדוגמה: </a:t>
            </a:r>
            <a:r>
              <a:rPr lang="en-US" sz="2800" dirty="0"/>
              <a:t>192.168.0.5/16</a:t>
            </a:r>
            <a:r>
              <a:rPr lang="he-IL" sz="2800" dirty="0"/>
              <a:t> מציין ש-16 הביטים הראשונים הם ה-</a:t>
            </a:r>
            <a:r>
              <a:rPr lang="en-US" sz="2800" dirty="0"/>
              <a:t>Network ID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ע"י </a:t>
            </a:r>
            <a:r>
              <a:rPr lang="en-US" sz="2800" dirty="0"/>
              <a:t>Subnet mask</a:t>
            </a:r>
            <a:r>
              <a:rPr lang="he-IL" sz="2800" dirty="0"/>
              <a:t>- לדוגמה </a:t>
            </a:r>
            <a:r>
              <a:rPr lang="en-US" sz="2800" dirty="0"/>
              <a:t>255.255.0.0</a:t>
            </a:r>
            <a:r>
              <a:rPr lang="he-IL" sz="2800" dirty="0"/>
              <a:t>, מציין ש-16 הביטים הראשונים "דולקים" והם ה-</a:t>
            </a:r>
            <a:r>
              <a:rPr lang="en-US" sz="2800" dirty="0"/>
              <a:t>Network ID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3933056"/>
            <a:ext cx="4562475" cy="249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Subnet mask - </a:t>
            </a:r>
            <a:r>
              <a:rPr lang="he-IL" dirty="0"/>
              <a:t>המשך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988840"/>
            <a:ext cx="8424936" cy="93610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לדוגמה </a:t>
            </a:r>
            <a:r>
              <a:rPr lang="en-US" sz="2400" dirty="0"/>
              <a:t>255.0.0.0</a:t>
            </a:r>
            <a:r>
              <a:rPr lang="he-IL" sz="2400" dirty="0"/>
              <a:t>, מציין ש-</a:t>
            </a:r>
            <a:r>
              <a:rPr lang="en-US" sz="2400" dirty="0"/>
              <a:t>8</a:t>
            </a:r>
            <a:r>
              <a:rPr lang="he-IL" sz="2400" dirty="0"/>
              <a:t> הביטים הראשונים "דולקים" והם ה-</a:t>
            </a:r>
            <a:r>
              <a:rPr lang="en-US" sz="2400" dirty="0"/>
              <a:t>Network ID</a:t>
            </a:r>
            <a:endParaRPr lang="he-IL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949825" cy="268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39A605-0475-44CA-A20C-9DD7984AAB4E}"/>
              </a:ext>
            </a:extLst>
          </p:cNvPr>
          <p:cNvSpPr/>
          <p:nvPr/>
        </p:nvSpPr>
        <p:spPr>
          <a:xfrm>
            <a:off x="3059832" y="3861048"/>
            <a:ext cx="158417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EISE 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84F35-B7C6-4027-BD07-880FD2F83287}"/>
              </a:ext>
            </a:extLst>
          </p:cNvPr>
          <p:cNvSpPr txBox="1"/>
          <p:nvPr/>
        </p:nvSpPr>
        <p:spPr>
          <a:xfrm>
            <a:off x="2267744" y="4315162"/>
            <a:ext cx="79208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B050">
                      <a:alpha val="40000"/>
                    </a:srgbClr>
                  </a:outerShdw>
                </a:effectLst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5422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תרגול- </a:t>
            </a:r>
            <a:r>
              <a:rPr lang="en-US" sz="4000" dirty="0"/>
              <a:t>Subnet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04" y="1845734"/>
            <a:ext cx="5389884" cy="453559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באמצעות </a:t>
            </a:r>
            <a:r>
              <a:rPr lang="en-US" sz="2800" dirty="0"/>
              <a:t>ipconfig</a:t>
            </a:r>
            <a:r>
              <a:rPr lang="he-IL" sz="2800" dirty="0"/>
              <a:t>, מצאו את ה-</a:t>
            </a:r>
            <a:r>
              <a:rPr lang="en-US" sz="2800" dirty="0"/>
              <a:t>subnet mask</a:t>
            </a:r>
            <a:r>
              <a:rPr lang="he-IL" sz="2800" dirty="0"/>
              <a:t> שלכם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חישבו על </a:t>
            </a:r>
            <a:r>
              <a:rPr lang="en-US" sz="2800" dirty="0"/>
              <a:t>IP</a:t>
            </a:r>
            <a:r>
              <a:rPr lang="he-IL" sz="2800" dirty="0"/>
              <a:t> נוסף שעשוי להיות אתכם באותה רשת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חישבו על </a:t>
            </a:r>
            <a:r>
              <a:rPr lang="en-US" sz="2800" dirty="0"/>
              <a:t>IP</a:t>
            </a:r>
            <a:r>
              <a:rPr lang="he-IL" sz="2800" dirty="0"/>
              <a:t> שהוא בהכרח מחוץ לרשת שלכם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הסניפו את הרשת שלכם במשך דקה ורשמו את כל כתובות ה-</a:t>
            </a:r>
            <a:r>
              <a:rPr lang="en-US" sz="2800" dirty="0"/>
              <a:t>IP</a:t>
            </a:r>
            <a:r>
              <a:rPr lang="he-IL" sz="2800" dirty="0"/>
              <a:t> ששייכות לרשת הפנימית שלכם</a:t>
            </a:r>
            <a:endParaRPr lang="en-US" sz="2800" dirty="0"/>
          </a:p>
        </p:txBody>
      </p:sp>
      <p:pic>
        <p:nvPicPr>
          <p:cNvPr id="4" name="Picture 2" descr="http://www.maveze.co.il/wp-content/uploads/2013/02/mas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3467100" cy="274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18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2083</TotalTime>
  <Words>516</Words>
  <Application>Microsoft Office PowerPoint</Application>
  <PresentationFormat>On-screen Show (4:3)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שכבת הרשת – כתובות</vt:lpstr>
      <vt:lpstr>רשת של רשתות</vt:lpstr>
      <vt:lpstr>ipconfig</vt:lpstr>
      <vt:lpstr>Network ID, Host ID</vt:lpstr>
      <vt:lpstr>Subnet mask</vt:lpstr>
      <vt:lpstr>Subnet mask - המשך</vt:lpstr>
      <vt:lpstr>Subnet mask - המשך</vt:lpstr>
      <vt:lpstr>Subnet mask - המשך</vt:lpstr>
      <vt:lpstr>תרגול- Subnet Mask</vt:lpstr>
      <vt:lpstr>Subnet</vt:lpstr>
      <vt:lpstr>Subnet - המחשה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127</cp:revision>
  <dcterms:created xsi:type="dcterms:W3CDTF">2015-11-06T15:06:13Z</dcterms:created>
  <dcterms:modified xsi:type="dcterms:W3CDTF">2018-02-21T20:27:07Z</dcterms:modified>
</cp:coreProperties>
</file>