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87" r:id="rId3"/>
    <p:sldId id="285" r:id="rId4"/>
    <p:sldId id="286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9" r:id="rId26"/>
    <p:sldId id="30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E8FAE1-0871-4A9B-B656-EF1F29ABE0A8}">
          <p14:sldIdLst>
            <p14:sldId id="256"/>
            <p14:sldId id="287"/>
            <p14:sldId id="285"/>
            <p14:sldId id="286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9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90" autoAdjust="0"/>
  </p:normalViewPr>
  <p:slideViewPr>
    <p:cSldViewPr>
      <p:cViewPr varScale="1">
        <p:scale>
          <a:sx n="102" d="100"/>
          <a:sy n="102" d="100"/>
        </p:scale>
        <p:origin x="132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30689-B0B7-4723-B961-28CDB0A31E6C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1D14E-7048-4D3F-87C3-2A3A417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0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D14E-7048-4D3F-87C3-2A3A417C81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0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44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1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3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11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0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3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0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4CC60A-660A-4441-827E-B23C8EC1EC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8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0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4CC60A-660A-4441-827E-B23C8EC1EC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13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technet.microsoft.com/en-us/library/cc958823.asp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1"/>
            <a:r>
              <a:rPr lang="he-IL" dirty="0"/>
              <a:t>שכבת הרשת - ניתוב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/>
              <a:t>קרדיט – ברק גונן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78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קצב עבודה של נתב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519" y="1737361"/>
            <a:ext cx="4552241" cy="4787983"/>
          </a:xfrm>
        </p:spPr>
        <p:txBody>
          <a:bodyPr>
            <a:normAutofit fontScale="925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600" dirty="0"/>
              <a:t>חישבו - מה קורה אם קצב החבילות גבוה מדי?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200" dirty="0"/>
              <a:t>חבילות צפויות ללכת לאיבוד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600" dirty="0"/>
              <a:t>היכן החבילות הולכות לאיבוד?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200" dirty="0"/>
              <a:t>ה-</a:t>
            </a:r>
            <a:r>
              <a:rPr lang="en-US" sz="2200" dirty="0"/>
              <a:t>input port</a:t>
            </a:r>
            <a:r>
              <a:rPr lang="he-IL" sz="2200" dirty="0"/>
              <a:t> לא מספיק לקלוט אותן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200" dirty="0"/>
              <a:t>במהלך העתקות הזיכרון מ-</a:t>
            </a:r>
            <a:r>
              <a:rPr lang="en-US" sz="2200" dirty="0"/>
              <a:t>input</a:t>
            </a:r>
            <a:r>
              <a:rPr lang="he-IL" sz="2200" dirty="0"/>
              <a:t> ל-</a:t>
            </a:r>
            <a:r>
              <a:rPr lang="en-US" sz="2200" dirty="0"/>
              <a:t>output port</a:t>
            </a:r>
            <a:endParaRPr lang="he-IL" sz="22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200" dirty="0"/>
              <a:t>ה-</a:t>
            </a:r>
            <a:r>
              <a:rPr lang="en-US" sz="2200" dirty="0"/>
              <a:t>output port</a:t>
            </a:r>
            <a:r>
              <a:rPr lang="he-IL" sz="2200" dirty="0"/>
              <a:t> לא מספיק לשדר אותן</a:t>
            </a:r>
          </a:p>
          <a:p>
            <a:pPr marL="566928" lvl="1" indent="-45720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r>
              <a:rPr lang="he-IL" sz="2600" dirty="0"/>
              <a:t>זוכרים שאמרנו ששכבת הרשת לא בהכרח אמינה? מצאנו נקודה שבגללה לא מובטחת אמינות </a:t>
            </a:r>
            <a:r>
              <a:rPr lang="he-IL" sz="2600" dirty="0">
                <a:sym typeface="Wingdings" panose="05000000000000000000" pitchFamily="2" charset="2"/>
              </a:rPr>
              <a:t></a:t>
            </a:r>
          </a:p>
          <a:p>
            <a:pPr lvl="1" algn="r" rtl="1">
              <a:buSzPct val="68000"/>
              <a:buFont typeface="Wingdings" panose="05000000000000000000" pitchFamily="2" charset="2"/>
              <a:buChar char="Ø"/>
            </a:pPr>
            <a:r>
              <a:rPr lang="he-IL" sz="2200" dirty="0">
                <a:sym typeface="Wingdings" panose="05000000000000000000" pitchFamily="2" charset="2"/>
              </a:rPr>
              <a:t>חישבו- באילו עוד מקומות ברשת חבילות עלולות ללכת לאיבוד?</a:t>
            </a:r>
            <a:endParaRPr lang="en-US" sz="22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lvl="1" algn="r" rtl="1">
              <a:buFont typeface="Wingdings" panose="05000000000000000000" pitchFamily="2" charset="2"/>
              <a:buChar char="Ø"/>
            </a:pPr>
            <a:endParaRPr lang="en-US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 descr="http://sensesofcinema.com/wp-content/uploads/2011/10/Modern-Times-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" y="1844824"/>
            <a:ext cx="38100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60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router queu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7414"/>
            <a:ext cx="459105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כיצד נראה הנתב מבפנים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5936" y="1845734"/>
            <a:ext cx="4370824" cy="4463586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מה עושים עם חבילה כשלא יכולים לטפל בה במידית?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מכניסים אותה לתור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בנתב יש תורים רבים, לפי קלסיפיקציות של החבילות.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בעזרת התורים נקבעים רמות השירות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מה יקרה אם יש לנו הרבה חבילות גדולות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ייסתם לנו הקו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מה יקרה אם כל הזמן יהיו לנו חבילות קטנות?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לא נשלח חבילות גדולות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43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ניתוב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נניח רשת: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הנתב </a:t>
            </a:r>
            <a:r>
              <a:rPr lang="en-US" sz="2000" dirty="0"/>
              <a:t>R1</a:t>
            </a:r>
            <a:r>
              <a:rPr lang="he-IL" sz="2000" dirty="0"/>
              <a:t> מכיר את הרשת 192.168.0.0/16 ואת </a:t>
            </a:r>
            <a:r>
              <a:rPr lang="en-US" sz="2000" dirty="0"/>
              <a:t>R2</a:t>
            </a:r>
            <a:endParaRPr lang="he-IL" sz="20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 הנתב </a:t>
            </a:r>
            <a:r>
              <a:rPr lang="en-US" sz="2000" dirty="0"/>
              <a:t>R3</a:t>
            </a:r>
            <a:r>
              <a:rPr lang="he-IL" sz="2000" dirty="0"/>
              <a:t> מכיר את הרשת 100.200.0.0/16 ואת </a:t>
            </a:r>
            <a:r>
              <a:rPr lang="en-US" sz="2000" dirty="0"/>
              <a:t>R2</a:t>
            </a:r>
            <a:endParaRPr lang="he-IL" sz="20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000" dirty="0"/>
              <a:t>R2</a:t>
            </a:r>
            <a:r>
              <a:rPr lang="he-IL" sz="2000" dirty="0"/>
              <a:t> מחובר ל-3 רשתות שונות, ויש לו 3 כתובות </a:t>
            </a:r>
            <a:r>
              <a:rPr lang="en-US" sz="2000" dirty="0"/>
              <a:t>IP</a:t>
            </a:r>
            <a:endParaRPr lang="he-IL" sz="2000" dirty="0"/>
          </a:p>
          <a:p>
            <a:pPr lvl="1" algn="r" rtl="1">
              <a:buFont typeface="Wingdings" panose="05000000000000000000" pitchFamily="2" charset="2"/>
              <a:buChar char="Ø"/>
            </a:pPr>
            <a:endParaRPr lang="he-IL" sz="2000" dirty="0"/>
          </a:p>
          <a:p>
            <a:pPr lvl="1" algn="r" rt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 algn="r" rt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 algn="r" rt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 algn="r" rt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 algn="r" rt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 algn="r" rt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אל </a:t>
            </a:r>
            <a:r>
              <a:rPr lang="en-US" sz="2000" dirty="0"/>
              <a:t>R2</a:t>
            </a:r>
            <a:r>
              <a:rPr lang="he-IL" sz="2000" dirty="0"/>
              <a:t> מגיעה חבילה שכתובת ה-</a:t>
            </a:r>
            <a:r>
              <a:rPr lang="en-US" sz="2000" dirty="0"/>
              <a:t>IP</a:t>
            </a:r>
            <a:r>
              <a:rPr lang="he-IL" sz="2000" dirty="0"/>
              <a:t> של היעד שלה היא 100.200.5.8. איך יידע </a:t>
            </a:r>
            <a:r>
              <a:rPr lang="en-US" sz="2000" dirty="0"/>
              <a:t>R2</a:t>
            </a:r>
            <a:r>
              <a:rPr lang="he-IL" sz="2000" dirty="0"/>
              <a:t> לאן לנתב את החבילה?</a:t>
            </a:r>
            <a:endParaRPr lang="en-US" sz="20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" y="3284984"/>
            <a:ext cx="794512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4107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טבלאות ניתוב </a:t>
            </a:r>
            <a:r>
              <a:rPr lang="en-US" dirty="0"/>
              <a:t>Routing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743958"/>
            <a:ext cx="7543801" cy="4679610"/>
          </a:xfrm>
        </p:spPr>
        <p:txBody>
          <a:bodyPr>
            <a:normAutofit fontScale="77500" lnSpcReduction="2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כזכור אחד מתפקידיו של ה-</a:t>
            </a:r>
            <a:r>
              <a:rPr lang="en-US" sz="2400" dirty="0"/>
              <a:t>routing processor</a:t>
            </a:r>
            <a:r>
              <a:rPr lang="he-IL" sz="2400" dirty="0"/>
              <a:t> שבנתב הוא להחזיק טבלת ניתוב עדכנית. הטבלה של </a:t>
            </a:r>
            <a:r>
              <a:rPr lang="en-US" sz="2400" dirty="0"/>
              <a:t>R2</a:t>
            </a:r>
            <a:r>
              <a:rPr lang="he-IL" sz="2400" dirty="0"/>
              <a:t>: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marL="452628" indent="-342900" algn="r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הנתב עובר על השורות </a:t>
            </a:r>
            <a:r>
              <a:rPr lang="he-IL" sz="2400" u="sng" dirty="0"/>
              <a:t>מלמטה למעלה</a:t>
            </a:r>
            <a:r>
              <a:rPr lang="he-IL" sz="2400" dirty="0"/>
              <a:t> ומחפש התאמות</a:t>
            </a:r>
            <a:endParaRPr lang="en-US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התאמה מתקיימת כאשר </a:t>
            </a:r>
            <a:r>
              <a:rPr lang="en-US" sz="2400" dirty="0"/>
              <a:t>packet destination &amp; network mask == network destination</a:t>
            </a: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החיפוש נעצר בהתאמה הראשונה</a:t>
            </a:r>
            <a:r>
              <a:rPr lang="en-US" sz="2400" dirty="0"/>
              <a:t> </a:t>
            </a:r>
            <a:r>
              <a:rPr lang="he-IL" sz="2400" dirty="0"/>
              <a:t> והחבילה תנותב דרך ה </a:t>
            </a:r>
            <a:r>
              <a:rPr lang="en-US" sz="2400" dirty="0"/>
              <a:t>interface</a:t>
            </a: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מה יהיה הממשק שיבחר עבור החבילה שמיועדת ל- 100.200.5.8?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000" dirty="0"/>
              <a:t>100.200.5.8 &amp; 255.255.0.0 = 100.200.0.0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הכתובת מתאימה לחוק בשורה 3, הממשק יהיה 2.2.2.2</a:t>
            </a:r>
            <a:endParaRPr lang="en-US" sz="20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" y="2609850"/>
            <a:ext cx="68707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55595" y="4254747"/>
            <a:ext cx="142338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Bit wise AND </a:t>
            </a:r>
          </a:p>
        </p:txBody>
      </p:sp>
      <p:sp>
        <p:nvSpPr>
          <p:cNvPr id="6" name="Arrow: Down 5"/>
          <p:cNvSpPr/>
          <p:nvPr/>
        </p:nvSpPr>
        <p:spPr>
          <a:xfrm rot="18448998">
            <a:off x="2697677" y="4289745"/>
            <a:ext cx="301231" cy="4318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6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טבלאות ניתוב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מה יהיה הממשק הנבחר עבור חבילה שמיועדת ל- 192.168.6.6?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000" dirty="0"/>
              <a:t>192.168.6.6 &amp; 255.255.0.0 = 192.168.0.0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החבילה מתאימה לחוק בשורה 2, הממשק יהיה 1.1.1.1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ומה יהיה הממשק עבור 5.5.5.5?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החבילה אינה עונה על החוקים בשורות 2,3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החוק בשורה 1 תופס כל חבילה (חישבו- מדוע?)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הממשק בשורה 1 הוא ממשק ברירת המחדל </a:t>
            </a:r>
            <a:r>
              <a:rPr lang="en-US" sz="2000" b="1" dirty="0"/>
              <a:t>default gateway</a:t>
            </a:r>
            <a:r>
              <a:rPr lang="he-IL" sz="2000" dirty="0"/>
              <a:t>- כל חבילה שלא ענתה לחוק אחר, תישלח אליו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endParaRPr lang="en-US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07094"/>
            <a:ext cx="6391351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40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Route 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בדקו את טבלת הניתוב במחשב שלכם!</a:t>
            </a:r>
            <a:endParaRPr lang="en-US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הסבר מפורט לפלט של הטבלה ולאלגוריתם הניתוב ניתן למצוא ב</a:t>
            </a:r>
          </a:p>
          <a:p>
            <a:pPr marL="201168" lvl="1" indent="0">
              <a:buNone/>
            </a:pPr>
            <a:r>
              <a:rPr lang="en-US" dirty="0">
                <a:hlinkClick r:id="rId2"/>
              </a:rPr>
              <a:t>https://technet.microsoft.com/en-us/library/cc958823.aspx</a:t>
            </a:r>
            <a:endParaRPr lang="en-US" dirty="0"/>
          </a:p>
          <a:p>
            <a:pPr marL="0" indent="0" algn="r" rtl="1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4944"/>
            <a:ext cx="7305675" cy="3867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23EDBD-5FF9-4A87-BB3E-9F898B836BDE}"/>
              </a:ext>
            </a:extLst>
          </p:cNvPr>
          <p:cNvSpPr txBox="1"/>
          <p:nvPr/>
        </p:nvSpPr>
        <p:spPr>
          <a:xfrm>
            <a:off x="7317933" y="2996952"/>
            <a:ext cx="1048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he-IL" dirty="0"/>
              <a:t>ב-</a:t>
            </a:r>
            <a:r>
              <a:rPr lang="en-US" dirty="0" err="1"/>
              <a:t>cmd</a:t>
            </a:r>
            <a:r>
              <a:rPr lang="he-IL" dirty="0"/>
              <a:t> הקלידו </a:t>
            </a:r>
            <a:r>
              <a:rPr lang="en-US" dirty="0"/>
              <a:t>route print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80444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בואו נבין את </a:t>
            </a:r>
            <a:r>
              <a:rPr lang="en-US" dirty="0"/>
              <a:t>route print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586" y="2564904"/>
            <a:ext cx="6735127" cy="3565139"/>
          </a:xfrm>
          <a:prstGeom prst="rect">
            <a:avLst/>
          </a:prstGeom>
        </p:spPr>
      </p:pic>
      <p:sp>
        <p:nvSpPr>
          <p:cNvPr id="5" name="הסבר מלבני מעוגל 7"/>
          <p:cNvSpPr/>
          <p:nvPr/>
        </p:nvSpPr>
        <p:spPr>
          <a:xfrm>
            <a:off x="0" y="1988840"/>
            <a:ext cx="2895600" cy="914400"/>
          </a:xfrm>
          <a:prstGeom prst="wedgeRoundRectCallout">
            <a:avLst>
              <a:gd name="adj1" fmla="val 13846"/>
              <a:gd name="adj2" fmla="val 699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he-IL" dirty="0"/>
              <a:t>הצירוף של </a:t>
            </a:r>
            <a:r>
              <a:rPr lang="en-US" dirty="0"/>
              <a:t>Network </a:t>
            </a:r>
            <a:r>
              <a:rPr lang="en-US" dirty="0" err="1"/>
              <a:t>Dest</a:t>
            </a:r>
            <a:r>
              <a:rPr lang="en-US" dirty="0"/>
              <a:t>.</a:t>
            </a:r>
            <a:r>
              <a:rPr lang="he-IL" dirty="0"/>
              <a:t> ו- </a:t>
            </a:r>
            <a:r>
              <a:rPr lang="en-US" dirty="0"/>
              <a:t> </a:t>
            </a:r>
            <a:r>
              <a:rPr lang="en-US" dirty="0" err="1"/>
              <a:t>Netmask</a:t>
            </a:r>
            <a:r>
              <a:rPr lang="he-IL" dirty="0"/>
              <a:t>הוא ההתאמה שנבדקת לגבי כל </a:t>
            </a:r>
            <a:r>
              <a:rPr lang="en-US" dirty="0"/>
              <a:t>IP</a:t>
            </a:r>
            <a:r>
              <a:rPr lang="he-IL" dirty="0"/>
              <a:t> יעד</a:t>
            </a:r>
          </a:p>
        </p:txBody>
      </p:sp>
      <p:sp>
        <p:nvSpPr>
          <p:cNvPr id="6" name="הסבר מלבני מעוגל 10"/>
          <p:cNvSpPr/>
          <p:nvPr/>
        </p:nvSpPr>
        <p:spPr>
          <a:xfrm>
            <a:off x="2976427" y="1988840"/>
            <a:ext cx="2895600" cy="914400"/>
          </a:xfrm>
          <a:prstGeom prst="wedgeRoundRectCallout">
            <a:avLst>
              <a:gd name="adj1" fmla="val -2897"/>
              <a:gd name="adj2" fmla="val 728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he-IL" dirty="0"/>
              <a:t>כתובת ה-</a:t>
            </a:r>
            <a:r>
              <a:rPr lang="en-US" dirty="0"/>
              <a:t>IP</a:t>
            </a:r>
            <a:r>
              <a:rPr lang="he-IL" dirty="0"/>
              <a:t> אליה יש להעביר את החבילה כדי שתגיע ליעד</a:t>
            </a:r>
          </a:p>
        </p:txBody>
      </p:sp>
      <p:sp>
        <p:nvSpPr>
          <p:cNvPr id="7" name="הסבר מלבני מעוגל 12"/>
          <p:cNvSpPr/>
          <p:nvPr/>
        </p:nvSpPr>
        <p:spPr>
          <a:xfrm>
            <a:off x="5950949" y="1988840"/>
            <a:ext cx="2895600" cy="914400"/>
          </a:xfrm>
          <a:prstGeom prst="wedgeRoundRectCallout">
            <a:avLst>
              <a:gd name="adj1" fmla="val -46599"/>
              <a:gd name="adj2" fmla="val 694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he-IL" dirty="0"/>
              <a:t>כתובת ה-</a:t>
            </a:r>
            <a:r>
              <a:rPr lang="en-US" dirty="0"/>
              <a:t>IP</a:t>
            </a:r>
            <a:r>
              <a:rPr lang="he-IL" dirty="0"/>
              <a:t> של ה-</a:t>
            </a:r>
            <a:r>
              <a:rPr lang="en-US" dirty="0"/>
              <a:t>NIC</a:t>
            </a:r>
            <a:r>
              <a:rPr lang="he-IL" dirty="0"/>
              <a:t> (כרטיס הרשת) דרכו יש לשלוח את החבילה</a:t>
            </a:r>
          </a:p>
        </p:txBody>
      </p:sp>
      <p:sp>
        <p:nvSpPr>
          <p:cNvPr id="8" name="הסבר מלבני מעוגל 13"/>
          <p:cNvSpPr/>
          <p:nvPr/>
        </p:nvSpPr>
        <p:spPr>
          <a:xfrm>
            <a:off x="7596336" y="3284984"/>
            <a:ext cx="1143000" cy="601191"/>
          </a:xfrm>
          <a:prstGeom prst="wedgeRoundRectCallout">
            <a:avLst>
              <a:gd name="adj1" fmla="val -89960"/>
              <a:gd name="adj2" fmla="val -651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he-IL" dirty="0"/>
              <a:t>ה"מרחק" אל היעד</a:t>
            </a:r>
          </a:p>
        </p:txBody>
      </p:sp>
      <p:sp>
        <p:nvSpPr>
          <p:cNvPr id="9" name="הסבר מלבני מעוגל 15"/>
          <p:cNvSpPr/>
          <p:nvPr/>
        </p:nvSpPr>
        <p:spPr>
          <a:xfrm>
            <a:off x="2123728" y="5943600"/>
            <a:ext cx="2895600" cy="914400"/>
          </a:xfrm>
          <a:prstGeom prst="wedgeRoundRectCallout">
            <a:avLst>
              <a:gd name="adj1" fmla="val 31748"/>
              <a:gd name="adj2" fmla="val -871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en-US" dirty="0"/>
              <a:t>On-link</a:t>
            </a:r>
            <a:r>
              <a:rPr lang="he-IL" dirty="0"/>
              <a:t>: לשלוח על הקו לפי הכתובת הפיזית של היעד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08304" y="3933056"/>
            <a:ext cx="16561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he-IL" dirty="0"/>
              <a:t>במידה ויש התאמה ביותר משורה אחת, נבחר את זו עם ה"מרחק" </a:t>
            </a:r>
            <a:r>
              <a:rPr lang="en-US" dirty="0"/>
              <a:t>metric</a:t>
            </a:r>
            <a:r>
              <a:rPr lang="he-IL" dirty="0"/>
              <a:t> הנמוך ביותר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9586" y="3068960"/>
            <a:ext cx="3064302" cy="2160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12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תרגיל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21" y="3933056"/>
            <a:ext cx="7305675" cy="292494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47575"/>
              </p:ext>
            </p:extLst>
          </p:nvPr>
        </p:nvGraphicFramePr>
        <p:xfrm>
          <a:off x="1403648" y="1737361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66844642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089682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712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255.255.255.255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82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192.168.1.51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10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127.0.0.1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61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127.5.5.6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6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1.2.3.4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44538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20072" y="213285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192.168.56.1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45892" y="246330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192.168.1.17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15698" y="283834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127.0.0.1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5698" y="320767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127.0.0.1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14940" y="359592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192.168.1.17</a:t>
            </a:r>
          </a:p>
        </p:txBody>
      </p:sp>
    </p:spTree>
    <p:extLst>
      <p:ext uri="{BB962C8B-B14F-4D97-AF65-F5344CB8AC3E}">
        <p14:creationId xmlns:p14="http://schemas.microsoft.com/office/powerpoint/2010/main" val="80542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כתובות </a:t>
            </a:r>
            <a:r>
              <a:rPr lang="en-US" dirty="0"/>
              <a:t>IP</a:t>
            </a:r>
            <a:r>
              <a:rPr lang="he-IL" dirty="0"/>
              <a:t> מיוחדות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את 127.0.0.1 הכרנו </a:t>
            </a:r>
            <a:r>
              <a:rPr lang="he-IL" dirty="0">
                <a:sym typeface="Wingdings" pitchFamily="2" charset="2"/>
              </a:rPr>
              <a:t>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dirty="0">
                <a:sym typeface="Wingdings" pitchFamily="2" charset="2"/>
              </a:rPr>
              <a:t>Broadcast IP</a:t>
            </a:r>
            <a:endParaRPr lang="he-IL" dirty="0">
              <a:sym typeface="Wingdings" pitchFamily="2" charset="2"/>
            </a:endParaRP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dirty="0">
                <a:sym typeface="Wingdings" pitchFamily="2" charset="2"/>
              </a:rPr>
              <a:t>Multicast IP</a:t>
            </a:r>
            <a:endParaRPr lang="he-IL" dirty="0">
              <a:sym typeface="Wingdings" pitchFamily="2" charset="2"/>
            </a:endParaRPr>
          </a:p>
          <a:p>
            <a:pPr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098" name="Picture 2" descr="Image result for i'm so spe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859" y="234888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501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broadcast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3888" y="1845734"/>
            <a:ext cx="4802872" cy="4463586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נדמיין מנהל בית ספר שרוצה להודיע הודעה לתלמידים. מה עדיף?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לקרוא לכל תלמיד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להשתמש במערכת הכריזה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נדמיין </a:t>
            </a:r>
            <a:r>
              <a:rPr lang="en-US" sz="2400" dirty="0"/>
              <a:t>subnet</a:t>
            </a:r>
            <a:r>
              <a:rPr lang="he-IL" sz="2400" dirty="0"/>
              <a:t> בעל 200 מחשבים, מחשב רוצה לשלוח הודעה לכולם: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אפשר לשלוח חבילה לכל כתובת </a:t>
            </a:r>
            <a:r>
              <a:rPr lang="en-US" sz="2000" dirty="0"/>
              <a:t>IP</a:t>
            </a:r>
            <a:r>
              <a:rPr lang="he-IL" sz="2000" dirty="0"/>
              <a:t> ברשת הפנימית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... או לשלוח חבילה אחת לכתובת </a:t>
            </a:r>
            <a:r>
              <a:rPr lang="en-US" sz="2000" dirty="0"/>
              <a:t>IP</a:t>
            </a:r>
            <a:r>
              <a:rPr lang="he-IL" sz="2000" dirty="0"/>
              <a:t> מיוחדת- 255.255.255.255 – שמשמעותה הוא שהיא מיועדת לכל מי שנמצא ברשת המקומית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יתרון נוסף- אם לא כל כתובות ה-</a:t>
            </a:r>
            <a:r>
              <a:rPr lang="en-US" sz="2000" dirty="0"/>
              <a:t>IP</a:t>
            </a:r>
            <a:r>
              <a:rPr lang="he-IL" sz="2000" dirty="0"/>
              <a:t> ב-</a:t>
            </a:r>
            <a:r>
              <a:rPr lang="en-US" sz="2000" dirty="0"/>
              <a:t>subnet</a:t>
            </a:r>
            <a:r>
              <a:rPr lang="he-IL" sz="2000" dirty="0"/>
              <a:t> מוכרות לשולח</a:t>
            </a:r>
            <a:endParaRPr lang="en-US" sz="20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3" descr="https://uzmarketing.com/wp-content/uploads/VoiceBroadcast_graphic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5734"/>
            <a:ext cx="28575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64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נתב - </a:t>
            </a:r>
            <a:r>
              <a:rPr lang="en-US" dirty="0"/>
              <a:t>router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3928" y="1845734"/>
            <a:ext cx="4442832" cy="2290230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בחלק זה נדון בתפקידי הנתב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מהם חלקי הנתב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מהי טבלת ניתוב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נבין היכן חבילות עלולות ללכת לאיבוד</a:t>
            </a:r>
            <a:endParaRPr lang="en-US" sz="24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5" name="Picture 4" descr="http://www.fujitsu.com/global/Images/20050524_8a_l_tcm100-92996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37361"/>
            <a:ext cx="3581400" cy="447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9"/>
          <p:cNvSpPr txBox="1"/>
          <p:nvPr/>
        </p:nvSpPr>
        <p:spPr>
          <a:xfrm>
            <a:off x="181744" y="5989676"/>
            <a:ext cx="3742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he-IL" sz="1400" dirty="0"/>
              <a:t>נתב מדגם </a:t>
            </a:r>
            <a:r>
              <a:rPr lang="en-US" sz="1400" dirty="0"/>
              <a:t>CRS</a:t>
            </a:r>
            <a:r>
              <a:rPr lang="he-IL" sz="1400" dirty="0"/>
              <a:t> תוצרת </a:t>
            </a:r>
            <a:r>
              <a:rPr lang="en-US" sz="1400" dirty="0"/>
              <a:t>Cisco</a:t>
            </a:r>
            <a:r>
              <a:rPr lang="he-IL" sz="1400" dirty="0"/>
              <a:t> ו-</a:t>
            </a:r>
            <a:r>
              <a:rPr lang="en-US" sz="1400" dirty="0"/>
              <a:t>Fujitsu</a:t>
            </a:r>
            <a:r>
              <a:rPr lang="he-IL" sz="1400" dirty="0"/>
              <a:t>, משמש </a:t>
            </a:r>
            <a:r>
              <a:rPr lang="en-US" sz="1400" dirty="0"/>
              <a:t>ISP</a:t>
            </a:r>
            <a:r>
              <a:rPr lang="he-IL" sz="1400" dirty="0"/>
              <a:t>ים</a:t>
            </a:r>
            <a:endParaRPr lang="en-US" sz="1400" dirty="0"/>
          </a:p>
        </p:txBody>
      </p:sp>
      <p:pic>
        <p:nvPicPr>
          <p:cNvPr id="7" name="Picture 6" descr="http://www.tp-linkru.com/resources/images/products/large/TL-R860-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444" y="4355856"/>
            <a:ext cx="2971800" cy="141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5"/>
          <p:cNvSpPr txBox="1"/>
          <p:nvPr/>
        </p:nvSpPr>
        <p:spPr>
          <a:xfrm>
            <a:off x="4806251" y="5649356"/>
            <a:ext cx="267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he-IL" sz="1400" dirty="0"/>
              <a:t>נתב 8 פורטים ביתי תוצרת </a:t>
            </a:r>
            <a:r>
              <a:rPr lang="en-US" sz="1400" dirty="0"/>
              <a:t>TP-LINK</a:t>
            </a:r>
          </a:p>
        </p:txBody>
      </p:sp>
    </p:spTree>
    <p:extLst>
      <p:ext uri="{BB962C8B-B14F-4D97-AF65-F5344CB8AC3E}">
        <p14:creationId xmlns:p14="http://schemas.microsoft.com/office/powerpoint/2010/main" val="2311544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dirty="0"/>
              <a:t>Multicast</a:t>
            </a:r>
            <a:r>
              <a:rPr lang="he-IL" dirty="0"/>
              <a:t>- שליחה של חבילה למספר כתובות </a:t>
            </a:r>
            <a:r>
              <a:rPr lang="en-US" dirty="0"/>
              <a:t>IP</a:t>
            </a: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אחת הבעיות הגדולות בתקשורת </a:t>
            </a:r>
            <a:r>
              <a:rPr lang="en-US" dirty="0"/>
              <a:t>IP</a:t>
            </a:r>
            <a:endParaRPr lang="he-IL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למה?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איך זה מתבצע?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כמו קבוצה ב-</a:t>
            </a:r>
            <a:r>
              <a:rPr lang="en-US" dirty="0" err="1"/>
              <a:t>whatsapp</a:t>
            </a:r>
            <a:r>
              <a:rPr lang="he-IL" dirty="0"/>
              <a:t> </a:t>
            </a:r>
            <a:r>
              <a:rPr lang="he-IL" dirty="0">
                <a:sym typeface="Wingdings" pitchFamily="2" charset="2"/>
              </a:rPr>
              <a:t>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>
                <a:sym typeface="Wingdings" pitchFamily="2" charset="2"/>
              </a:rPr>
              <a:t>מספר כרטיסי רשת מוגדרים בנתב כ"קבוצה"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>
                <a:sym typeface="Wingdings" pitchFamily="2" charset="2"/>
              </a:rPr>
              <a:t>לקבוצה יש כתובת </a:t>
            </a:r>
            <a:r>
              <a:rPr lang="en-US" dirty="0">
                <a:sym typeface="Wingdings" pitchFamily="2" charset="2"/>
              </a:rPr>
              <a:t>IP</a:t>
            </a:r>
            <a:r>
              <a:rPr lang="he-IL" dirty="0">
                <a:sym typeface="Wingdings" pitchFamily="2" charset="2"/>
              </a:rPr>
              <a:t> מיוחדת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dirty="0">
                <a:sym typeface="Wingdings" pitchFamily="2" charset="2"/>
              </a:rPr>
              <a:t>הוגדרו כמה טווחים של כתובות </a:t>
            </a:r>
            <a:r>
              <a:rPr lang="en-US" dirty="0">
                <a:sym typeface="Wingdings" pitchFamily="2" charset="2"/>
              </a:rPr>
              <a:t>IP</a:t>
            </a:r>
            <a:r>
              <a:rPr lang="he-IL" dirty="0">
                <a:sym typeface="Wingdings" pitchFamily="2" charset="2"/>
              </a:rPr>
              <a:t> שמורות ל-</a:t>
            </a:r>
            <a:r>
              <a:rPr lang="en-US" dirty="0">
                <a:sym typeface="Wingdings" pitchFamily="2" charset="2"/>
              </a:rPr>
              <a:t>multicast</a:t>
            </a:r>
            <a:endParaRPr lang="he-IL" dirty="0">
              <a:sym typeface="Wingdings" pitchFamily="2" charset="2"/>
            </a:endParaRP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>
                <a:sym typeface="Wingdings" pitchFamily="2" charset="2"/>
              </a:rPr>
              <a:t>אם נתב מקבל הודעה לכתובת ה-</a:t>
            </a:r>
            <a:r>
              <a:rPr lang="en-US" dirty="0">
                <a:sym typeface="Wingdings" pitchFamily="2" charset="2"/>
              </a:rPr>
              <a:t>IP</a:t>
            </a:r>
            <a:r>
              <a:rPr lang="he-IL" dirty="0">
                <a:sym typeface="Wingdings" pitchFamily="2" charset="2"/>
              </a:rPr>
              <a:t> המיוחדת, הוא משכפל אותה לכל </a:t>
            </a:r>
            <a:r>
              <a:rPr lang="en-US" dirty="0">
                <a:sym typeface="Wingdings" pitchFamily="2" charset="2"/>
              </a:rPr>
              <a:t>IP</a:t>
            </a:r>
            <a:r>
              <a:rPr lang="he-IL" dirty="0">
                <a:sym typeface="Wingdings" pitchFamily="2" charset="2"/>
              </a:rPr>
              <a:t> בקבוצה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>
                <a:sym typeface="Wingdings" pitchFamily="2" charset="2"/>
              </a:rPr>
              <a:t>שידור </a:t>
            </a:r>
            <a:r>
              <a:rPr lang="en-US" dirty="0">
                <a:sym typeface="Wingdings" pitchFamily="2" charset="2"/>
              </a:rPr>
              <a:t>Multicast</a:t>
            </a:r>
            <a:r>
              <a:rPr lang="he-IL" dirty="0">
                <a:sym typeface="Wingdings" pitchFamily="2" charset="2"/>
              </a:rPr>
              <a:t> משמש לדוגמה לתקשורת בין נתבים, כגון לפרוטוקול ניתוב </a:t>
            </a:r>
            <a:r>
              <a:rPr lang="en-US" dirty="0">
                <a:sym typeface="Wingdings" pitchFamily="2" charset="2"/>
              </a:rPr>
              <a:t>RIP2</a:t>
            </a: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95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סיכום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788" y="1844824"/>
            <a:ext cx="7543801" cy="3528392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איך אפשר לדעת מה ה-</a:t>
            </a:r>
            <a:r>
              <a:rPr lang="en-US" dirty="0"/>
              <a:t>IP</a:t>
            </a:r>
            <a:r>
              <a:rPr lang="he-IL" dirty="0"/>
              <a:t> שלי?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מהי הכתובת שאנחנו מקבלים אם נפנה ל </a:t>
            </a:r>
            <a:r>
              <a:rPr lang="en-US" dirty="0"/>
              <a:t>whatismyip.com</a:t>
            </a:r>
            <a:r>
              <a:rPr lang="he-IL" dirty="0"/>
              <a:t>?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איך אפשר לדעת אם שני </a:t>
            </a:r>
            <a:r>
              <a:rPr lang="en-US" dirty="0"/>
              <a:t>IP</a:t>
            </a:r>
            <a:r>
              <a:rPr lang="he-IL" dirty="0"/>
              <a:t>ים שייכים לאותה </a:t>
            </a:r>
            <a:r>
              <a:rPr lang="en-US" dirty="0"/>
              <a:t>?subnet</a:t>
            </a: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מה 2 התפקידים של נתב?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איך נתב יודע לאן לנתב חבילה שמגיעה אליו?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מהו </a:t>
            </a:r>
            <a:r>
              <a:rPr lang="en-US" dirty="0"/>
              <a:t>default gateway</a:t>
            </a:r>
            <a:r>
              <a:rPr lang="he-IL" dirty="0"/>
              <a:t>?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8" y="4443189"/>
            <a:ext cx="8985918" cy="193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20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44" y="4489731"/>
            <a:ext cx="4580215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NAT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752" y="1845734"/>
            <a:ext cx="6027008" cy="4895634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dirty="0"/>
              <a:t>NET – Network Address Translation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כדי שתעבורת רשת האינטרנט תעבוד ללא תקלות, אסור שלשני התקנים תהיה אותה כתובת </a:t>
            </a:r>
            <a:r>
              <a:rPr lang="en-US" sz="2400" dirty="0"/>
              <a:t>IP</a:t>
            </a:r>
            <a:endParaRPr lang="he-IL" sz="24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כמו שאין שתי כתובות אימייל זהות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ואין שתי כתובות "החילזון 15 רמת גן"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מאידך, כמות כתובות ה-</a:t>
            </a:r>
            <a:r>
              <a:rPr lang="en-US" sz="2400" dirty="0"/>
              <a:t>IP</a:t>
            </a:r>
            <a:r>
              <a:rPr lang="he-IL" sz="2400" dirty="0"/>
              <a:t> היא קטנה מדי (</a:t>
            </a:r>
            <a:r>
              <a:rPr lang="en-US" sz="2400" dirty="0"/>
              <a:t>IPv4</a:t>
            </a:r>
            <a:r>
              <a:rPr lang="he-IL" sz="2400" dirty="0"/>
              <a:t> – 32 ביט) והקצאה לא יעילה בתחילת ימי האינטרנט החמירה את המצב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פתרונות: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מעבר לכתובת </a:t>
            </a:r>
            <a:r>
              <a:rPr lang="en-US" sz="2000" dirty="0"/>
              <a:t>IP</a:t>
            </a:r>
            <a:r>
              <a:rPr lang="he-IL" sz="2000" dirty="0"/>
              <a:t> של 64 ביט – </a:t>
            </a:r>
            <a:r>
              <a:rPr lang="en-US" sz="2000" dirty="0"/>
              <a:t>IPv6</a:t>
            </a:r>
            <a:endParaRPr lang="he-IL" sz="20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000" dirty="0"/>
              <a:t>NAT</a:t>
            </a:r>
            <a:endParaRPr lang="he-IL" sz="20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03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808" y="1845734"/>
            <a:ext cx="5522952" cy="4895634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הרעיון הכללי: לכל התקן רשת ב-</a:t>
            </a:r>
            <a:r>
              <a:rPr lang="en-US" sz="2400" dirty="0"/>
              <a:t>subnet</a:t>
            </a:r>
            <a:r>
              <a:rPr lang="he-IL" sz="2400" dirty="0"/>
              <a:t> תהיה כתובת </a:t>
            </a:r>
            <a:r>
              <a:rPr lang="en-US" sz="2400" dirty="0"/>
              <a:t>IP</a:t>
            </a:r>
            <a:r>
              <a:rPr lang="he-IL" sz="2400" dirty="0"/>
              <a:t> פנימית (בדויה) שמוכרת רק לנתב* שלה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אפשרי שלמחשב בבית ספר א' תהיה כתובת ה-</a:t>
            </a:r>
            <a:r>
              <a:rPr lang="en-US" sz="2000" dirty="0"/>
              <a:t>IP</a:t>
            </a:r>
            <a:r>
              <a:rPr lang="he-IL" sz="2000" dirty="0"/>
              <a:t> הפנימית 10.0.0.10 וגם מחשב ב-</a:t>
            </a:r>
            <a:r>
              <a:rPr lang="en-US" sz="2000" dirty="0"/>
              <a:t>subnet</a:t>
            </a:r>
            <a:r>
              <a:rPr lang="he-IL" sz="2000" dirty="0"/>
              <a:t> של בית ספר ב' ישתמש באותה כתובת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בדרך מחוכמת הרשת תדע לנתב אליהם את התעבורה בלי להתבלבל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חישבו- איך אפשר לעשות את זה?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algn="r" rtl="1">
              <a:buFont typeface="Wingdings" panose="05000000000000000000" pitchFamily="2" charset="2"/>
              <a:buChar char="v"/>
            </a:pPr>
            <a:r>
              <a:rPr lang="en-US" sz="1600" dirty="0"/>
              <a:t>NAT</a:t>
            </a:r>
            <a:r>
              <a:rPr lang="he-IL" sz="1600" dirty="0"/>
              <a:t> ונתב יכולים להיות רכיבים נפרדים, אבל בדרך כלל כשנקנה נתב הוא יכיל </a:t>
            </a:r>
            <a:r>
              <a:rPr lang="en-US" sz="1600" dirty="0"/>
              <a:t>NAT</a:t>
            </a:r>
            <a:endParaRPr lang="en-US" dirty="0"/>
          </a:p>
        </p:txBody>
      </p:sp>
      <p:pic>
        <p:nvPicPr>
          <p:cNvPr id="4" name="Picture 3" descr="http://static.tvtropes.org/pmwiki/pub/images/Harpo_and_Lucy_12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204864"/>
            <a:ext cx="2857500" cy="35623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6564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27"/>
          <p:cNvGrpSpPr/>
          <p:nvPr/>
        </p:nvGrpSpPr>
        <p:grpSpPr>
          <a:xfrm>
            <a:off x="236" y="1744195"/>
            <a:ext cx="3545067" cy="4563429"/>
            <a:chOff x="281312" y="1608772"/>
            <a:chExt cx="3545067" cy="4563429"/>
          </a:xfrm>
        </p:grpSpPr>
        <p:sp>
          <p:nvSpPr>
            <p:cNvPr id="5" name="TextBox 21"/>
            <p:cNvSpPr txBox="1"/>
            <p:nvPr/>
          </p:nvSpPr>
          <p:spPr>
            <a:xfrm>
              <a:off x="2333625" y="3695700"/>
              <a:ext cx="106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5.6.7.8 4444</a:t>
              </a:r>
            </a:p>
          </p:txBody>
        </p:sp>
        <p:grpSp>
          <p:nvGrpSpPr>
            <p:cNvPr id="6" name="קבוצה 26"/>
            <p:cNvGrpSpPr/>
            <p:nvPr/>
          </p:nvGrpSpPr>
          <p:grpSpPr>
            <a:xfrm>
              <a:off x="281312" y="1608772"/>
              <a:ext cx="3545067" cy="4563429"/>
              <a:chOff x="281312" y="1608772"/>
              <a:chExt cx="3545067" cy="4563429"/>
            </a:xfrm>
          </p:grpSpPr>
          <p:pic>
            <p:nvPicPr>
              <p:cNvPr id="7" name="Picture 6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6520" y="2520730"/>
                <a:ext cx="1189859" cy="1115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312" y="1608772"/>
                <a:ext cx="702310" cy="740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082" y="2727960"/>
                <a:ext cx="662539" cy="698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9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280" y="3870960"/>
                <a:ext cx="695983" cy="733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0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6400" y="5410200"/>
                <a:ext cx="723100" cy="7620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2" name="מחבר מרפקי 12"/>
              <p:cNvCxnSpPr>
                <a:stCxn id="8" idx="3"/>
                <a:endCxn id="7" idx="1"/>
              </p:cNvCxnSpPr>
              <p:nvPr/>
            </p:nvCxnSpPr>
            <p:spPr>
              <a:xfrm>
                <a:off x="983622" y="1978819"/>
                <a:ext cx="1652898" cy="1099868"/>
              </a:xfrm>
              <a:prstGeom prst="bentConnector3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מחבר מרפקי 13"/>
              <p:cNvCxnSpPr>
                <a:stCxn id="9" idx="3"/>
                <a:endCxn id="7" idx="1"/>
              </p:cNvCxnSpPr>
              <p:nvPr/>
            </p:nvCxnSpPr>
            <p:spPr>
              <a:xfrm>
                <a:off x="983621" y="3077051"/>
                <a:ext cx="1652899" cy="1636"/>
              </a:xfrm>
              <a:prstGeom prst="bentConnector3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מחבר מרפקי 14"/>
              <p:cNvCxnSpPr>
                <a:stCxn id="10" idx="3"/>
                <a:endCxn id="7" idx="1"/>
              </p:cNvCxnSpPr>
              <p:nvPr/>
            </p:nvCxnSpPr>
            <p:spPr>
              <a:xfrm flipV="1">
                <a:off x="984263" y="3078687"/>
                <a:ext cx="1652257" cy="1158986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מחבר מרפקי 16"/>
              <p:cNvCxnSpPr>
                <a:stCxn id="11" idx="0"/>
                <a:endCxn id="7" idx="2"/>
              </p:cNvCxnSpPr>
              <p:nvPr/>
            </p:nvCxnSpPr>
            <p:spPr>
              <a:xfrm rot="5400000" flipH="1" flipV="1">
                <a:off x="1747922" y="3926672"/>
                <a:ext cx="1773557" cy="1193500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7"/>
              <p:cNvSpPr txBox="1"/>
              <p:nvPr/>
            </p:nvSpPr>
            <p:spPr>
              <a:xfrm>
                <a:off x="1905641" y="2801389"/>
                <a:ext cx="1066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/>
                  <a:t>10.0.0.20</a:t>
                </a:r>
              </a:p>
            </p:txBody>
          </p:sp>
          <p:sp>
            <p:nvSpPr>
              <p:cNvPr id="17" name="TextBox 18"/>
              <p:cNvSpPr txBox="1"/>
              <p:nvPr/>
            </p:nvSpPr>
            <p:spPr>
              <a:xfrm>
                <a:off x="792480" y="1700212"/>
                <a:ext cx="16840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/>
                  <a:t>10.0.0.10, 3333</a:t>
                </a:r>
              </a:p>
            </p:txBody>
          </p:sp>
          <p:sp>
            <p:nvSpPr>
              <p:cNvPr id="18" name="TextBox 19"/>
              <p:cNvSpPr txBox="1"/>
              <p:nvPr/>
            </p:nvSpPr>
            <p:spPr>
              <a:xfrm>
                <a:off x="800100" y="2804160"/>
                <a:ext cx="1066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/>
                  <a:t>10.0.0.11</a:t>
                </a:r>
              </a:p>
            </p:txBody>
          </p:sp>
          <p:sp>
            <p:nvSpPr>
              <p:cNvPr id="19" name="TextBox 20"/>
              <p:cNvSpPr txBox="1"/>
              <p:nvPr/>
            </p:nvSpPr>
            <p:spPr>
              <a:xfrm>
                <a:off x="800100" y="3955732"/>
                <a:ext cx="1066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/>
                  <a:t>10.0.0.12</a:t>
                </a:r>
              </a:p>
            </p:txBody>
          </p:sp>
          <p:sp>
            <p:nvSpPr>
              <p:cNvPr id="20" name="TextBox 23"/>
              <p:cNvSpPr txBox="1"/>
              <p:nvPr/>
            </p:nvSpPr>
            <p:spPr>
              <a:xfrm>
                <a:off x="1866900" y="5200650"/>
                <a:ext cx="13335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/>
                  <a:t>1.2.3.4, 80</a:t>
                </a:r>
              </a:p>
            </p:txBody>
          </p:sp>
          <p:sp>
            <p:nvSpPr>
              <p:cNvPr id="21" name="ענן 25"/>
              <p:cNvSpPr/>
              <p:nvPr/>
            </p:nvSpPr>
            <p:spPr>
              <a:xfrm>
                <a:off x="1866900" y="4210050"/>
                <a:ext cx="1752600" cy="914400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he-IL" dirty="0"/>
                  <a:t>שרשרת נתבים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אז איך עובד ה </a:t>
            </a:r>
            <a:r>
              <a:rPr lang="en-US" dirty="0"/>
              <a:t>NAT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9934" y="1845734"/>
            <a:ext cx="5818569" cy="4607602"/>
          </a:xfrm>
        </p:spPr>
        <p:txBody>
          <a:bodyPr>
            <a:normAutofit fontScale="92500"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מחשב שכתובת ה-</a:t>
            </a:r>
            <a:r>
              <a:rPr lang="en-US" dirty="0"/>
              <a:t>IP</a:t>
            </a:r>
            <a:r>
              <a:rPr lang="he-IL" dirty="0"/>
              <a:t> הפנימית שלו היא 10.0.0.10 מבקש לגלוש לאתר בעל </a:t>
            </a:r>
            <a:r>
              <a:rPr lang="en-US" dirty="0"/>
              <a:t>IP</a:t>
            </a:r>
            <a:r>
              <a:rPr lang="he-IL" dirty="0"/>
              <a:t> 1.2.3.4 בפורט 80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המחשב בוחר אקראית להשתמש ב-</a:t>
            </a:r>
            <a:r>
              <a:rPr lang="en-US" dirty="0"/>
              <a:t>source port</a:t>
            </a:r>
            <a:r>
              <a:rPr lang="he-IL" dirty="0"/>
              <a:t> מספר 3333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המחשב שולח את הבקשה ל</a:t>
            </a:r>
            <a:r>
              <a:rPr lang="en-US" dirty="0"/>
              <a:t>NAT</a:t>
            </a:r>
            <a:r>
              <a:rPr lang="he-IL" dirty="0"/>
              <a:t>, שכתובת ה-</a:t>
            </a:r>
            <a:r>
              <a:rPr lang="en-US" dirty="0"/>
              <a:t>IP</a:t>
            </a:r>
            <a:r>
              <a:rPr lang="he-IL" dirty="0"/>
              <a:t> הפנימית שלו היא 10.0.0.20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ל</a:t>
            </a:r>
            <a:r>
              <a:rPr lang="en-US" dirty="0"/>
              <a:t>NAT</a:t>
            </a:r>
            <a:r>
              <a:rPr lang="he-IL" dirty="0"/>
              <a:t> יש גם כתובת </a:t>
            </a:r>
            <a:r>
              <a:rPr lang="en-US" dirty="0"/>
              <a:t>IP</a:t>
            </a:r>
            <a:r>
              <a:rPr lang="he-IL" dirty="0"/>
              <a:t> ציבורית, שמשמשת לתקשורת חיצונית, נניח 5.6.7.8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ה</a:t>
            </a:r>
            <a:r>
              <a:rPr lang="en-US" dirty="0"/>
              <a:t>NAT</a:t>
            </a:r>
            <a:r>
              <a:rPr lang="he-IL" dirty="0"/>
              <a:t> מחליף את ה-</a:t>
            </a:r>
            <a:r>
              <a:rPr lang="en-US" dirty="0"/>
              <a:t>IP</a:t>
            </a:r>
            <a:r>
              <a:rPr lang="he-IL" dirty="0"/>
              <a:t> הפנימי ב-</a:t>
            </a:r>
            <a:r>
              <a:rPr lang="en-US" dirty="0"/>
              <a:t>IP</a:t>
            </a:r>
            <a:r>
              <a:rPr lang="he-IL" dirty="0"/>
              <a:t> ה"תקין" שלו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ה</a:t>
            </a:r>
            <a:r>
              <a:rPr lang="en-US" dirty="0"/>
              <a:t>NAT</a:t>
            </a:r>
            <a:r>
              <a:rPr lang="he-IL" dirty="0"/>
              <a:t> בוחר </a:t>
            </a:r>
            <a:r>
              <a:rPr lang="en-US" dirty="0"/>
              <a:t>source port</a:t>
            </a:r>
            <a:r>
              <a:rPr lang="he-IL" dirty="0"/>
              <a:t> כלשהו, נניח 4444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נפתח </a:t>
            </a:r>
            <a:r>
              <a:rPr lang="he-IL" dirty="0" err="1"/>
              <a:t>סוקט</a:t>
            </a:r>
            <a:r>
              <a:rPr lang="he-IL" dirty="0"/>
              <a:t> בין כתובת 1.2.3.4 בפורט 80 (שרת), לכתובת 5.6.7.8 בפורט 4444 צירוף תקין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ה</a:t>
            </a:r>
            <a:r>
              <a:rPr lang="en-US" dirty="0"/>
              <a:t>NAT</a:t>
            </a:r>
            <a:r>
              <a:rPr lang="he-IL" dirty="0"/>
              <a:t> שומר בזיכרון שכל מידע שיגיע חזרה לפורט 4444 בעצם מיועד ל-10.0.0.10 בפורט 3333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640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35B2E-C259-4500-8880-2BD506B1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1143703-C820-4332-A6FE-3AFC6BF8F2C0}"/>
              </a:ext>
            </a:extLst>
          </p:cNvPr>
          <p:cNvGrpSpPr/>
          <p:nvPr/>
        </p:nvGrpSpPr>
        <p:grpSpPr>
          <a:xfrm>
            <a:off x="107504" y="1737361"/>
            <a:ext cx="5688632" cy="4706651"/>
            <a:chOff x="1345716" y="55951"/>
            <a:chExt cx="7016501" cy="5992566"/>
          </a:xfrm>
        </p:grpSpPr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3F3793BE-612A-4482-B1A7-0B282B812AA6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rot="5400000">
              <a:off x="1371386" y="2441797"/>
              <a:ext cx="1762625" cy="3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EA88E6F6-0023-4828-92F1-0DDB508A699D}"/>
                </a:ext>
              </a:extLst>
            </p:cNvPr>
            <p:cNvSpPr/>
            <p:nvPr/>
          </p:nvSpPr>
          <p:spPr>
            <a:xfrm>
              <a:off x="1806494" y="3128657"/>
              <a:ext cx="892403" cy="58336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loud 21">
              <a:extLst>
                <a:ext uri="{FF2B5EF4-FFF2-40B4-BE49-F238E27FC236}">
                  <a16:creationId xmlns:a16="http://schemas.microsoft.com/office/drawing/2014/main" id="{7C3B6B6B-6332-4D5A-846C-2BB027B5613D}"/>
                </a:ext>
              </a:extLst>
            </p:cNvPr>
            <p:cNvSpPr/>
            <p:nvPr/>
          </p:nvSpPr>
          <p:spPr>
            <a:xfrm>
              <a:off x="1345716" y="4160604"/>
              <a:ext cx="2816083" cy="161834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" descr="Image result for desktop computer pictures">
              <a:extLst>
                <a:ext uri="{FF2B5EF4-FFF2-40B4-BE49-F238E27FC236}">
                  <a16:creationId xmlns:a16="http://schemas.microsoft.com/office/drawing/2014/main" id="{12A0E843-429D-4B32-B97B-67D2898170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5492" y="377770"/>
              <a:ext cx="1729589" cy="1198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Image result for facebook server images">
              <a:extLst>
                <a:ext uri="{FF2B5EF4-FFF2-40B4-BE49-F238E27FC236}">
                  <a16:creationId xmlns:a16="http://schemas.microsoft.com/office/drawing/2014/main" id="{E59E1CBC-E63A-4AD0-AFEA-1AC6F21C9A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9725" y="4160604"/>
              <a:ext cx="2902492" cy="1887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A6F685-5049-4067-A1A0-DBCCBE3B6286}"/>
                </a:ext>
              </a:extLst>
            </p:cNvPr>
            <p:cNvCxnSpPr>
              <a:cxnSpLocks/>
              <a:stCxn id="24" idx="1"/>
              <a:endCxn id="22" idx="0"/>
            </p:cNvCxnSpPr>
            <p:nvPr/>
          </p:nvCxnSpPr>
          <p:spPr>
            <a:xfrm flipH="1" flipV="1">
              <a:off x="4159452" y="4969775"/>
              <a:ext cx="1300273" cy="13478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B63F25-6DCF-49EF-AC42-A272DF08B6B9}"/>
                </a:ext>
              </a:extLst>
            </p:cNvPr>
            <p:cNvSpPr txBox="1"/>
            <p:nvPr/>
          </p:nvSpPr>
          <p:spPr>
            <a:xfrm>
              <a:off x="1720709" y="55951"/>
              <a:ext cx="1876597" cy="470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172.16.34.42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F0D0280-03D4-43F8-A947-191101CB248A}"/>
                </a:ext>
              </a:extLst>
            </p:cNvPr>
            <p:cNvSpPr txBox="1"/>
            <p:nvPr/>
          </p:nvSpPr>
          <p:spPr>
            <a:xfrm>
              <a:off x="2145064" y="2674045"/>
              <a:ext cx="1621063" cy="470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172.16.34.1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F4D071-AABC-4CA6-ABB9-06D2502DF7D9}"/>
                </a:ext>
              </a:extLst>
            </p:cNvPr>
            <p:cNvSpPr txBox="1"/>
            <p:nvPr/>
          </p:nvSpPr>
          <p:spPr>
            <a:xfrm>
              <a:off x="2561878" y="3609884"/>
              <a:ext cx="1597573" cy="470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86.49.26.15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E2463A8-DA59-459E-AA77-08CC69EDDFE5}"/>
                </a:ext>
              </a:extLst>
            </p:cNvPr>
            <p:cNvSpPr/>
            <p:nvPr/>
          </p:nvSpPr>
          <p:spPr>
            <a:xfrm>
              <a:off x="3921394" y="5330852"/>
              <a:ext cx="1262818" cy="3516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31.13.93.36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47522F7-7842-4296-BCD2-D2ACF295D096}"/>
                </a:ext>
              </a:extLst>
            </p:cNvPr>
            <p:cNvCxnSpPr>
              <a:cxnSpLocks/>
              <a:stCxn id="21" idx="3"/>
              <a:endCxn id="22" idx="3"/>
            </p:cNvCxnSpPr>
            <p:nvPr/>
          </p:nvCxnSpPr>
          <p:spPr>
            <a:xfrm>
              <a:off x="2252696" y="3712019"/>
              <a:ext cx="501062" cy="5411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08BD6E-AABA-4ED5-BF6F-3355AFE7BD00}"/>
                </a:ext>
              </a:extLst>
            </p:cNvPr>
            <p:cNvSpPr txBox="1"/>
            <p:nvPr/>
          </p:nvSpPr>
          <p:spPr>
            <a:xfrm>
              <a:off x="2892819" y="510907"/>
              <a:ext cx="850941" cy="470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b="1" dirty="0"/>
                <a:t>ליאור</a:t>
              </a:r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78C01D7-6CE1-4133-B370-2C836E578669}"/>
                </a:ext>
              </a:extLst>
            </p:cNvPr>
            <p:cNvSpPr txBox="1"/>
            <p:nvPr/>
          </p:nvSpPr>
          <p:spPr>
            <a:xfrm>
              <a:off x="4159452" y="4424062"/>
              <a:ext cx="1334153" cy="470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en-US" b="1" dirty="0" err="1"/>
                <a:t>facebook</a:t>
              </a:r>
              <a:endParaRPr lang="en-US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7CC3792-D6A2-4BA7-87C8-015B2D5468A2}"/>
                </a:ext>
              </a:extLst>
            </p:cNvPr>
            <p:cNvSpPr txBox="1"/>
            <p:nvPr/>
          </p:nvSpPr>
          <p:spPr>
            <a:xfrm>
              <a:off x="1701414" y="2934903"/>
              <a:ext cx="1150203" cy="90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Router NAT</a:t>
              </a:r>
              <a:endParaRPr lang="en-US" b="1" dirty="0"/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3343B1D-775E-45DD-9E9D-8BC5ABE43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781441"/>
              </p:ext>
            </p:extLst>
          </p:nvPr>
        </p:nvGraphicFramePr>
        <p:xfrm>
          <a:off x="2328787" y="2046947"/>
          <a:ext cx="60960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530">
                  <a:extLst>
                    <a:ext uri="{9D8B030D-6E8A-4147-A177-3AD203B41FA5}">
                      <a16:colId xmlns:a16="http://schemas.microsoft.com/office/drawing/2014/main" val="3795282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42550117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42672828"/>
                    </a:ext>
                  </a:extLst>
                </a:gridCol>
                <a:gridCol w="1280150">
                  <a:extLst>
                    <a:ext uri="{9D8B030D-6E8A-4147-A177-3AD203B41FA5}">
                      <a16:colId xmlns:a16="http://schemas.microsoft.com/office/drawing/2014/main" val="1980012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ההודעה במחשב היעד</a:t>
                      </a:r>
                      <a:endParaRPr lang="en-US" dirty="0"/>
                    </a:p>
                    <a:p>
                      <a:pPr algn="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ההודעה במחשב המקור</a:t>
                      </a:r>
                      <a:endParaRPr lang="en-US" dirty="0"/>
                    </a:p>
                    <a:p>
                      <a:pPr algn="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כיוון ההודעה</a:t>
                      </a:r>
                      <a:endParaRPr lang="en-US" dirty="0"/>
                    </a:p>
                    <a:p>
                      <a:pPr algn="r"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15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86.49.26.15:8524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172.16.34.42:7565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מקור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מליאור </a:t>
                      </a:r>
                    </a:p>
                    <a:p>
                      <a:pPr algn="r" rtl="1"/>
                      <a:r>
                        <a:rPr lang="he-IL" dirty="0"/>
                        <a:t>ל </a:t>
                      </a:r>
                      <a:r>
                        <a:rPr lang="en-US" dirty="0" err="1"/>
                        <a:t>facebook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4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31.13.93.36:80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31.13.93.36:80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יעד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7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31.13.93.36:80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31.13.93.36:80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מקור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מ </a:t>
                      </a:r>
                      <a:r>
                        <a:rPr lang="en-US" dirty="0" err="1"/>
                        <a:t>facebook</a:t>
                      </a:r>
                      <a:endParaRPr lang="he-IL" dirty="0"/>
                    </a:p>
                    <a:p>
                      <a:pPr algn="r" rtl="1"/>
                      <a:r>
                        <a:rPr lang="he-IL" dirty="0"/>
                        <a:t>לליאור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2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172.16.34.42:7565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86.49.26.15:8524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יעד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023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016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סיכום - </a:t>
            </a:r>
            <a:r>
              <a:rPr lang="en-US" dirty="0"/>
              <a:t>NAT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7784" y="1845734"/>
            <a:ext cx="6408712" cy="4679610"/>
          </a:xfrm>
        </p:spPr>
        <p:txBody>
          <a:bodyPr>
            <a:normAutofit fontScale="92500"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טווחי הכתובות הבאים הוקצו לרשתות פרטיות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10.0.0.0/8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172.16.0.0/12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192.168.0.0/16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ע"י שימוש ב-</a:t>
            </a:r>
            <a:r>
              <a:rPr lang="en-US" dirty="0"/>
              <a:t>NAT</a:t>
            </a:r>
            <a:r>
              <a:rPr lang="he-IL" dirty="0"/>
              <a:t>, בכמה מחשבים ברשת פנימית יכול לתמוך נתב יחיד?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נתב יכול תיאורטית לתמוך עם </a:t>
            </a:r>
            <a:r>
              <a:rPr lang="en-US" dirty="0"/>
              <a:t>IP</a:t>
            </a:r>
            <a:r>
              <a:rPr lang="he-IL" dirty="0"/>
              <a:t> חיצוני אחד ב-65536 מחשבים ברשת פנימית, כמספר הפורטים הקיימים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האם אפשר לפנות באופן יזום למחשב שנמצא מאחורי </a:t>
            </a:r>
            <a:r>
              <a:rPr lang="en-US" dirty="0"/>
              <a:t>NAT</a:t>
            </a:r>
            <a:r>
              <a:rPr lang="he-IL" dirty="0"/>
              <a:t>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לא, נתב לא יידע למי להעביר את החבילות.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דמיינו פרוטוקול רשת שמצפין את ה-</a:t>
            </a:r>
            <a:r>
              <a:rPr lang="en-US" dirty="0"/>
              <a:t>header</a:t>
            </a:r>
            <a:r>
              <a:rPr lang="he-IL" dirty="0"/>
              <a:t> של ה-</a:t>
            </a:r>
            <a:r>
              <a:rPr lang="en-US" dirty="0"/>
              <a:t>IP</a:t>
            </a:r>
            <a:r>
              <a:rPr lang="he-IL" dirty="0"/>
              <a:t>. חישבו- האם, בעקרון, פרוטוקול כזה יכול לעבור דרך </a:t>
            </a:r>
            <a:r>
              <a:rPr lang="en-US" dirty="0"/>
              <a:t>NAT</a:t>
            </a:r>
            <a:r>
              <a:rPr lang="he-IL" dirty="0"/>
              <a:t>?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1800" dirty="0"/>
              <a:t>רמז: התבוננו ב-</a:t>
            </a:r>
            <a:r>
              <a:rPr lang="en-US" sz="1800" dirty="0"/>
              <a:t>IP Header</a:t>
            </a:r>
            <a:endParaRPr lang="he-IL" sz="18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תשובה: לא, אי אפשר לשנות את כתובת ה-</a:t>
            </a:r>
            <a:r>
              <a:rPr lang="en-US" dirty="0"/>
              <a:t>IP</a:t>
            </a:r>
            <a:r>
              <a:rPr lang="he-IL" dirty="0"/>
              <a:t> בלי לשבש את ה-</a:t>
            </a:r>
            <a:r>
              <a:rPr lang="en-US" dirty="0"/>
              <a:t>checksum</a:t>
            </a:r>
            <a:r>
              <a:rPr lang="he-IL" dirty="0"/>
              <a:t> ולגרום לפסילת החבילה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 descr="http://www.dailygalaxy.com/photos/uncategorized/2007/10/11/internet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95" y="1845734"/>
            <a:ext cx="2552700" cy="2552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87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מהו נתב?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1920" y="1844824"/>
            <a:ext cx="4741696" cy="3744416"/>
          </a:xfrm>
        </p:spPr>
        <p:txBody>
          <a:bodyPr>
            <a:normAutofit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נתב הוא ציוד תקשורת בעל שני תפקידים מרכזיים: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800" b="1" dirty="0"/>
              <a:t>Routing</a:t>
            </a:r>
            <a:r>
              <a:rPr lang="he-IL" sz="2800" dirty="0"/>
              <a:t>- מציאת הנתיב הטוב ביותר ממנו לכל נקודה ברשת האינטרנט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800" b="1" dirty="0"/>
              <a:t>Forwarding</a:t>
            </a:r>
            <a:r>
              <a:rPr lang="he-IL" sz="2800" dirty="0"/>
              <a:t>- קישור בין רשתות ברמת שכבת הרשת. קבלת המידע שמגיע אליו והעברה לחוליה הבאה בשרשרת</a:t>
            </a:r>
            <a:endParaRPr lang="en-US" sz="2800" dirty="0"/>
          </a:p>
        </p:txBody>
      </p:sp>
      <p:pic>
        <p:nvPicPr>
          <p:cNvPr id="7" name="Picture 6" descr="http://www.car-addicts.com/wp-content/uploads/2013/04/9-japa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581015" y="2425880"/>
            <a:ext cx="4245865" cy="286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6"/>
          <p:cNvSpPr txBox="1"/>
          <p:nvPr/>
        </p:nvSpPr>
        <p:spPr>
          <a:xfrm>
            <a:off x="398917" y="6080762"/>
            <a:ext cx="2285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1100" dirty="0"/>
              <a:t>מחלף בכביש 9, יפן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5966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מהו קישור בין רשתות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36192" y="1845734"/>
            <a:ext cx="4430568" cy="4463586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באיור שתי רשתות המקושרות ע"י נתב: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1.1.1.0/8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2.2.2.0/8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לנתב יש ממשק רשת מול כל אחת מהרשתות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כיוון שממשק רשת דורש כתובת </a:t>
            </a:r>
            <a:r>
              <a:rPr lang="en-US" sz="2000" dirty="0"/>
              <a:t>IP</a:t>
            </a:r>
            <a:r>
              <a:rPr lang="he-IL" sz="2000" dirty="0"/>
              <a:t>- לנתב יש כתובת </a:t>
            </a:r>
            <a:r>
              <a:rPr lang="en-US" sz="2000" dirty="0"/>
              <a:t>IP</a:t>
            </a:r>
            <a:r>
              <a:rPr lang="he-IL" sz="2000" dirty="0"/>
              <a:t> בכל אחת מהרשתות: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000" dirty="0"/>
              <a:t>1.1.1.1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000" dirty="0"/>
              <a:t>2.2.2.2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בעזרת הנתב אפשר להעביר חבילות מרשת אחת לאחרת</a:t>
            </a:r>
            <a:endParaRPr lang="en-US" sz="2400" dirty="0"/>
          </a:p>
        </p:txBody>
      </p:sp>
      <p:grpSp>
        <p:nvGrpSpPr>
          <p:cNvPr id="5" name="קבוצה 2060"/>
          <p:cNvGrpSpPr/>
          <p:nvPr/>
        </p:nvGrpSpPr>
        <p:grpSpPr>
          <a:xfrm>
            <a:off x="29309" y="1827930"/>
            <a:ext cx="4139603" cy="4014789"/>
            <a:chOff x="281312" y="1608772"/>
            <a:chExt cx="4139603" cy="4014789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6520" y="2520730"/>
              <a:ext cx="1189859" cy="111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312" y="1608772"/>
              <a:ext cx="702310" cy="740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082" y="2727960"/>
              <a:ext cx="662539" cy="698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280" y="3870960"/>
              <a:ext cx="695983" cy="73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7815" y="4861560"/>
              <a:ext cx="723100" cy="762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4389" y="4861561"/>
              <a:ext cx="723099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" name="מחבר מרפקי 6"/>
            <p:cNvCxnSpPr>
              <a:stCxn id="7" idx="3"/>
              <a:endCxn id="6" idx="1"/>
            </p:cNvCxnSpPr>
            <p:nvPr/>
          </p:nvCxnSpPr>
          <p:spPr>
            <a:xfrm>
              <a:off x="983622" y="1978819"/>
              <a:ext cx="1652898" cy="1099868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מחבר מרפקי 15"/>
            <p:cNvCxnSpPr>
              <a:stCxn id="8" idx="3"/>
              <a:endCxn id="6" idx="1"/>
            </p:cNvCxnSpPr>
            <p:nvPr/>
          </p:nvCxnSpPr>
          <p:spPr>
            <a:xfrm>
              <a:off x="983621" y="3077051"/>
              <a:ext cx="1652899" cy="1636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מרפקי 19"/>
            <p:cNvCxnSpPr>
              <a:stCxn id="9" idx="3"/>
              <a:endCxn id="6" idx="1"/>
            </p:cNvCxnSpPr>
            <p:nvPr/>
          </p:nvCxnSpPr>
          <p:spPr>
            <a:xfrm flipV="1">
              <a:off x="984263" y="3078687"/>
              <a:ext cx="1652257" cy="1158986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מרפקי 22"/>
            <p:cNvCxnSpPr>
              <a:stCxn id="11" idx="0"/>
              <a:endCxn id="6" idx="2"/>
            </p:cNvCxnSpPr>
            <p:nvPr/>
          </p:nvCxnSpPr>
          <p:spPr>
            <a:xfrm rot="5400000" flipH="1" flipV="1">
              <a:off x="2271235" y="3901347"/>
              <a:ext cx="1224918" cy="695511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מרפקי 25"/>
            <p:cNvCxnSpPr>
              <a:stCxn id="10" idx="0"/>
              <a:endCxn id="6" idx="2"/>
            </p:cNvCxnSpPr>
            <p:nvPr/>
          </p:nvCxnSpPr>
          <p:spPr>
            <a:xfrm rot="16200000" flipV="1">
              <a:off x="3032950" y="3835144"/>
              <a:ext cx="1224917" cy="827915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059"/>
            <p:cNvSpPr txBox="1"/>
            <p:nvPr/>
          </p:nvSpPr>
          <p:spPr>
            <a:xfrm>
              <a:off x="1905641" y="2801389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1.1.1.1</a:t>
              </a:r>
            </a:p>
          </p:txBody>
        </p:sp>
        <p:sp>
          <p:nvSpPr>
            <p:cNvPr id="18" name="TextBox 44"/>
            <p:cNvSpPr txBox="1"/>
            <p:nvPr/>
          </p:nvSpPr>
          <p:spPr>
            <a:xfrm>
              <a:off x="792480" y="1700212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1.1.1.2</a:t>
              </a:r>
            </a:p>
          </p:txBody>
        </p:sp>
        <p:sp>
          <p:nvSpPr>
            <p:cNvPr id="19" name="TextBox 45"/>
            <p:cNvSpPr txBox="1"/>
            <p:nvPr/>
          </p:nvSpPr>
          <p:spPr>
            <a:xfrm>
              <a:off x="800100" y="2804160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1.1.1.5</a:t>
              </a:r>
            </a:p>
          </p:txBody>
        </p:sp>
        <p:sp>
          <p:nvSpPr>
            <p:cNvPr id="20" name="TextBox 47"/>
            <p:cNvSpPr txBox="1"/>
            <p:nvPr/>
          </p:nvSpPr>
          <p:spPr>
            <a:xfrm>
              <a:off x="800100" y="3955732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1.1.1.6</a:t>
              </a:r>
            </a:p>
          </p:txBody>
        </p:sp>
        <p:sp>
          <p:nvSpPr>
            <p:cNvPr id="21" name="TextBox 48"/>
            <p:cNvSpPr txBox="1"/>
            <p:nvPr/>
          </p:nvSpPr>
          <p:spPr>
            <a:xfrm>
              <a:off x="3072975" y="3629603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2.2.2.2</a:t>
              </a:r>
            </a:p>
          </p:txBody>
        </p:sp>
        <p:sp>
          <p:nvSpPr>
            <p:cNvPr id="22" name="TextBox 49"/>
            <p:cNvSpPr txBox="1"/>
            <p:nvPr/>
          </p:nvSpPr>
          <p:spPr>
            <a:xfrm>
              <a:off x="1737360" y="4450496"/>
              <a:ext cx="899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2.2.2.3</a:t>
              </a:r>
            </a:p>
          </p:txBody>
        </p:sp>
        <p:sp>
          <p:nvSpPr>
            <p:cNvPr id="23" name="TextBox 50"/>
            <p:cNvSpPr txBox="1"/>
            <p:nvPr/>
          </p:nvSpPr>
          <p:spPr>
            <a:xfrm>
              <a:off x="3307649" y="4450496"/>
              <a:ext cx="8133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2.2.2.6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986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ארכיטקטורה של נתב</a:t>
            </a:r>
            <a:endParaRPr lang="en-US" dirty="0"/>
          </a:p>
        </p:txBody>
      </p:sp>
      <p:sp>
        <p:nvSpPr>
          <p:cNvPr id="9" name="מלבן מעוגל 5"/>
          <p:cNvSpPr/>
          <p:nvPr/>
        </p:nvSpPr>
        <p:spPr>
          <a:xfrm>
            <a:off x="3347864" y="1844824"/>
            <a:ext cx="2209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Routing processor</a:t>
            </a:r>
          </a:p>
        </p:txBody>
      </p:sp>
      <p:sp>
        <p:nvSpPr>
          <p:cNvPr id="10" name="מלבן מעוגל 6"/>
          <p:cNvSpPr/>
          <p:nvPr/>
        </p:nvSpPr>
        <p:spPr>
          <a:xfrm>
            <a:off x="3347864" y="3856504"/>
            <a:ext cx="22098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dirty="0"/>
              <a:t>"צינורות" מקשרים</a:t>
            </a:r>
          </a:p>
          <a:p>
            <a:pPr algn="ctr"/>
            <a:r>
              <a:rPr lang="he-IL" dirty="0"/>
              <a:t>בין פורט כניסה ליציאה</a:t>
            </a:r>
            <a:endParaRPr lang="en-US" dirty="0"/>
          </a:p>
        </p:txBody>
      </p:sp>
      <p:sp>
        <p:nvSpPr>
          <p:cNvPr id="11" name="מלבן מעוגל 8"/>
          <p:cNvSpPr/>
          <p:nvPr/>
        </p:nvSpPr>
        <p:spPr>
          <a:xfrm>
            <a:off x="475124" y="5228104"/>
            <a:ext cx="2209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Input port</a:t>
            </a:r>
          </a:p>
        </p:txBody>
      </p:sp>
      <p:sp>
        <p:nvSpPr>
          <p:cNvPr id="12" name="TextBox 9"/>
          <p:cNvSpPr txBox="1"/>
          <p:nvPr/>
        </p:nvSpPr>
        <p:spPr>
          <a:xfrm>
            <a:off x="1366664" y="4466104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.</a:t>
            </a:r>
          </a:p>
          <a:p>
            <a:r>
              <a:rPr lang="en-US" sz="1200" b="1" dirty="0"/>
              <a:t>.</a:t>
            </a:r>
          </a:p>
          <a:p>
            <a:r>
              <a:rPr lang="en-US" sz="1200" b="1" dirty="0"/>
              <a:t>.</a:t>
            </a:r>
          </a:p>
        </p:txBody>
      </p:sp>
      <p:sp>
        <p:nvSpPr>
          <p:cNvPr id="13" name="מלבן מעוגל 10"/>
          <p:cNvSpPr/>
          <p:nvPr/>
        </p:nvSpPr>
        <p:spPr>
          <a:xfrm>
            <a:off x="6243464" y="3856504"/>
            <a:ext cx="2209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Output port</a:t>
            </a:r>
          </a:p>
        </p:txBody>
      </p:sp>
      <p:sp>
        <p:nvSpPr>
          <p:cNvPr id="14" name="מלבן מעוגל 11"/>
          <p:cNvSpPr/>
          <p:nvPr/>
        </p:nvSpPr>
        <p:spPr>
          <a:xfrm>
            <a:off x="6266324" y="5228104"/>
            <a:ext cx="2209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Output port</a:t>
            </a:r>
          </a:p>
        </p:txBody>
      </p:sp>
      <p:sp>
        <p:nvSpPr>
          <p:cNvPr id="15" name="TextBox 12"/>
          <p:cNvSpPr txBox="1"/>
          <p:nvPr/>
        </p:nvSpPr>
        <p:spPr>
          <a:xfrm>
            <a:off x="7157864" y="4466104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.</a:t>
            </a:r>
          </a:p>
          <a:p>
            <a:r>
              <a:rPr lang="en-US" sz="1200" b="1" dirty="0"/>
              <a:t>.</a:t>
            </a:r>
          </a:p>
          <a:p>
            <a:r>
              <a:rPr lang="en-US" sz="1200" b="1" dirty="0"/>
              <a:t>.</a:t>
            </a:r>
          </a:p>
        </p:txBody>
      </p:sp>
      <p:sp>
        <p:nvSpPr>
          <p:cNvPr id="16" name="חץ ימינה 13"/>
          <p:cNvSpPr/>
          <p:nvPr/>
        </p:nvSpPr>
        <p:spPr>
          <a:xfrm>
            <a:off x="2814464" y="4008904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חץ ימינה 14"/>
          <p:cNvSpPr/>
          <p:nvPr/>
        </p:nvSpPr>
        <p:spPr>
          <a:xfrm>
            <a:off x="2814464" y="5380504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חץ ימינה 15"/>
          <p:cNvSpPr/>
          <p:nvPr/>
        </p:nvSpPr>
        <p:spPr>
          <a:xfrm>
            <a:off x="2814464" y="4435624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חץ ימינה 16"/>
          <p:cNvSpPr/>
          <p:nvPr/>
        </p:nvSpPr>
        <p:spPr>
          <a:xfrm>
            <a:off x="2814464" y="4857849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חץ ימינה 17"/>
          <p:cNvSpPr/>
          <p:nvPr/>
        </p:nvSpPr>
        <p:spPr>
          <a:xfrm>
            <a:off x="5710064" y="4008904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חץ ימינה 18"/>
          <p:cNvSpPr/>
          <p:nvPr/>
        </p:nvSpPr>
        <p:spPr>
          <a:xfrm>
            <a:off x="5710064" y="5380504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חץ ימינה 19"/>
          <p:cNvSpPr/>
          <p:nvPr/>
        </p:nvSpPr>
        <p:spPr>
          <a:xfrm>
            <a:off x="5710064" y="4435624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חץ ימינה 20"/>
          <p:cNvSpPr/>
          <p:nvPr/>
        </p:nvSpPr>
        <p:spPr>
          <a:xfrm>
            <a:off x="5710064" y="4857849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חץ למעלה-למטה 21"/>
          <p:cNvSpPr/>
          <p:nvPr/>
        </p:nvSpPr>
        <p:spPr>
          <a:xfrm>
            <a:off x="4300364" y="3064024"/>
            <a:ext cx="152400" cy="685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מלבן מעוגל 7"/>
          <p:cNvSpPr/>
          <p:nvPr/>
        </p:nvSpPr>
        <p:spPr>
          <a:xfrm>
            <a:off x="452264" y="3856504"/>
            <a:ext cx="2209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Input port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52120" y="1988840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he-IL" dirty="0"/>
              <a:t>ה"צינורות" עובדים באותה שיטה של מרכזנית הטלפון מלפני 100 שנים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72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Ports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823109"/>
            <a:ext cx="79738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he-IL" sz="2000" dirty="0"/>
              <a:t>דרכם נכנסות חבילות אינטרנט אל הנתב</a:t>
            </a:r>
          </a:p>
          <a:p>
            <a:pPr marL="285750" indent="-285750"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he-IL" sz="2000" dirty="0"/>
              <a:t>תפקידים:</a:t>
            </a:r>
          </a:p>
          <a:p>
            <a:pPr marL="742950" lvl="1" indent="-285750"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he-IL" sz="2000" dirty="0"/>
              <a:t>לקלוט את החבילות (השכבה הפיזית)</a:t>
            </a:r>
          </a:p>
          <a:p>
            <a:pPr marL="742950" lvl="1" indent="-285750"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he-IL" sz="2000" dirty="0"/>
              <a:t>"לקלף" את שכבת הקו</a:t>
            </a:r>
          </a:p>
          <a:p>
            <a:pPr marL="1200150" lvl="2" indent="-285750"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he-IL" sz="2000" dirty="0"/>
              <a:t>כזכור היא עוטפת את שכבת הרשת</a:t>
            </a:r>
          </a:p>
          <a:p>
            <a:pPr marL="742950" lvl="1" indent="-285750"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he-IL" sz="2000" dirty="0"/>
              <a:t>לחלץ את כתובת ה-</a:t>
            </a:r>
            <a:r>
              <a:rPr lang="en-US" sz="2000" dirty="0"/>
              <a:t>IP</a:t>
            </a:r>
            <a:r>
              <a:rPr lang="he-IL" sz="2000" dirty="0"/>
              <a:t> של היעד מתוך ה-</a:t>
            </a:r>
            <a:r>
              <a:rPr lang="en-US" sz="2000" dirty="0"/>
              <a:t>IP header</a:t>
            </a:r>
            <a:r>
              <a:rPr lang="he-IL" sz="2000" dirty="0"/>
              <a:t> ולהעביר אותה למעבד</a:t>
            </a:r>
          </a:p>
          <a:p>
            <a:pPr marL="742950" lvl="1" indent="-285750"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he-IL" sz="2000" dirty="0"/>
              <a:t>להעביר את החבילה אל ה"צינורות" המקשרים אל פורט היציאה</a:t>
            </a:r>
          </a:p>
          <a:p>
            <a:pPr marL="742950" lvl="1" indent="-285750"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4365104"/>
            <a:ext cx="3635896" cy="191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5559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Routing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824" y="1845734"/>
            <a:ext cx="5378936" cy="3887522"/>
          </a:xfrm>
        </p:spPr>
        <p:txBody>
          <a:bodyPr>
            <a:normAutofit fontScale="85000" lnSpcReduction="2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קובע את הניתוב המתאים לכל חבילה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לדוגמה: "חבילות שמיועדות ל-</a:t>
            </a:r>
            <a:r>
              <a:rPr lang="en-US" sz="2000" dirty="0"/>
              <a:t>192.213.110.45</a:t>
            </a:r>
            <a:r>
              <a:rPr lang="he-IL" sz="2000" dirty="0"/>
              <a:t>, יש להפנות ל-</a:t>
            </a:r>
            <a:r>
              <a:rPr lang="en-US" sz="2000" dirty="0"/>
              <a:t>Output port</a:t>
            </a:r>
            <a:r>
              <a:rPr lang="he-IL" sz="2000" dirty="0"/>
              <a:t> מספר </a:t>
            </a:r>
            <a:r>
              <a:rPr lang="en-US" sz="2000" dirty="0"/>
              <a:t>10</a:t>
            </a:r>
            <a:r>
              <a:rPr lang="he-IL" sz="2000" dirty="0"/>
              <a:t>"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איך נקבע הניתוב?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לנתב יש טבלת ניתוב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נלמד עליה בהמשך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מהיכן נוצרת טבלת הניתוב?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מנהל הרשת יכול להזין ידנית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אלגוריתמי ניתוב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מהו אלגוריתם ניתוב?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ישנם רבים. </a:t>
            </a:r>
            <a:r>
              <a:rPr lang="en-US" sz="2000" dirty="0"/>
              <a:t>RIP</a:t>
            </a:r>
            <a:r>
              <a:rPr lang="he-IL" sz="2000" dirty="0"/>
              <a:t>, </a:t>
            </a:r>
            <a:r>
              <a:rPr lang="en-US" sz="2000" dirty="0"/>
              <a:t>BGP</a:t>
            </a:r>
            <a:r>
              <a:rPr lang="he-IL" sz="2000" dirty="0"/>
              <a:t>, </a:t>
            </a:r>
            <a:r>
              <a:rPr lang="en-US" sz="2000" dirty="0"/>
              <a:t>Is-Is</a:t>
            </a:r>
            <a:r>
              <a:rPr lang="he-IL" sz="2000" dirty="0"/>
              <a:t> ועוד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הרעיון הכללי: מציאת המסלול הקצר ביותר אל היעד, בהתאם לעומסים המשתנים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כמו </a:t>
            </a:r>
            <a:r>
              <a:rPr lang="en-US" sz="2000" dirty="0"/>
              <a:t>Waze</a:t>
            </a:r>
            <a:r>
              <a:rPr lang="he-IL" sz="2000" dirty="0"/>
              <a:t> </a:t>
            </a:r>
            <a:r>
              <a:rPr lang="he-IL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</p:txBody>
      </p:sp>
      <p:pic>
        <p:nvPicPr>
          <p:cNvPr id="1026" name="Picture 2" descr="Image result for RIP algorith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40"/>
            <a:ext cx="3667125" cy="344805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2284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צינורות קישור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845734"/>
            <a:ext cx="3794760" cy="4391578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מימוש הקישור בין פורט הכניסה והיציאה יכול להתבצע במספר דרכים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לדוגמה: ע"י רכיב זיכרון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לכל פורט יש אזור זיכרון שקשור אליו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כדי להעביר חבילה מפורט כניסה </a:t>
            </a:r>
            <a:r>
              <a:rPr lang="en-US" sz="2400" dirty="0"/>
              <a:t>A</a:t>
            </a:r>
            <a:r>
              <a:rPr lang="he-IL" sz="2400" dirty="0"/>
              <a:t> לפורט יציאה </a:t>
            </a:r>
            <a:r>
              <a:rPr lang="en-US" sz="2400" dirty="0"/>
              <a:t>B</a:t>
            </a:r>
            <a:r>
              <a:rPr lang="he-IL" sz="2400" dirty="0"/>
              <a:t> מעתיקים אותה מהזיכרון שקשור ל-</a:t>
            </a:r>
            <a:r>
              <a:rPr lang="en-US" sz="2400" dirty="0"/>
              <a:t>A</a:t>
            </a:r>
            <a:r>
              <a:rPr lang="he-IL" sz="2400" dirty="0"/>
              <a:t> אל הזיכרון שקשור ל-</a:t>
            </a:r>
            <a:r>
              <a:rPr lang="en-US" sz="2400" dirty="0"/>
              <a:t>B</a:t>
            </a:r>
            <a:endParaRPr lang="he-IL" sz="2400" dirty="0"/>
          </a:p>
        </p:txBody>
      </p:sp>
      <p:pic>
        <p:nvPicPr>
          <p:cNvPr id="2050" name="Picture 2" descr="Image result for old opera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2695"/>
            <a:ext cx="4860032" cy="411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33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0736" y="1844824"/>
            <a:ext cx="4538032" cy="4392488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מבצעים את הפעולות ההפוכות ל-</a:t>
            </a:r>
            <a:r>
              <a:rPr lang="en-US" sz="2400" dirty="0"/>
              <a:t>input ports</a:t>
            </a: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תפקידים: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קליטת החבילות מ"הצינורות" המקשרים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000" dirty="0"/>
              <a:t>בשלב זה החבילה היא שכבת הרשת + תעבורה + אפליקציה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עטיפת החבילה בשכבת ה-</a:t>
            </a:r>
            <a:r>
              <a:rPr lang="en-US" sz="2000" dirty="0"/>
              <a:t>data link</a:t>
            </a:r>
            <a:endParaRPr lang="he-IL" sz="2000" dirty="0"/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000" dirty="0"/>
              <a:t>כתובת ה-</a:t>
            </a:r>
            <a:r>
              <a:rPr lang="en-US" sz="2000" dirty="0"/>
              <a:t>mac</a:t>
            </a:r>
            <a:r>
              <a:rPr lang="he-IL" sz="2000" dirty="0"/>
              <a:t> של היעד הבא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שידור החבילה (מימוש השכבה הפיזית)</a:t>
            </a:r>
            <a:endParaRPr lang="en-US" sz="2000" dirty="0"/>
          </a:p>
        </p:txBody>
      </p:sp>
      <p:pic>
        <p:nvPicPr>
          <p:cNvPr id="5" name="Picture 4" descr="http://images.mydoorsign.com/img/lg/S/emergency-exit-route-sign-s-15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4904"/>
            <a:ext cx="3505200" cy="254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8161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2235</TotalTime>
  <Words>1473</Words>
  <Application>Microsoft Office PowerPoint</Application>
  <PresentationFormat>On-screen Show (4:3)</PresentationFormat>
  <Paragraphs>261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Calibri Light</vt:lpstr>
      <vt:lpstr>Wingdings</vt:lpstr>
      <vt:lpstr>Retrospect</vt:lpstr>
      <vt:lpstr>שכבת הרשת - ניתוב</vt:lpstr>
      <vt:lpstr>נתב - router</vt:lpstr>
      <vt:lpstr>מהו נתב?</vt:lpstr>
      <vt:lpstr>מהו קישור בין רשתות</vt:lpstr>
      <vt:lpstr>ארכיטקטורה של נתב</vt:lpstr>
      <vt:lpstr>Input Ports</vt:lpstr>
      <vt:lpstr>Routing processor</vt:lpstr>
      <vt:lpstr>צינורות קישור</vt:lpstr>
      <vt:lpstr>Output Ports</vt:lpstr>
      <vt:lpstr>קצב עבודה של נתב</vt:lpstr>
      <vt:lpstr>כיצד נראה הנתב מבפנים</vt:lpstr>
      <vt:lpstr>ניתוב</vt:lpstr>
      <vt:lpstr>טבלאות ניתוב Routing tables</vt:lpstr>
      <vt:lpstr>טבלאות ניתוב</vt:lpstr>
      <vt:lpstr>Route print</vt:lpstr>
      <vt:lpstr>בואו נבין את route print</vt:lpstr>
      <vt:lpstr>תרגיל</vt:lpstr>
      <vt:lpstr>כתובות IP מיוחדות</vt:lpstr>
      <vt:lpstr>broadcast</vt:lpstr>
      <vt:lpstr>Multicast</vt:lpstr>
      <vt:lpstr>סיכום</vt:lpstr>
      <vt:lpstr>NAT</vt:lpstr>
      <vt:lpstr>NAT</vt:lpstr>
      <vt:lpstr>אז איך עובד ה NAT</vt:lpstr>
      <vt:lpstr>NAT</vt:lpstr>
      <vt:lpstr>סיכום - NAT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הכרת ה WireShark</dc:title>
  <dc:creator>DWECK</dc:creator>
  <cp:lastModifiedBy>nir dweck</cp:lastModifiedBy>
  <cp:revision>141</cp:revision>
  <dcterms:created xsi:type="dcterms:W3CDTF">2015-11-06T15:06:13Z</dcterms:created>
  <dcterms:modified xsi:type="dcterms:W3CDTF">2022-02-15T19:32:49Z</dcterms:modified>
</cp:coreProperties>
</file>