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0" r:id="rId3"/>
    <p:sldId id="259" r:id="rId4"/>
    <p:sldId id="280" r:id="rId5"/>
    <p:sldId id="281" r:id="rId6"/>
    <p:sldId id="263" r:id="rId7"/>
    <p:sldId id="264" r:id="rId8"/>
    <p:sldId id="282" r:id="rId9"/>
    <p:sldId id="277" r:id="rId10"/>
    <p:sldId id="283" r:id="rId11"/>
    <p:sldId id="284" r:id="rId12"/>
    <p:sldId id="287" r:id="rId13"/>
    <p:sldId id="285" r:id="rId14"/>
    <p:sldId id="28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E8FAE1-0871-4A9B-B656-EF1F29ABE0A8}">
          <p14:sldIdLst>
            <p14:sldId id="256"/>
            <p14:sldId id="260"/>
            <p14:sldId id="259"/>
            <p14:sldId id="280"/>
            <p14:sldId id="281"/>
            <p14:sldId id="263"/>
            <p14:sldId id="264"/>
            <p14:sldId id="282"/>
            <p14:sldId id="277"/>
            <p14:sldId id="283"/>
            <p14:sldId id="284"/>
            <p14:sldId id="287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90" autoAdjust="0"/>
  </p:normalViewPr>
  <p:slideViewPr>
    <p:cSldViewPr>
      <p:cViewPr varScale="1">
        <p:scale>
          <a:sx n="102" d="100"/>
          <a:sy n="102" d="100"/>
        </p:scale>
        <p:origin x="188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30689-B0B7-4723-B961-28CDB0A31E6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1D14E-7048-4D3F-87C3-2A3A417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3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4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1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0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CC60A-660A-4441-827E-B23C8EC1ECA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et_Control_Message_Protoco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he-IL" dirty="0"/>
              <a:t>שכבת הרשת - </a:t>
            </a:r>
            <a:r>
              <a:rPr lang="en-US" dirty="0"/>
              <a:t>ICMP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קרדיט – ברק גונן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מהו </a:t>
            </a:r>
            <a:r>
              <a:rPr lang="en-US" dirty="0"/>
              <a:t>TTL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799290"/>
          </a:xfrm>
        </p:spPr>
        <p:txBody>
          <a:bodyPr>
            <a:normAutofit fontScale="85000" lnSpcReduction="2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קיצור של </a:t>
            </a:r>
            <a:r>
              <a:rPr lang="en-US" sz="2400" dirty="0"/>
              <a:t>Time To Live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למעשה, אינו מונה זמן ואין לו קשר לחיים...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מה כן? שדה ה-</a:t>
            </a:r>
            <a:r>
              <a:rPr lang="en-US" sz="2000" dirty="0"/>
              <a:t>TTL</a:t>
            </a:r>
            <a:r>
              <a:rPr lang="he-IL" sz="2000" dirty="0"/>
              <a:t> של פרוטוקול </a:t>
            </a:r>
            <a:r>
              <a:rPr lang="en-US" sz="2000" dirty="0"/>
              <a:t>IP</a:t>
            </a:r>
            <a:r>
              <a:rPr lang="he-IL" sz="2000" dirty="0"/>
              <a:t> מכיל את כמות ה-</a:t>
            </a:r>
            <a:r>
              <a:rPr lang="en-US" sz="2000" dirty="0"/>
              <a:t>hop</a:t>
            </a:r>
            <a:r>
              <a:rPr lang="he-IL" sz="2000" dirty="0"/>
              <a:t>ים שנותרה לחבילה לפני שתיזרק על ידי נתב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חישבו- למה זה חשוב?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עקב טעויות בניתוב, עלולים לקרות מצבים בהם חבילה נעה במסלול מעגלי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ללא </a:t>
            </a:r>
            <a:r>
              <a:rPr lang="en-US" sz="2000" dirty="0"/>
              <a:t>TTL</a:t>
            </a:r>
            <a:r>
              <a:rPr lang="he-IL" sz="2000" dirty="0"/>
              <a:t>, החבילה תמשיך לנוע במעגלים ולבזבז משאבי רשת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077072"/>
            <a:ext cx="4076700" cy="190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021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TTL</a:t>
            </a:r>
            <a:r>
              <a:rPr lang="he-IL" dirty="0"/>
              <a:t>- המשך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80" y="1845734"/>
            <a:ext cx="4874880" cy="440991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איך נתבים משתמשים ב-</a:t>
            </a:r>
            <a:r>
              <a:rPr lang="en-US" sz="2800" dirty="0"/>
              <a:t>TTL</a:t>
            </a:r>
            <a:r>
              <a:rPr lang="he-IL" sz="2800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הנתב מוריד מה-</a:t>
            </a:r>
            <a:r>
              <a:rPr lang="en-US" sz="2400" dirty="0"/>
              <a:t>TTL</a:t>
            </a:r>
            <a:r>
              <a:rPr lang="he-IL" sz="2400" dirty="0"/>
              <a:t> אחד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אם </a:t>
            </a:r>
            <a:r>
              <a:rPr lang="en-US" sz="2400" dirty="0"/>
              <a:t>TTL=0</a:t>
            </a:r>
            <a:r>
              <a:rPr lang="he-IL" sz="2400" dirty="0"/>
              <a:t>, זורק את החבילה ומחזיר לשולח הודעת שגיאה עם </a:t>
            </a:r>
            <a:r>
              <a:rPr lang="he-IL" sz="2400" u="sng" dirty="0"/>
              <a:t>כתובת ה-</a:t>
            </a:r>
            <a:r>
              <a:rPr lang="en-US" sz="2400" u="sng" dirty="0"/>
              <a:t>IP</a:t>
            </a:r>
            <a:r>
              <a:rPr lang="he-IL" sz="2400" u="sng" dirty="0"/>
              <a:t> שלו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אחרת, מעביר את החבילה הלאה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בזמן שליחת חבילה ניתן לקבוע את ערכו של </a:t>
            </a:r>
            <a:r>
              <a:rPr lang="en-US" sz="2800" dirty="0"/>
              <a:t>TTL</a:t>
            </a:r>
            <a:r>
              <a:rPr lang="he-IL" sz="2800" dirty="0"/>
              <a:t> בין 0 ל-255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ערך זה משמש כמונה יורד לכמות ה-</a:t>
            </a:r>
            <a:r>
              <a:rPr lang="en-US" sz="2400" dirty="0"/>
              <a:t>hops</a:t>
            </a:r>
            <a:endParaRPr lang="he-IL" sz="2400" dirty="0"/>
          </a:p>
        </p:txBody>
      </p:sp>
      <p:pic>
        <p:nvPicPr>
          <p:cNvPr id="5" name="Picture 2" descr="http://cdn.theatlantic.com/static/mt/assets/science/tumblr_m4d43boOrQ1rvup99o1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914199"/>
            <a:ext cx="2971800" cy="22729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351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Traceroute</a:t>
            </a:r>
            <a:r>
              <a:rPr lang="he-IL" dirty="0"/>
              <a:t>- המשך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1845734"/>
            <a:ext cx="4442832" cy="4463586"/>
          </a:xfrm>
        </p:spPr>
        <p:txBody>
          <a:bodyPr>
            <a:noAutofit/>
          </a:bodyPr>
          <a:lstStyle/>
          <a:p>
            <a:pPr algn="r" rtl="1"/>
            <a:r>
              <a:rPr lang="he-IL" sz="2400" dirty="0"/>
              <a:t>כדי לדעת את כתובות ה-</a:t>
            </a:r>
            <a:r>
              <a:rPr lang="en-US" sz="2400" dirty="0"/>
              <a:t>IP</a:t>
            </a:r>
            <a:r>
              <a:rPr lang="he-IL" sz="2400" dirty="0"/>
              <a:t> של כל התחנות בדרך מאתנו ליעד:</a:t>
            </a:r>
          </a:p>
          <a:p>
            <a:pPr lvl="1" algn="r" rtl="1"/>
            <a:r>
              <a:rPr lang="he-IL" sz="2000" dirty="0"/>
              <a:t>נקבע </a:t>
            </a:r>
            <a:r>
              <a:rPr lang="en-US" sz="2000" dirty="0"/>
              <a:t>TTL</a:t>
            </a:r>
            <a:r>
              <a:rPr lang="he-IL" sz="2000" dirty="0"/>
              <a:t>=1 ונשלח פינג:</a:t>
            </a:r>
          </a:p>
          <a:p>
            <a:pPr lvl="2" algn="r" rtl="1"/>
            <a:r>
              <a:rPr lang="he-IL" sz="2000" dirty="0"/>
              <a:t>נקבל בהודעת השגיאה את כתובת ה-</a:t>
            </a:r>
            <a:r>
              <a:rPr lang="en-US" sz="2000" dirty="0"/>
              <a:t>IP</a:t>
            </a:r>
            <a:r>
              <a:rPr lang="he-IL" sz="2000" dirty="0"/>
              <a:t> של הנתב הראשון</a:t>
            </a:r>
          </a:p>
          <a:p>
            <a:pPr lvl="1" algn="r" rtl="1"/>
            <a:r>
              <a:rPr lang="he-IL" sz="2000" dirty="0"/>
              <a:t>נקבע </a:t>
            </a:r>
            <a:r>
              <a:rPr lang="en-US" sz="2000" dirty="0"/>
              <a:t>TTL</a:t>
            </a:r>
            <a:r>
              <a:rPr lang="he-IL" sz="2000" dirty="0"/>
              <a:t>=2 ונשלח פינג:</a:t>
            </a:r>
          </a:p>
          <a:p>
            <a:pPr lvl="2" algn="r" rtl="1"/>
            <a:r>
              <a:rPr lang="he-IL" sz="2000" dirty="0"/>
              <a:t>נקבל בהודעת השגיאה את כתובת ה-</a:t>
            </a:r>
            <a:r>
              <a:rPr lang="en-US" sz="2000" dirty="0"/>
              <a:t>IP</a:t>
            </a:r>
            <a:r>
              <a:rPr lang="he-IL" sz="2000" dirty="0"/>
              <a:t> של </a:t>
            </a:r>
            <a:r>
              <a:rPr lang="he-IL" sz="2000" dirty="0" err="1"/>
              <a:t>הראוטר</a:t>
            </a:r>
            <a:r>
              <a:rPr lang="he-IL" sz="2000" dirty="0"/>
              <a:t> השני</a:t>
            </a:r>
          </a:p>
          <a:p>
            <a:pPr lvl="1" algn="r" rtl="1"/>
            <a:r>
              <a:rPr lang="he-IL" sz="2000" dirty="0"/>
              <a:t>חישבו: עד מתי נמשיך?</a:t>
            </a:r>
          </a:p>
          <a:p>
            <a:pPr lvl="2" algn="r" rtl="1"/>
            <a:r>
              <a:rPr lang="he-IL" sz="2000" dirty="0"/>
              <a:t>כאשר נקבל </a:t>
            </a:r>
            <a:r>
              <a:rPr lang="en-US" sz="2000" dirty="0"/>
              <a:t>ping reply</a:t>
            </a:r>
            <a:r>
              <a:rPr lang="he-IL" sz="2000" dirty="0"/>
              <a:t> זה אומר שהפינג שלנו הגיע ליעד</a:t>
            </a:r>
          </a:p>
          <a:p>
            <a:pPr lvl="2" algn="r" rtl="1"/>
            <a:endParaRPr lang="he-IL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79512" y="1743581"/>
            <a:ext cx="3009900" cy="4533900"/>
            <a:chOff x="268128" y="1212056"/>
            <a:chExt cx="3009900" cy="4533900"/>
          </a:xfrm>
        </p:grpSpPr>
        <p:pic>
          <p:nvPicPr>
            <p:cNvPr id="5" name="Picture 2" descr="http://kellowpage.com/wp-content/uploads/2014/07/computer_intro_img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2128" y="1212056"/>
              <a:ext cx="1485900" cy="1171575"/>
            </a:xfrm>
            <a:prstGeom prst="rect">
              <a:avLst/>
            </a:prstGeom>
            <a:noFill/>
          </p:spPr>
        </p:pic>
        <p:pic>
          <p:nvPicPr>
            <p:cNvPr id="6" name="Picture 4" descr="http://www.linksys.com/images/productmt/834028/372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0528" y="2278856"/>
              <a:ext cx="952500" cy="952500"/>
            </a:xfrm>
            <a:prstGeom prst="rect">
              <a:avLst/>
            </a:prstGeom>
            <a:noFill/>
          </p:spPr>
        </p:pic>
        <p:pic>
          <p:nvPicPr>
            <p:cNvPr id="7" name="Picture 4" descr="http://www.linksys.com/images/productmt/834028/372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6728" y="3498056"/>
              <a:ext cx="952500" cy="952500"/>
            </a:xfrm>
            <a:prstGeom prst="rect">
              <a:avLst/>
            </a:prstGeom>
            <a:noFill/>
          </p:spPr>
        </p:pic>
        <p:pic>
          <p:nvPicPr>
            <p:cNvPr id="8" name="Picture 4" descr="http://www.linksys.com/images/productmt/834028/372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87328" y="4793456"/>
              <a:ext cx="952500" cy="952500"/>
            </a:xfrm>
            <a:prstGeom prst="rect">
              <a:avLst/>
            </a:prstGeom>
            <a:noFill/>
          </p:spPr>
        </p:pic>
        <p:cxnSp>
          <p:nvCxnSpPr>
            <p:cNvPr id="9" name="מחבר חץ ישר 11"/>
            <p:cNvCxnSpPr>
              <a:stCxn id="5" idx="1"/>
            </p:cNvCxnSpPr>
            <p:nvPr/>
          </p:nvCxnSpPr>
          <p:spPr>
            <a:xfrm flipH="1">
              <a:off x="1030128" y="1797844"/>
              <a:ext cx="762000" cy="78581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4328" y="1974056"/>
              <a:ext cx="990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TTL=1</a:t>
              </a:r>
              <a:endParaRPr lang="he-IL" dirty="0"/>
            </a:p>
          </p:txBody>
        </p:sp>
        <p:cxnSp>
          <p:nvCxnSpPr>
            <p:cNvPr id="11" name="מחבר חץ ישר 13"/>
            <p:cNvCxnSpPr/>
            <p:nvPr/>
          </p:nvCxnSpPr>
          <p:spPr>
            <a:xfrm>
              <a:off x="1030128" y="3345656"/>
              <a:ext cx="0" cy="60960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חץ ישר 18"/>
            <p:cNvCxnSpPr/>
            <p:nvPr/>
          </p:nvCxnSpPr>
          <p:spPr>
            <a:xfrm flipV="1">
              <a:off x="1258728" y="3345656"/>
              <a:ext cx="0" cy="60960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חץ ישר 20"/>
            <p:cNvCxnSpPr/>
            <p:nvPr/>
          </p:nvCxnSpPr>
          <p:spPr>
            <a:xfrm>
              <a:off x="1030128" y="4564856"/>
              <a:ext cx="609600" cy="557212"/>
            </a:xfrm>
            <a:prstGeom prst="straightConnector1">
              <a:avLst/>
            </a:prstGeom>
            <a:ln w="3175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חץ ישר 22"/>
            <p:cNvCxnSpPr/>
            <p:nvPr/>
          </p:nvCxnSpPr>
          <p:spPr>
            <a:xfrm flipH="1" flipV="1">
              <a:off x="1411128" y="4564856"/>
              <a:ext cx="609600" cy="661988"/>
            </a:xfrm>
            <a:prstGeom prst="straightConnector1">
              <a:avLst/>
            </a:prstGeom>
            <a:ln w="3175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חץ ישר 24"/>
            <p:cNvCxnSpPr/>
            <p:nvPr/>
          </p:nvCxnSpPr>
          <p:spPr>
            <a:xfrm flipV="1">
              <a:off x="1182528" y="2050256"/>
              <a:ext cx="685800" cy="762000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411128" y="3498056"/>
              <a:ext cx="990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TTL=2</a:t>
              </a:r>
              <a:endParaRPr lang="he-IL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8128" y="4945856"/>
              <a:ext cx="990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TTL=3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31154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Traceroute</a:t>
            </a:r>
            <a:r>
              <a:rPr lang="he-IL" dirty="0"/>
              <a:t>- טיפים לתרגיל 7.8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68" y="1844824"/>
            <a:ext cx="8558120" cy="4464496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לא תמיד תקבלו את הודעת השגיאה </a:t>
            </a:r>
            <a:r>
              <a:rPr lang="en-US" sz="3200" dirty="0"/>
              <a:t>TTL exceeded</a:t>
            </a:r>
            <a:endParaRPr lang="he-IL" sz="32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לעתים החבילה שלכם נפלה בדרך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או שתשובת הנתב נפלה בדרך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או שהנתב אינו מחזיר הודעות שגיאה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מצאו דרך לטפל בבעיות אלה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אפשר להניח שאם לא התקבלה תשובה על כמה </a:t>
            </a:r>
            <a:r>
              <a:rPr lang="he-IL" sz="3200" dirty="0" err="1"/>
              <a:t>פינגים</a:t>
            </a:r>
            <a:r>
              <a:rPr lang="he-IL" sz="3200" dirty="0"/>
              <a:t>, הנתב לא מחזיר הודעת שגיאה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... בהצלחה!</a:t>
            </a:r>
          </a:p>
        </p:txBody>
      </p:sp>
    </p:spTree>
    <p:extLst>
      <p:ext uri="{BB962C8B-B14F-4D97-AF65-F5344CB8AC3E}">
        <p14:creationId xmlns:p14="http://schemas.microsoft.com/office/powerpoint/2010/main" val="225966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סיכום ביניים - מה למדנו?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7944" y="1845734"/>
            <a:ext cx="4298816" cy="4463586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הסבירו איך עובד פינג?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מהו שדה ה-</a:t>
            </a:r>
            <a:r>
              <a:rPr lang="en-US" sz="3200" dirty="0"/>
              <a:t>TTL</a:t>
            </a:r>
            <a:r>
              <a:rPr lang="he-IL" sz="3200" dirty="0"/>
              <a:t> ולאיזה פרוטוקול הוא שייך?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איך עובד </a:t>
            </a:r>
            <a:r>
              <a:rPr lang="en-US" sz="3200" dirty="0"/>
              <a:t>traceroute</a:t>
            </a:r>
            <a:r>
              <a:rPr lang="he-IL" sz="3200" dirty="0"/>
              <a:t>?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3200" dirty="0"/>
          </a:p>
        </p:txBody>
      </p:sp>
      <p:pic>
        <p:nvPicPr>
          <p:cNvPr id="5" name="Picture 2" descr="http://examtimequiz.com/wp-content/uploads/2013/07/general-knowledge-quiz-examtimequiz.com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1151"/>
            <a:ext cx="3305175" cy="29527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986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מה נלמד?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0" y="1916832"/>
            <a:ext cx="60807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פרוטוקול </a:t>
            </a:r>
            <a:r>
              <a:rPr lang="en-US" sz="2800" dirty="0"/>
              <a:t>ICMP</a:t>
            </a:r>
            <a:endParaRPr lang="he-IL" sz="2800" dirty="0"/>
          </a:p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נלמד לכתוב </a:t>
            </a:r>
            <a:r>
              <a:rPr lang="en-US" sz="2800" dirty="0"/>
              <a:t>ping</a:t>
            </a:r>
            <a:endParaRPr lang="he-IL" sz="2800" dirty="0"/>
          </a:p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נלמד לכתוב </a:t>
            </a:r>
            <a:r>
              <a:rPr lang="en-US" sz="2800" dirty="0"/>
              <a:t>traceroute</a:t>
            </a:r>
            <a:endParaRPr lang="he-IL" sz="2800" dirty="0"/>
          </a:p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נבין מהו </a:t>
            </a:r>
            <a:r>
              <a:rPr lang="en-US" sz="2800" dirty="0"/>
              <a:t>TTL</a:t>
            </a:r>
            <a:r>
              <a:rPr lang="he-IL" sz="2800" dirty="0"/>
              <a:t> של חבילת </a:t>
            </a:r>
            <a:r>
              <a:rPr lang="en-US" sz="2800" dirty="0"/>
              <a:t>IP</a:t>
            </a:r>
          </a:p>
        </p:txBody>
      </p:sp>
      <p:pic>
        <p:nvPicPr>
          <p:cNvPr id="6" name="Picture 4" descr="http://static.guim.co.uk/sys-images/Guardian/Pix/pictures/2013/10/16/1381941137631/great-image-of-a-world-ma-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3619500" cy="2171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033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פרוטוקול </a:t>
            </a:r>
            <a:r>
              <a:rPr lang="en-US" dirty="0"/>
              <a:t>ICMP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699792" y="1845734"/>
            <a:ext cx="6336705" cy="453559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3200" dirty="0"/>
              <a:t>Internet Control Message Protocol</a:t>
            </a:r>
            <a:endParaRPr lang="he-IL" sz="32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משמש טכנאים לבדיקת תקינות קישור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השימוש המוכר ביותר- </a:t>
            </a:r>
            <a:r>
              <a:rPr lang="en-US" sz="2800" dirty="0"/>
              <a:t>ping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היזהרו לא להתבלבל- פרוטוקול </a:t>
            </a:r>
            <a:r>
              <a:rPr lang="en-US" sz="2800" dirty="0"/>
              <a:t>ICMP</a:t>
            </a:r>
            <a:br>
              <a:rPr lang="en-US" sz="2800" dirty="0"/>
            </a:br>
            <a:r>
              <a:rPr lang="he-IL" sz="2800" dirty="0"/>
              <a:t> אינו עובר </a:t>
            </a:r>
            <a:r>
              <a:rPr lang="he-IL" sz="2800" u="sng" dirty="0"/>
              <a:t>במקום</a:t>
            </a:r>
            <a:r>
              <a:rPr lang="he-IL" sz="2800" dirty="0"/>
              <a:t> </a:t>
            </a:r>
            <a:r>
              <a:rPr lang="en-US" sz="2800" dirty="0"/>
              <a:t>IP</a:t>
            </a:r>
            <a:r>
              <a:rPr lang="he-IL" sz="2800" dirty="0"/>
              <a:t>, אלא </a:t>
            </a:r>
            <a:r>
              <a:rPr lang="he-IL" sz="2800" u="sng" dirty="0"/>
              <a:t>מעל</a:t>
            </a:r>
            <a:r>
              <a:rPr lang="he-IL" sz="2800" dirty="0"/>
              <a:t> </a:t>
            </a:r>
            <a:r>
              <a:rPr lang="en-US" sz="2800" dirty="0"/>
              <a:t>IP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אם כך, האם </a:t>
            </a:r>
            <a:r>
              <a:rPr lang="en-US" sz="2400" dirty="0"/>
              <a:t>ICMP</a:t>
            </a:r>
            <a:r>
              <a:rPr lang="he-IL" sz="2400" dirty="0"/>
              <a:t> שייך לשכבת התעבורה? לא, בניגוד ל-</a:t>
            </a:r>
            <a:r>
              <a:rPr lang="en-US" sz="2400" dirty="0"/>
              <a:t>TCP</a:t>
            </a:r>
            <a:r>
              <a:rPr lang="he-IL" sz="2400" dirty="0"/>
              <a:t> או </a:t>
            </a:r>
            <a:r>
              <a:rPr lang="en-US" sz="2400" dirty="0"/>
              <a:t>UDP</a:t>
            </a:r>
            <a:r>
              <a:rPr lang="he-IL" sz="2400" dirty="0"/>
              <a:t> הוא אינו משמש להעברת מידע ואין לו פורטים</a:t>
            </a:r>
          </a:p>
        </p:txBody>
      </p:sp>
      <p:pic>
        <p:nvPicPr>
          <p:cNvPr id="6" name="Picture 2" descr="http://1.bp.blogspot.com/-BV8UtFkNPFA/UprUvr8NKUI/AAAAAAAAADU/tSE6S0Splq0/s1600/p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76872"/>
            <a:ext cx="2590800" cy="20925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497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איך פינג עובד?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1845734"/>
            <a:ext cx="8187248" cy="1583266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פיתחו הסנפה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בצעו פינג לאתר כלשהו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 err="1"/>
              <a:t>פלטרו</a:t>
            </a:r>
            <a:r>
              <a:rPr lang="he-IL" sz="2400" dirty="0"/>
              <a:t> לפי </a:t>
            </a:r>
            <a:r>
              <a:rPr lang="en-US" sz="2400" dirty="0"/>
              <a:t>ICMP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365760" y="3284984"/>
            <a:ext cx="8458200" cy="3048000"/>
            <a:chOff x="381000" y="3124200"/>
            <a:chExt cx="8458200" cy="3048000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3124200"/>
              <a:ext cx="8458200" cy="1543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מלבן מעוגל 7"/>
            <p:cNvSpPr/>
            <p:nvPr/>
          </p:nvSpPr>
          <p:spPr>
            <a:xfrm>
              <a:off x="5867400" y="3505200"/>
              <a:ext cx="609600" cy="1143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הסבר מלבני מעוגל 8"/>
            <p:cNvSpPr/>
            <p:nvPr/>
          </p:nvSpPr>
          <p:spPr>
            <a:xfrm>
              <a:off x="5105400" y="5410200"/>
              <a:ext cx="2590800" cy="762000"/>
            </a:xfrm>
            <a:prstGeom prst="wedgeRoundRectCallout">
              <a:avLst>
                <a:gd name="adj1" fmla="val -10592"/>
                <a:gd name="adj2" fmla="val -14393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he-IL" dirty="0"/>
                <a:t>הבחינו בכך שיש </a:t>
              </a:r>
              <a:r>
                <a:rPr lang="he-IL" dirty="0" err="1"/>
                <a:t>פינג</a:t>
              </a:r>
              <a:r>
                <a:rPr lang="he-IL" dirty="0"/>
                <a:t> </a:t>
              </a:r>
              <a:r>
                <a:rPr lang="en-US" dirty="0"/>
                <a:t>request</a:t>
              </a:r>
              <a:r>
                <a:rPr lang="he-IL" dirty="0"/>
                <a:t> ו-</a:t>
              </a:r>
              <a:r>
                <a:rPr lang="en-US" dirty="0"/>
                <a:t>reply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809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איך פינג עובד - המשך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845734"/>
            <a:ext cx="8064895" cy="5012266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נתבונן בהסנפה (בחרנו בחבילת </a:t>
            </a:r>
            <a:r>
              <a:rPr lang="en-US" dirty="0"/>
              <a:t>request</a:t>
            </a:r>
            <a:r>
              <a:rPr lang="he-IL" dirty="0"/>
              <a:t>):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כפי שציינו, </a:t>
            </a:r>
            <a:r>
              <a:rPr lang="en-US" dirty="0"/>
              <a:t>ICMP</a:t>
            </a:r>
            <a:r>
              <a:rPr lang="he-IL" dirty="0"/>
              <a:t> הוא מעל </a:t>
            </a:r>
            <a:r>
              <a:rPr lang="en-US" dirty="0"/>
              <a:t>IP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רגע אחד, ל-</a:t>
            </a:r>
            <a:r>
              <a:rPr lang="en-US" sz="2400" dirty="0"/>
              <a:t>ICMP</a:t>
            </a:r>
            <a:r>
              <a:rPr lang="he-IL" sz="2400" dirty="0"/>
              <a:t> אין פורט מקור ויעד. איך מי שמקבל חבילה יודע שהיא </a:t>
            </a:r>
            <a:r>
              <a:rPr lang="en-US" sz="2400" dirty="0"/>
              <a:t>ICMP</a:t>
            </a:r>
            <a:r>
              <a:rPr lang="he-IL" sz="2400" dirty="0"/>
              <a:t>?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חפשו היכן בחבילה נמצא המידע אודות סוג הפרוטוקול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272" y="2492896"/>
            <a:ext cx="78295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6391" y="4351867"/>
            <a:ext cx="5976938" cy="19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040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Ping Request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95736" y="5784016"/>
            <a:ext cx="6327385" cy="720080"/>
          </a:xfrm>
        </p:spPr>
        <p:txBody>
          <a:bodyPr>
            <a:normAutofit/>
          </a:bodyPr>
          <a:lstStyle/>
          <a:p>
            <a:pPr marL="365760" lvl="0" indent="-256032" algn="r" rt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Wingdings 3"/>
              <a:buChar char=""/>
              <a:defRPr/>
            </a:pPr>
            <a:r>
              <a:rPr lang="he-IL" sz="2800" dirty="0">
                <a:solidFill>
                  <a:schemeClr val="tx1"/>
                </a:solidFill>
              </a:rPr>
              <a:t>חישבו: אילו שדות יהיו זהים ב-</a:t>
            </a:r>
            <a:r>
              <a:rPr lang="en-US" sz="2800" dirty="0">
                <a:solidFill>
                  <a:schemeClr val="tx1"/>
                </a:solidFill>
              </a:rPr>
              <a:t>ping reply</a:t>
            </a:r>
            <a:r>
              <a:rPr lang="he-IL" sz="2800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7504" y="1772816"/>
            <a:ext cx="8639175" cy="3933825"/>
            <a:chOff x="152400" y="1292500"/>
            <a:chExt cx="8639175" cy="3933825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0" y="2054500"/>
              <a:ext cx="5743575" cy="3171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מציין מיקום תוכן 6"/>
            <p:cNvSpPr txBox="1">
              <a:spLocks/>
            </p:cNvSpPr>
            <p:nvPr/>
          </p:nvSpPr>
          <p:spPr>
            <a:xfrm>
              <a:off x="228600" y="1292500"/>
              <a:ext cx="2667000" cy="825691"/>
            </a:xfrm>
            <a:prstGeom prst="wedgeRoundRectCallout">
              <a:avLst>
                <a:gd name="adj1" fmla="val 62534"/>
                <a:gd name="adj2" fmla="val 12553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45720" rIns="0" bIns="45720" rtlCol="1"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he-IL" sz="1600" dirty="0"/>
                <a:t>סוג החבילה </a:t>
              </a:r>
              <a:r>
                <a:rPr lang="en-US" sz="1600" dirty="0"/>
                <a:t>ping request</a:t>
              </a:r>
              <a:endParaRPr lang="he-IL" sz="1600" dirty="0"/>
            </a:p>
          </p:txBody>
        </p:sp>
        <p:sp>
          <p:nvSpPr>
            <p:cNvPr id="23" name="מציין מיקום תוכן 6"/>
            <p:cNvSpPr txBox="1">
              <a:spLocks/>
            </p:cNvSpPr>
            <p:nvPr/>
          </p:nvSpPr>
          <p:spPr>
            <a:xfrm>
              <a:off x="228600" y="2511700"/>
              <a:ext cx="2133600" cy="609600"/>
            </a:xfrm>
            <a:prstGeom prst="wedgeRoundRectCallout">
              <a:avLst>
                <a:gd name="adj1" fmla="val 89711"/>
                <a:gd name="adj2" fmla="val 4133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>
              <a:normAutofit lnSpcReduction="10000"/>
            </a:bodyPr>
            <a:lstStyle/>
            <a:p>
              <a:pPr marL="365760" marR="0" lvl="0" indent="-256032" algn="ctr" defTabSz="914400" rtl="1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 3"/>
                <a:buChar char=""/>
                <a:tabLst/>
                <a:defRPr/>
              </a:pPr>
              <a:r>
                <a:rPr lang="he-IL" sz="1600" dirty="0"/>
                <a:t>בדיקת תקינות המידע בחבילה</a:t>
              </a:r>
              <a:endParaRPr kumimoji="0" lang="he-IL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מציין מיקום תוכן 6"/>
            <p:cNvSpPr txBox="1">
              <a:spLocks/>
            </p:cNvSpPr>
            <p:nvPr/>
          </p:nvSpPr>
          <p:spPr>
            <a:xfrm>
              <a:off x="152400" y="3426100"/>
              <a:ext cx="2667000" cy="838200"/>
            </a:xfrm>
            <a:prstGeom prst="wedgeRoundRectCallout">
              <a:avLst>
                <a:gd name="adj1" fmla="val 67444"/>
                <a:gd name="adj2" fmla="val -4124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>
              <a:noAutofit/>
            </a:bodyPr>
            <a:lstStyle/>
            <a:p>
              <a:pPr marL="365760" marR="0" lvl="0" indent="-256032" algn="ctr" defTabSz="914400" rtl="1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 3"/>
                <a:buChar char=""/>
                <a:tabLst/>
                <a:defRPr/>
              </a:pPr>
              <a:r>
                <a:rPr lang="he-IL" sz="1500" dirty="0"/>
                <a:t>מזהה החבילה, למקרה שנשלחים מספר </a:t>
              </a:r>
              <a:r>
                <a:rPr lang="he-IL" sz="1500" dirty="0" err="1"/>
                <a:t>פינגים</a:t>
              </a:r>
              <a:r>
                <a:rPr lang="he-IL" sz="1500" dirty="0"/>
                <a:t> ברצף</a:t>
              </a:r>
              <a:endParaRPr kumimoji="0" lang="he-IL" sz="15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מציין מיקום תוכן 6"/>
            <p:cNvSpPr txBox="1">
              <a:spLocks/>
            </p:cNvSpPr>
            <p:nvPr/>
          </p:nvSpPr>
          <p:spPr>
            <a:xfrm>
              <a:off x="152400" y="4569100"/>
              <a:ext cx="2667000" cy="533400"/>
            </a:xfrm>
            <a:prstGeom prst="wedgeRoundRectCallout">
              <a:avLst>
                <a:gd name="adj1" fmla="val 68587"/>
                <a:gd name="adj2" fmla="val -10098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>
              <a:noAutofit/>
            </a:bodyPr>
            <a:lstStyle/>
            <a:p>
              <a:pPr marL="365760" marR="0" lvl="0" indent="-256032" algn="ctr" defTabSz="914400" rtl="1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 3"/>
                <a:buChar char=""/>
                <a:tabLst/>
                <a:defRPr/>
              </a:pPr>
              <a:r>
                <a:rPr lang="he-IL" sz="1500" dirty="0"/>
                <a:t>מידע שנישא על גבי החבילה</a:t>
              </a:r>
              <a:endParaRPr kumimoji="0" lang="he-IL" sz="15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מציין מיקום תוכן 6"/>
            <p:cNvSpPr txBox="1">
              <a:spLocks/>
            </p:cNvSpPr>
            <p:nvPr/>
          </p:nvSpPr>
          <p:spPr>
            <a:xfrm>
              <a:off x="6477000" y="3121300"/>
              <a:ext cx="2057400" cy="533400"/>
            </a:xfrm>
            <a:prstGeom prst="wedgeRoundRectCallout">
              <a:avLst>
                <a:gd name="adj1" fmla="val 50584"/>
                <a:gd name="adj2" fmla="val 22668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>
              <a:noAutofit/>
            </a:bodyPr>
            <a:lstStyle/>
            <a:p>
              <a:pPr marL="365760" marR="0" lvl="0" indent="-256032" algn="ctr" defTabSz="914400" rtl="1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 3"/>
                <a:buChar char=""/>
                <a:tabLst/>
                <a:defRPr/>
              </a:pPr>
              <a:r>
                <a:rPr lang="he-IL" sz="1500" dirty="0"/>
                <a:t>תרגום המידע לפי קוד </a:t>
              </a:r>
              <a:r>
                <a:rPr lang="en-US" sz="1500" dirty="0"/>
                <a:t>ASCII</a:t>
              </a:r>
              <a:endParaRPr kumimoji="0" lang="he-IL" sz="15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0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86604"/>
            <a:ext cx="8496944" cy="1450757"/>
          </a:xfrm>
        </p:spPr>
        <p:txBody>
          <a:bodyPr/>
          <a:lstStyle/>
          <a:p>
            <a:pPr algn="ctr" rtl="1"/>
            <a:r>
              <a:rPr lang="en-US" dirty="0"/>
              <a:t>Ping Reply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9225" y="1772816"/>
            <a:ext cx="8625550" cy="3889100"/>
            <a:chOff x="152400" y="1292500"/>
            <a:chExt cx="8625550" cy="38891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24850" y="2085375"/>
              <a:ext cx="5753100" cy="3095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מציין מיקום תוכן 6"/>
            <p:cNvSpPr txBox="1">
              <a:spLocks/>
            </p:cNvSpPr>
            <p:nvPr/>
          </p:nvSpPr>
          <p:spPr>
            <a:xfrm>
              <a:off x="228600" y="1292500"/>
              <a:ext cx="2667000" cy="825691"/>
            </a:xfrm>
            <a:prstGeom prst="wedgeRoundRectCallout">
              <a:avLst>
                <a:gd name="adj1" fmla="val 62534"/>
                <a:gd name="adj2" fmla="val 12553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>
              <a:normAutofit/>
            </a:bodyPr>
            <a:lstStyle/>
            <a:p>
              <a:pPr marL="365760" marR="0" lvl="0" indent="-256032" algn="ctr" defTabSz="914400" rtl="1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 3"/>
                <a:buChar char=""/>
                <a:tabLst/>
                <a:defRPr/>
              </a:pPr>
              <a:r>
                <a:rPr kumimoji="0" lang="he-I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סוג החבילה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ping reply</a:t>
              </a:r>
              <a:endParaRPr kumimoji="0" lang="he-IL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מציין מיקום תוכן 6"/>
            <p:cNvSpPr txBox="1">
              <a:spLocks/>
            </p:cNvSpPr>
            <p:nvPr/>
          </p:nvSpPr>
          <p:spPr>
            <a:xfrm>
              <a:off x="228600" y="2511700"/>
              <a:ext cx="2133600" cy="609600"/>
            </a:xfrm>
            <a:prstGeom prst="wedgeRoundRectCallout">
              <a:avLst>
                <a:gd name="adj1" fmla="val 89711"/>
                <a:gd name="adj2" fmla="val 4133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>
              <a:normAutofit lnSpcReduction="10000"/>
            </a:bodyPr>
            <a:lstStyle/>
            <a:p>
              <a:pPr marL="365760" marR="0" lvl="0" indent="-256032" algn="ctr" defTabSz="914400" rtl="1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 3"/>
                <a:buChar char=""/>
                <a:tabLst/>
                <a:defRPr/>
              </a:pPr>
              <a:r>
                <a:rPr lang="he-IL" sz="1600" dirty="0"/>
                <a:t>בדיקת תקינות המידע בחבילה</a:t>
              </a:r>
              <a:endParaRPr kumimoji="0" lang="he-IL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מציין מיקום תוכן 6"/>
            <p:cNvSpPr txBox="1">
              <a:spLocks/>
            </p:cNvSpPr>
            <p:nvPr/>
          </p:nvSpPr>
          <p:spPr>
            <a:xfrm>
              <a:off x="152400" y="3426100"/>
              <a:ext cx="2667000" cy="993500"/>
            </a:xfrm>
            <a:prstGeom prst="wedgeRoundRectCallout">
              <a:avLst>
                <a:gd name="adj1" fmla="val 67444"/>
                <a:gd name="adj2" fmla="val -4124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>
              <a:noAutofit/>
            </a:bodyPr>
            <a:lstStyle/>
            <a:p>
              <a:pPr marL="365760" marR="0" lvl="0" indent="-256032" algn="ctr" defTabSz="914400" rtl="1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 3"/>
                <a:buChar char=""/>
                <a:tabLst/>
                <a:defRPr/>
              </a:pPr>
              <a:r>
                <a:rPr lang="he-IL" sz="1500" dirty="0"/>
                <a:t>מזהה החבילה, תואם את מזהה הבקשה, למקרה שנשלחים מספר </a:t>
              </a:r>
              <a:r>
                <a:rPr lang="he-IL" sz="1500" dirty="0" err="1"/>
                <a:t>פינגים</a:t>
              </a:r>
              <a:r>
                <a:rPr lang="he-IL" sz="1500" dirty="0"/>
                <a:t> ברצף</a:t>
              </a:r>
              <a:endParaRPr kumimoji="0" lang="he-IL" sz="15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מציין מיקום תוכן 6"/>
            <p:cNvSpPr txBox="1">
              <a:spLocks/>
            </p:cNvSpPr>
            <p:nvPr/>
          </p:nvSpPr>
          <p:spPr>
            <a:xfrm>
              <a:off x="228600" y="4648200"/>
              <a:ext cx="2667000" cy="533400"/>
            </a:xfrm>
            <a:prstGeom prst="wedgeRoundRectCallout">
              <a:avLst>
                <a:gd name="adj1" fmla="val 68587"/>
                <a:gd name="adj2" fmla="val -10098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>
              <a:noAutofit/>
            </a:bodyPr>
            <a:lstStyle/>
            <a:p>
              <a:pPr marL="365760" marR="0" lvl="0" indent="-256032" algn="ctr" defTabSz="914400" rtl="1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 3"/>
                <a:buChar char=""/>
                <a:tabLst/>
                <a:defRPr/>
              </a:pPr>
              <a:r>
                <a:rPr lang="he-IL" sz="1500" dirty="0"/>
                <a:t>מידע שנישא על גבי החבילה</a:t>
              </a:r>
              <a:endParaRPr kumimoji="0" lang="he-IL" sz="15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מציין מיקום תוכן 6"/>
            <p:cNvSpPr txBox="1">
              <a:spLocks/>
            </p:cNvSpPr>
            <p:nvPr/>
          </p:nvSpPr>
          <p:spPr>
            <a:xfrm>
              <a:off x="6477000" y="3121300"/>
              <a:ext cx="2057400" cy="533400"/>
            </a:xfrm>
            <a:prstGeom prst="wedgeRoundRectCallout">
              <a:avLst>
                <a:gd name="adj1" fmla="val 50584"/>
                <a:gd name="adj2" fmla="val 22668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>
              <a:noAutofit/>
            </a:bodyPr>
            <a:lstStyle/>
            <a:p>
              <a:pPr marL="365760" marR="0" lvl="0" indent="-256032" algn="ctr" defTabSz="914400" rtl="1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 3"/>
                <a:buChar char=""/>
                <a:tabLst/>
                <a:defRPr/>
              </a:pPr>
              <a:r>
                <a:rPr lang="he-IL" sz="1500" dirty="0"/>
                <a:t>תרגום המידע לפי קוד </a:t>
              </a:r>
              <a:r>
                <a:rPr lang="en-US" sz="1500" dirty="0"/>
                <a:t>ASCII</a:t>
              </a:r>
              <a:endParaRPr kumimoji="0" lang="he-IL" sz="15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37364" y="5661316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האם ניתן להעביר כל מידע על </a:t>
            </a:r>
            <a:r>
              <a:rPr lang="en-US" sz="2800" dirty="0"/>
              <a:t>ping</a:t>
            </a:r>
            <a:r>
              <a:rPr lang="he-IL" sz="2800" dirty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743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שעשוע </a:t>
            </a:r>
            <a:r>
              <a:rPr lang="en-US" dirty="0"/>
              <a:t>Ping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9552" y="1988840"/>
            <a:ext cx="8208912" cy="1656184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בצעו את תרגיל מודרך 7.5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גירמו ל-</a:t>
            </a:r>
            <a:r>
              <a:rPr lang="en-US" sz="2400" dirty="0"/>
              <a:t>google</a:t>
            </a:r>
            <a:r>
              <a:rPr lang="he-IL" sz="2400" dirty="0"/>
              <a:t> לשלוח אליכם </a:t>
            </a:r>
            <a:r>
              <a:rPr lang="en-US" sz="2400" dirty="0"/>
              <a:t>ping reply</a:t>
            </a:r>
            <a:r>
              <a:rPr lang="he-IL" sz="2400" dirty="0"/>
              <a:t> עם ההודעה </a:t>
            </a:r>
            <a:r>
              <a:rPr lang="en-US" sz="2400" dirty="0"/>
              <a:t>“You are the best!”</a:t>
            </a:r>
            <a:endParaRPr lang="he-IL" sz="2400" dirty="0"/>
          </a:p>
        </p:txBody>
      </p:sp>
      <p:pic>
        <p:nvPicPr>
          <p:cNvPr id="6" name="Picture 2" descr="http://scitechdaily.com/images/happy-teen-blogg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733800"/>
            <a:ext cx="4343400" cy="2395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422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/>
              <a:t>כתיבת </a:t>
            </a:r>
            <a:r>
              <a:rPr lang="en-US" sz="4000" dirty="0"/>
              <a:t>Traceroute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68" y="1845734"/>
            <a:ext cx="4082792" cy="3023426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סוגי הודעות </a:t>
            </a:r>
            <a:r>
              <a:rPr lang="en-US" dirty="0"/>
              <a:t>ICMP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הגיע הזמן להפשיל שרוולים ולכתוב </a:t>
            </a:r>
            <a:r>
              <a:rPr lang="en-US" dirty="0"/>
              <a:t>Traceroute</a:t>
            </a:r>
            <a:r>
              <a:rPr lang="he-IL" dirty="0"/>
              <a:t> בעצמנו </a:t>
            </a:r>
            <a:r>
              <a:rPr lang="he-IL" dirty="0">
                <a:sym typeface="Wingdings" pitchFamily="2" charset="2"/>
              </a:rPr>
              <a:t>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>
                <a:sym typeface="Wingdings" pitchFamily="2" charset="2"/>
              </a:rPr>
              <a:t>בשקפים הבאים נספק הדרכה לביצוע תרגיל 7.8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>
                <a:sym typeface="Wingdings" pitchFamily="2" charset="2"/>
              </a:rPr>
              <a:t>הסבר מפורט - בספר</a:t>
            </a:r>
            <a:endParaRPr lang="he-IL" dirty="0"/>
          </a:p>
        </p:txBody>
      </p:sp>
      <p:pic>
        <p:nvPicPr>
          <p:cNvPr id="4" name="Picture 2" descr="http://spellbound.nu/wp-content/uploads/2012/04/popey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939212"/>
            <a:ext cx="3546522" cy="1981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2238" y="220486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https://en.wikipedia.org/wiki/Internet_Control_Message_Protocol</a:t>
            </a: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98186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2028</TotalTime>
  <Words>563</Words>
  <Application>Microsoft Office PowerPoint</Application>
  <PresentationFormat>On-screen Show (4:3)</PresentationFormat>
  <Paragraphs>88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Wingdings</vt:lpstr>
      <vt:lpstr>Wingdings 3</vt:lpstr>
      <vt:lpstr>Retrospect</vt:lpstr>
      <vt:lpstr>שכבת הרשת - ICMP</vt:lpstr>
      <vt:lpstr>מה נלמד?</vt:lpstr>
      <vt:lpstr>פרוטוקול ICMP</vt:lpstr>
      <vt:lpstr>איך פינג עובד?</vt:lpstr>
      <vt:lpstr>איך פינג עובד - המשך</vt:lpstr>
      <vt:lpstr>Ping Request</vt:lpstr>
      <vt:lpstr>Ping Reply</vt:lpstr>
      <vt:lpstr>שעשוע Ping</vt:lpstr>
      <vt:lpstr>כתיבת Traceroute</vt:lpstr>
      <vt:lpstr>מהו TTL?</vt:lpstr>
      <vt:lpstr>TTL- המשך</vt:lpstr>
      <vt:lpstr>Traceroute- המשך</vt:lpstr>
      <vt:lpstr>Traceroute- טיפים לתרגיל 7.8</vt:lpstr>
      <vt:lpstr>סיכום ביניים - מה למדנו?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הכרת ה WireShark</dc:title>
  <dc:creator>DWECK</dc:creator>
  <cp:lastModifiedBy>nir dweck</cp:lastModifiedBy>
  <cp:revision>109</cp:revision>
  <dcterms:created xsi:type="dcterms:W3CDTF">2015-11-06T15:06:13Z</dcterms:created>
  <dcterms:modified xsi:type="dcterms:W3CDTF">2022-02-15T19:42:53Z</dcterms:modified>
</cp:coreProperties>
</file>