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0" r:id="rId3"/>
    <p:sldId id="259" r:id="rId4"/>
    <p:sldId id="280" r:id="rId5"/>
    <p:sldId id="281" r:id="rId6"/>
    <p:sldId id="263" r:id="rId7"/>
    <p:sldId id="264" r:id="rId8"/>
    <p:sldId id="282" r:id="rId9"/>
    <p:sldId id="277" r:id="rId10"/>
    <p:sldId id="283" r:id="rId11"/>
    <p:sldId id="284" r:id="rId12"/>
    <p:sldId id="287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60"/>
            <p14:sldId id="259"/>
            <p14:sldId id="280"/>
            <p14:sldId id="281"/>
            <p14:sldId id="263"/>
            <p14:sldId id="264"/>
            <p14:sldId id="282"/>
            <p14:sldId id="277"/>
            <p14:sldId id="283"/>
            <p14:sldId id="284"/>
            <p14:sldId id="287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0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הרשת - </a:t>
            </a:r>
            <a:r>
              <a:rPr lang="en-US" dirty="0"/>
              <a:t>DHCP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שלבי </a:t>
            </a:r>
            <a:r>
              <a:rPr lang="en-US" dirty="0"/>
              <a:t>DHCP</a:t>
            </a:r>
            <a:r>
              <a:rPr lang="he-IL" dirty="0"/>
              <a:t>- </a:t>
            </a:r>
            <a:r>
              <a:rPr lang="en-US" dirty="0"/>
              <a:t>Discover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72" y="1772816"/>
            <a:ext cx="8784975" cy="431957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Discover</a:t>
            </a:r>
            <a:r>
              <a:rPr lang="he-IL" sz="2800" dirty="0"/>
              <a:t>: נשלח הודעה שמשמעותה "האם יש כאן שרת </a:t>
            </a:r>
            <a:r>
              <a:rPr lang="en-US" sz="2800" dirty="0"/>
              <a:t>DHCP</a:t>
            </a:r>
            <a:r>
              <a:rPr lang="he-IL" sz="2800" dirty="0"/>
              <a:t> שיכול להקצות לי כתובת </a:t>
            </a:r>
            <a:r>
              <a:rPr lang="en-US" sz="2800" dirty="0"/>
              <a:t>IP</a:t>
            </a:r>
            <a:r>
              <a:rPr lang="he-IL" sz="2800" dirty="0"/>
              <a:t>?"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ענו על השאלות הבאות לאחר שחקרתם את התשובה ב-</a:t>
            </a:r>
            <a:r>
              <a:rPr lang="en-US" sz="2800" dirty="0" err="1"/>
              <a:t>wireshark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לאיזו כתובת </a:t>
            </a:r>
            <a:r>
              <a:rPr lang="en-US" sz="2800" dirty="0"/>
              <a:t>IP</a:t>
            </a:r>
            <a:r>
              <a:rPr lang="he-IL" sz="2800" dirty="0"/>
              <a:t> נשלח את ההודעה?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כיוון שלא ידוע לנו ה-</a:t>
            </a:r>
            <a:r>
              <a:rPr lang="en-US" sz="2400" dirty="0"/>
              <a:t>IP</a:t>
            </a:r>
            <a:r>
              <a:rPr lang="he-IL" sz="2400" dirty="0"/>
              <a:t> של השרת, נשלח </a:t>
            </a:r>
            <a:r>
              <a:rPr lang="en-US" sz="2400" dirty="0"/>
              <a:t>Broadcast IP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מאיזו כתובת </a:t>
            </a:r>
            <a:r>
              <a:rPr lang="en-US" sz="2800" dirty="0"/>
              <a:t>IP</a:t>
            </a:r>
            <a:r>
              <a:rPr lang="he-IL" sz="2800" dirty="0"/>
              <a:t> נשלח את ההודעה?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כיוון שלא ידועה לנו הכתובת שלנו, נשלח 0.0.0.0 פיקטיבי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מהו עשוי להכיל שדה ה-</a:t>
            </a:r>
            <a:r>
              <a:rPr lang="en-US" sz="2800" dirty="0"/>
              <a:t>option</a:t>
            </a:r>
            <a:r>
              <a:rPr lang="he-IL" sz="28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ייתכן ונבקש את כתובת ה-</a:t>
            </a:r>
            <a:r>
              <a:rPr lang="en-US" sz="2400" dirty="0"/>
              <a:t>IP</a:t>
            </a:r>
            <a:r>
              <a:rPr lang="he-IL" sz="2400" dirty="0"/>
              <a:t> האחרונה שהשתמשנו בה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2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שלבי </a:t>
            </a:r>
            <a:r>
              <a:rPr lang="en-US" dirty="0"/>
              <a:t>DHCP</a:t>
            </a:r>
            <a:r>
              <a:rPr lang="he-IL" dirty="0"/>
              <a:t>- </a:t>
            </a:r>
            <a:r>
              <a:rPr lang="en-US" dirty="0"/>
              <a:t>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5734"/>
            <a:ext cx="8115240" cy="440991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Offer</a:t>
            </a:r>
            <a:r>
              <a:rPr lang="he-IL" sz="2400" dirty="0"/>
              <a:t>: השרת שולח הודעה שמשמעותה "אתה יכול לקבל את ה-</a:t>
            </a:r>
            <a:r>
              <a:rPr lang="en-US" sz="2400" dirty="0"/>
              <a:t>IP</a:t>
            </a:r>
            <a:r>
              <a:rPr lang="he-IL" sz="2400" dirty="0"/>
              <a:t> הבא"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חקרו את חבילת ה-</a:t>
            </a:r>
            <a:r>
              <a:rPr lang="en-US" sz="2400" dirty="0"/>
              <a:t>offer</a:t>
            </a:r>
            <a:r>
              <a:rPr lang="he-IL" sz="2400" dirty="0"/>
              <a:t> ב-</a:t>
            </a:r>
            <a:r>
              <a:rPr lang="en-US" sz="2400" dirty="0" err="1"/>
              <a:t>wireshark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מאיזו כתובת </a:t>
            </a:r>
            <a:r>
              <a:rPr lang="en-US" sz="2400" dirty="0"/>
              <a:t>IP</a:t>
            </a:r>
            <a:r>
              <a:rPr lang="he-IL" sz="2400" dirty="0"/>
              <a:t> נשלחת ההודעה?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מכתובת ה-</a:t>
            </a:r>
            <a:r>
              <a:rPr lang="en-US" sz="2000" dirty="0"/>
              <a:t>IP</a:t>
            </a:r>
            <a:r>
              <a:rPr lang="he-IL" sz="2000" dirty="0"/>
              <a:t> של שרת ה-</a:t>
            </a:r>
            <a:r>
              <a:rPr lang="en-US" sz="2000" dirty="0"/>
              <a:t>DHCP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לאיזו כתובת </a:t>
            </a:r>
            <a:r>
              <a:rPr lang="en-US" sz="2400" dirty="0"/>
              <a:t>IP</a:t>
            </a:r>
            <a:r>
              <a:rPr lang="he-IL" sz="2400" dirty="0"/>
              <a:t> נשלחת ההודעה?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לכתובת </a:t>
            </a:r>
            <a:r>
              <a:rPr lang="en-US" sz="2000" dirty="0"/>
              <a:t>Broadcast IP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לעיתים, לכתובת שהלקוח ביקש לקבל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מכיל שדה ה-</a:t>
            </a:r>
            <a:r>
              <a:rPr lang="en-US" sz="2400" dirty="0"/>
              <a:t>option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את משך הזמן </a:t>
            </a:r>
            <a:r>
              <a:rPr lang="en-US" sz="2000" dirty="0"/>
              <a:t>(lease time)</a:t>
            </a:r>
            <a:r>
              <a:rPr lang="he-IL" sz="2000" dirty="0"/>
              <a:t> שכתובת ה-</a:t>
            </a:r>
            <a:r>
              <a:rPr lang="en-US" sz="2000" dirty="0"/>
              <a:t>IP</a:t>
            </a:r>
            <a:r>
              <a:rPr lang="he-IL" sz="2000" dirty="0"/>
              <a:t> המוצעת תהיה בתוקף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835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שלבי </a:t>
            </a:r>
            <a:r>
              <a:rPr lang="en-US" sz="6000" dirty="0"/>
              <a:t>DHCP</a:t>
            </a:r>
            <a:r>
              <a:rPr lang="he-IL" sz="6000" dirty="0"/>
              <a:t>- </a:t>
            </a:r>
            <a:r>
              <a:rPr lang="en-US" sz="6000" dirty="0"/>
              <a:t>Request, 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5734"/>
            <a:ext cx="7971224" cy="4463586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אפשרי מצב ששני שרתי </a:t>
            </a:r>
            <a:r>
              <a:rPr lang="en-US" sz="2800" dirty="0"/>
              <a:t>DHCP</a:t>
            </a:r>
            <a:r>
              <a:rPr lang="he-IL" sz="2800" dirty="0"/>
              <a:t> ישלחו </a:t>
            </a:r>
            <a:r>
              <a:rPr lang="en-US" sz="2800" dirty="0"/>
              <a:t>DHCP Offer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לדוגמה, שני שרתי </a:t>
            </a:r>
            <a:r>
              <a:rPr lang="en-US" sz="2400" dirty="0"/>
              <a:t>DHCP</a:t>
            </a:r>
            <a:r>
              <a:rPr lang="he-IL" sz="2400" dirty="0"/>
              <a:t> באותה רשת, כל אחד מחזיק מרחב כתובות </a:t>
            </a:r>
            <a:r>
              <a:rPr lang="en-US" sz="2400" dirty="0"/>
              <a:t>IP</a:t>
            </a:r>
            <a:r>
              <a:rPr lang="he-IL" sz="2400" dirty="0"/>
              <a:t> שונה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Request</a:t>
            </a:r>
            <a:r>
              <a:rPr lang="he-IL" sz="2800" dirty="0"/>
              <a:t>: הלקוח שולח הודעה שמשמעותה "אני מבקש את ה-</a:t>
            </a:r>
            <a:r>
              <a:rPr lang="en-US" sz="2800" dirty="0"/>
              <a:t>IP</a:t>
            </a:r>
            <a:r>
              <a:rPr lang="he-IL" sz="2800" dirty="0"/>
              <a:t> ששמרת עבורי"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אם יש שרת </a:t>
            </a:r>
            <a:r>
              <a:rPr lang="en-US" sz="2400" dirty="0"/>
              <a:t>DHCP</a:t>
            </a:r>
            <a:r>
              <a:rPr lang="he-IL" sz="2400" dirty="0"/>
              <a:t> נוסף, הוא יוכל לשחרר את ה-</a:t>
            </a:r>
            <a:r>
              <a:rPr lang="en-US" sz="2400" dirty="0"/>
              <a:t>IP</a:t>
            </a:r>
            <a:r>
              <a:rPr lang="he-IL" sz="2400" dirty="0"/>
              <a:t> ששמר ללקוח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Ack</a:t>
            </a:r>
            <a:r>
              <a:rPr lang="he-IL" sz="2800" dirty="0"/>
              <a:t>: השרת מאשר ללקוח את השימוש ב-</a:t>
            </a:r>
            <a:r>
              <a:rPr lang="en-US" sz="2800" dirty="0"/>
              <a:t>IP</a:t>
            </a:r>
            <a:r>
              <a:rPr lang="he-IL" sz="2800" dirty="0"/>
              <a:t> שהקצה עבורו</a:t>
            </a:r>
          </a:p>
        </p:txBody>
      </p:sp>
    </p:spTree>
    <p:extLst>
      <p:ext uri="{BB962C8B-B14F-4D97-AF65-F5344CB8AC3E}">
        <p14:creationId xmlns:p14="http://schemas.microsoft.com/office/powerpoint/2010/main" val="231154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DHCP</a:t>
            </a:r>
            <a:r>
              <a:rPr lang="he-IL" dirty="0"/>
              <a:t> - 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68" y="1844824"/>
            <a:ext cx="8558120" cy="252028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הסבירו מה היתרונות של הקצאת </a:t>
            </a:r>
            <a:r>
              <a:rPr lang="en-US" sz="2400" dirty="0"/>
              <a:t>IP</a:t>
            </a:r>
            <a:r>
              <a:rPr lang="he-IL" sz="2400" dirty="0"/>
              <a:t> דינמית?</a:t>
            </a:r>
          </a:p>
          <a:p>
            <a:pPr algn="r" rtl="1"/>
            <a:r>
              <a:rPr lang="he-IL" sz="2400" dirty="0"/>
              <a:t>מהם שלבי ה-</a:t>
            </a:r>
            <a:r>
              <a:rPr lang="en-US" sz="2400" dirty="0"/>
              <a:t>DORA</a:t>
            </a:r>
            <a:r>
              <a:rPr lang="he-IL" sz="2400" dirty="0"/>
              <a:t> של </a:t>
            </a:r>
            <a:r>
              <a:rPr lang="en-US" sz="2400" dirty="0"/>
              <a:t>DHCP</a:t>
            </a:r>
            <a:r>
              <a:rPr lang="he-IL" sz="2400" dirty="0"/>
              <a:t>?</a:t>
            </a:r>
          </a:p>
          <a:p>
            <a:pPr algn="r" rtl="1"/>
            <a:r>
              <a:rPr lang="he-IL" sz="2400" dirty="0"/>
              <a:t>נניח שכתובת ה-</a:t>
            </a:r>
            <a:r>
              <a:rPr lang="en-US" sz="2400" dirty="0"/>
              <a:t>IP</a:t>
            </a:r>
            <a:r>
              <a:rPr lang="he-IL" sz="2400" dirty="0"/>
              <a:t> של שרת ה-</a:t>
            </a:r>
            <a:r>
              <a:rPr lang="en-US" sz="2400" dirty="0"/>
              <a:t>DHCP</a:t>
            </a:r>
            <a:r>
              <a:rPr lang="he-IL" sz="2400" dirty="0"/>
              <a:t> היא 1.2.0.1 והוא מקצה ללקוח את הכתובת 1.2.0.7. השלימו את השדות בשכבת הרשת:</a:t>
            </a:r>
          </a:p>
        </p:txBody>
      </p:sp>
      <p:graphicFrame>
        <p:nvGraphicFramePr>
          <p:cNvPr id="4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76546"/>
              </p:ext>
            </p:extLst>
          </p:nvPr>
        </p:nvGraphicFramePr>
        <p:xfrm>
          <a:off x="1043608" y="3717032"/>
          <a:ext cx="7543800" cy="2463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שלב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Source IP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Destination IP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Discover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Offer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Request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err="1"/>
                        <a:t>Ack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מלבן מעוגל 6"/>
          <p:cNvSpPr/>
          <p:nvPr/>
        </p:nvSpPr>
        <p:spPr>
          <a:xfrm>
            <a:off x="4040335" y="4282067"/>
            <a:ext cx="17526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0.0.0.0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מעוגל 7"/>
          <p:cNvSpPr/>
          <p:nvPr/>
        </p:nvSpPr>
        <p:spPr>
          <a:xfrm>
            <a:off x="1068535" y="4282067"/>
            <a:ext cx="2286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255.255.255.255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 מעוגל 8"/>
          <p:cNvSpPr/>
          <p:nvPr/>
        </p:nvSpPr>
        <p:spPr>
          <a:xfrm>
            <a:off x="4040335" y="4815467"/>
            <a:ext cx="17526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1.2.0.1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מעוגל 9"/>
          <p:cNvSpPr/>
          <p:nvPr/>
        </p:nvSpPr>
        <p:spPr>
          <a:xfrm>
            <a:off x="1078060" y="4767842"/>
            <a:ext cx="2286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255.255.255.255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מלבן מעוגל 10"/>
          <p:cNvSpPr/>
          <p:nvPr/>
        </p:nvSpPr>
        <p:spPr>
          <a:xfrm>
            <a:off x="1087585" y="5272667"/>
            <a:ext cx="2286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255.255.255.255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מעוגל 11"/>
          <p:cNvSpPr/>
          <p:nvPr/>
        </p:nvSpPr>
        <p:spPr>
          <a:xfrm>
            <a:off x="1097110" y="5739392"/>
            <a:ext cx="2286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1.2.0.7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מלבן מעוגל 12"/>
          <p:cNvSpPr/>
          <p:nvPr/>
        </p:nvSpPr>
        <p:spPr>
          <a:xfrm>
            <a:off x="4040335" y="5272667"/>
            <a:ext cx="17526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0.0.0.0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מלבן מעוגל 13"/>
          <p:cNvSpPr/>
          <p:nvPr/>
        </p:nvSpPr>
        <p:spPr>
          <a:xfrm>
            <a:off x="4040335" y="5729867"/>
            <a:ext cx="17526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1.2.0.1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בעיה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916832"/>
            <a:ext cx="87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3200" dirty="0"/>
              <a:t>"לכל איש יש שם</a:t>
            </a:r>
            <a:br>
              <a:rPr lang="en-US" sz="3200" dirty="0"/>
            </a:br>
            <a:r>
              <a:rPr lang="he-IL" sz="3200" dirty="0"/>
              <a:t>שנתן לו אלוהים</a:t>
            </a:r>
            <a:br>
              <a:rPr lang="en-US" sz="3200" dirty="0"/>
            </a:br>
            <a:r>
              <a:rPr lang="he-IL" sz="3200" dirty="0"/>
              <a:t>ונתנו לו אביו </a:t>
            </a:r>
            <a:r>
              <a:rPr lang="he-IL" sz="3200" dirty="0" err="1"/>
              <a:t>ואימו</a:t>
            </a:r>
            <a:r>
              <a:rPr lang="he-IL" sz="3200" dirty="0"/>
              <a:t>"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3200" dirty="0"/>
              <a:t>מי נותן שם למחשב?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3200" dirty="0"/>
              <a:t>מה יקרה אם יהיו לנו שני מחשבים עם אותו שם ברשת?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מחשב עם זיכרון – הקצאה סטטית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03848" y="1845734"/>
            <a:ext cx="5832649" cy="453559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אפשר לקבוע כתובת </a:t>
            </a:r>
            <a:r>
              <a:rPr lang="en-US" sz="2800" dirty="0"/>
              <a:t>IP</a:t>
            </a:r>
            <a:r>
              <a:rPr lang="he-IL" sz="2800" dirty="0"/>
              <a:t> קבועה (סטטית) במחשב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הדרכה: בספר הלימוד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חישבו- מדוע הקצאה סטטית לא נפוצה?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קשה לנחש כתובת </a:t>
            </a:r>
            <a:r>
              <a:rPr lang="en-US" sz="2400" dirty="0"/>
              <a:t>IP</a:t>
            </a:r>
            <a:r>
              <a:rPr lang="he-IL" sz="2400" dirty="0"/>
              <a:t> שתהיה ייחודית בעולם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גם מאחורי </a:t>
            </a:r>
            <a:r>
              <a:rPr lang="en-US" sz="2400" dirty="0"/>
              <a:t>NAT</a:t>
            </a:r>
            <a:r>
              <a:rPr lang="he-IL" sz="2400" dirty="0"/>
              <a:t>- צריך לוודא שאין התנגשות עם רכיב אחר ברשת המקומית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הקצאה לא יעילה של כתובות </a:t>
            </a:r>
            <a:r>
              <a:rPr lang="en-US" sz="2400" dirty="0"/>
              <a:t>IP</a:t>
            </a:r>
            <a:endParaRPr lang="he-IL" sz="24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/>
              <a:t>שומרים כתובת גם למי שמנותק</a:t>
            </a:r>
          </a:p>
        </p:txBody>
      </p:sp>
      <p:pic>
        <p:nvPicPr>
          <p:cNvPr id="7" name="Picture 2" descr="http://vignette1.wikia.nocookie.net/fantendo/images/7/77/BalloonMario.png/revision/latest?cb=201004251755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5734"/>
            <a:ext cx="2895600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הקצאה סטטית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296"/>
            <a:ext cx="9144000" cy="36174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685725"/>
            <a:ext cx="2431761" cy="31039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91" y="3685725"/>
            <a:ext cx="2743188" cy="3103955"/>
          </a:xfrm>
          <a:prstGeom prst="rect">
            <a:avLst/>
          </a:prstGeom>
        </p:spPr>
      </p:pic>
      <p:sp>
        <p:nvSpPr>
          <p:cNvPr id="15" name="Arrow: Curved Left 14"/>
          <p:cNvSpPr/>
          <p:nvPr/>
        </p:nvSpPr>
        <p:spPr>
          <a:xfrm rot="1915265">
            <a:off x="7639726" y="5056516"/>
            <a:ext cx="839169" cy="1283690"/>
          </a:xfrm>
          <a:prstGeom prst="curvedLeftArrow">
            <a:avLst>
              <a:gd name="adj1" fmla="val 25000"/>
              <a:gd name="adj2" fmla="val 764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Left 15"/>
          <p:cNvSpPr/>
          <p:nvPr/>
        </p:nvSpPr>
        <p:spPr>
          <a:xfrm>
            <a:off x="3275856" y="4995386"/>
            <a:ext cx="151216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marL="685800" indent="-685800" algn="ct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dirty="0"/>
              <a:t>הקצאה דינמית של כתובת </a:t>
            </a:r>
            <a:r>
              <a:rPr lang="en-US" dirty="0"/>
              <a:t>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844824"/>
            <a:ext cx="871296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הרעיון: הרשת תקצה למשתמשים את כתובות ה-</a:t>
            </a:r>
            <a:r>
              <a:rPr lang="en-US" sz="2400" dirty="0"/>
              <a:t>IP</a:t>
            </a:r>
            <a:r>
              <a:rPr lang="he-IL" sz="2400" dirty="0"/>
              <a:t> לפי הצורך</a:t>
            </a:r>
          </a:p>
          <a:p>
            <a:pPr marL="800100" lvl="1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IANA</a:t>
            </a:r>
            <a:r>
              <a:rPr lang="he-IL" sz="2000" dirty="0"/>
              <a:t> יקצה לכל </a:t>
            </a:r>
            <a:r>
              <a:rPr lang="en-US" sz="2000" dirty="0"/>
              <a:t>ISP</a:t>
            </a:r>
            <a:r>
              <a:rPr lang="he-IL" sz="2000" dirty="0"/>
              <a:t> אוסף כתובות </a:t>
            </a:r>
            <a:r>
              <a:rPr lang="en-US" sz="2000" dirty="0"/>
              <a:t>IP</a:t>
            </a:r>
            <a:r>
              <a:rPr lang="he-IL" sz="2000" dirty="0"/>
              <a:t> ייחודי (לדוגמה 1.2.0.0/16)</a:t>
            </a:r>
          </a:p>
          <a:p>
            <a:pPr marL="800100" lvl="1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ה-</a:t>
            </a:r>
            <a:r>
              <a:rPr lang="en-US" sz="2000" dirty="0"/>
              <a:t>ISP</a:t>
            </a:r>
            <a:r>
              <a:rPr lang="he-IL" sz="2000" dirty="0"/>
              <a:t> יקצה כתובת זמנית לכל משתמש</a:t>
            </a:r>
          </a:p>
          <a:p>
            <a:pPr marL="342900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חישבו- מה היתרונות של שיטה זו?</a:t>
            </a:r>
          </a:p>
          <a:p>
            <a:pPr marL="800100" lvl="1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אין צורך בעבודה ידנית</a:t>
            </a:r>
          </a:p>
          <a:p>
            <a:pPr marL="800100" lvl="1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אין בעיה של התנגשויות עם כתובות </a:t>
            </a:r>
            <a:r>
              <a:rPr lang="en-US" sz="2000" dirty="0"/>
              <a:t>IP</a:t>
            </a:r>
            <a:r>
              <a:rPr lang="he-IL" sz="2000" dirty="0"/>
              <a:t> אחרות</a:t>
            </a:r>
          </a:p>
          <a:p>
            <a:pPr marL="800100" lvl="1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שימוש יעיל יותר בכמות כתובות ה-</a:t>
            </a:r>
            <a:r>
              <a:rPr lang="en-US" sz="2000" dirty="0"/>
              <a:t>IP</a:t>
            </a:r>
          </a:p>
          <a:p>
            <a:pPr marL="1257300" lvl="2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רק מי שמחובר מקבל כתובת</a:t>
            </a:r>
          </a:p>
          <a:p>
            <a:pPr marL="800100" lvl="1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מאפשר מעבר בין רשתות</a:t>
            </a:r>
          </a:p>
        </p:txBody>
      </p:sp>
      <p:pic>
        <p:nvPicPr>
          <p:cNvPr id="7" name="Picture 2" descr="http://orig03.deviantart.net/a32c/f/2015/053/0/6/mario_run_cycle___colored_by_j_arturo-d8j4leh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606271"/>
            <a:ext cx="2622550" cy="26628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04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מעבר בין רשתות (נדידה)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4313" y="1916832"/>
            <a:ext cx="5208808" cy="43204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נניח שיש בעולם </a:t>
            </a:r>
            <a:r>
              <a:rPr lang="he-IL" sz="2400" u="sng" dirty="0"/>
              <a:t>רק</a:t>
            </a:r>
            <a:r>
              <a:rPr lang="he-IL" sz="2400" dirty="0"/>
              <a:t> כתובות </a:t>
            </a:r>
            <a:r>
              <a:rPr lang="en-US" sz="2400" dirty="0"/>
              <a:t>IP</a:t>
            </a:r>
            <a:r>
              <a:rPr lang="he-IL" sz="2400" dirty="0"/>
              <a:t> קבועות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לפטופ מחובר לנתב </a:t>
            </a:r>
            <a:r>
              <a:rPr lang="en-US" sz="2400" dirty="0" err="1"/>
              <a:t>wifi</a:t>
            </a:r>
            <a:r>
              <a:rPr lang="he-IL" sz="2400" dirty="0"/>
              <a:t> ברשת 1.2.3.0/24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הלפטופ בעל כתובת קבועה 1.2.3.4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מעבירים את הלפטופ לרשת 5.6.7.0/24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חישבו- איפה הבעיה?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כל החבילות שמיועדות ל-1.2.3.4 ימשיכו להישלח ל- 1.2.3.0/24 ולא יגיעו אל הלפטופ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267200"/>
            <a:ext cx="1452563" cy="134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63441" y="5557323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1.2.3.0/24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9362" y="2066627"/>
            <a:ext cx="3194951" cy="2045732"/>
            <a:chOff x="0" y="1894525"/>
            <a:chExt cx="3194951" cy="2045732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894525"/>
              <a:ext cx="1452563" cy="1343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92332" y="3238485"/>
              <a:ext cx="1295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5.6.7.0/24</a:t>
              </a:r>
            </a:p>
          </p:txBody>
        </p:sp>
        <p:grpSp>
          <p:nvGrpSpPr>
            <p:cNvPr id="27" name="קבוצה 13"/>
            <p:cNvGrpSpPr/>
            <p:nvPr/>
          </p:nvGrpSpPr>
          <p:grpSpPr>
            <a:xfrm>
              <a:off x="2095113" y="2808925"/>
              <a:ext cx="1099838" cy="1131332"/>
              <a:chOff x="2133600" y="2286000"/>
              <a:chExt cx="1099838" cy="1131332"/>
            </a:xfrm>
          </p:grpSpPr>
          <p:pic>
            <p:nvPicPr>
              <p:cNvPr id="28" name="Picture 2" descr="http://static1.shop.indiatimes.com/images/products/additional/original/B1482649_View_1/computers/notebook/hp-envy-6-1001tu-laptop-core-i3-4gb-500gb-win-7-hb-midnight-black-ruby-red-with-laptop-bag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33600" y="2286000"/>
                <a:ext cx="1099838" cy="786385"/>
              </a:xfrm>
              <a:prstGeom prst="rect">
                <a:avLst/>
              </a:prstGeom>
              <a:no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2209800" y="30480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1.2.3.4</a:t>
                </a:r>
              </a:p>
            </p:txBody>
          </p:sp>
        </p:grpSp>
        <p:cxnSp>
          <p:nvCxnSpPr>
            <p:cNvPr id="30" name="Shape 12"/>
            <p:cNvCxnSpPr>
              <a:stCxn id="28" idx="1"/>
              <a:endCxn id="19" idx="3"/>
            </p:cNvCxnSpPr>
            <p:nvPr/>
          </p:nvCxnSpPr>
          <p:spPr>
            <a:xfrm rot="10800000">
              <a:off x="1452563" y="2566506"/>
              <a:ext cx="642550" cy="6356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4"/>
            <a:ext cx="8496944" cy="1450757"/>
          </a:xfrm>
        </p:spPr>
        <p:txBody>
          <a:bodyPr/>
          <a:lstStyle/>
          <a:p>
            <a:pPr algn="ctr" rtl="1"/>
            <a:r>
              <a:rPr lang="he-IL" dirty="0"/>
              <a:t>פרוטוקול </a:t>
            </a:r>
            <a:r>
              <a:rPr lang="en-US" dirty="0"/>
              <a:t>DHCP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904" y="1916832"/>
            <a:ext cx="5142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פרוטוקול </a:t>
            </a:r>
            <a:r>
              <a:rPr lang="en-US" sz="2400" dirty="0"/>
              <a:t>DHCP</a:t>
            </a:r>
            <a:r>
              <a:rPr lang="he-IL" sz="2400" dirty="0"/>
              <a:t> אינו פרוטוקול של שכבת הרשת אלא נמצא מעליה</a:t>
            </a:r>
          </a:p>
          <a:p>
            <a:pPr marL="742950" lvl="1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היינו צריכים ללמוד את שכבת הרשת כדי להבין אותו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הבעיה שהפרוטוקול פותר: איך להקצות כתובת </a:t>
            </a:r>
            <a:r>
              <a:rPr lang="en-US" sz="2400" dirty="0"/>
              <a:t>IP</a:t>
            </a:r>
            <a:r>
              <a:rPr lang="he-IL" sz="2400" dirty="0"/>
              <a:t> לרכיב שאין לו </a:t>
            </a:r>
            <a:r>
              <a:rPr lang="en-US" sz="2400" dirty="0"/>
              <a:t>IP</a:t>
            </a:r>
            <a:r>
              <a:rPr lang="he-IL" sz="2400" dirty="0"/>
              <a:t>?</a:t>
            </a:r>
          </a:p>
          <a:p>
            <a:pPr marL="742950" lvl="1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אם אין לי </a:t>
            </a:r>
            <a:r>
              <a:rPr lang="en-US" sz="2400" dirty="0"/>
              <a:t>IP</a:t>
            </a:r>
            <a:r>
              <a:rPr lang="he-IL" sz="2400" dirty="0"/>
              <a:t>, איך אפשר לשלוח לי </a:t>
            </a:r>
            <a:r>
              <a:rPr lang="en-US" sz="2400" dirty="0"/>
              <a:t>IP</a:t>
            </a:r>
            <a:r>
              <a:rPr lang="he-IL" sz="2400" dirty="0"/>
              <a:t>?</a:t>
            </a:r>
          </a:p>
          <a:p>
            <a:pPr marL="742950" lvl="1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תכננו איך ניתן לבצע זאת, חישבו על הבעיות שעלולות להתרחש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276872"/>
            <a:ext cx="3581400" cy="200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שלבי פרוטוקול </a:t>
            </a:r>
            <a:r>
              <a:rPr lang="en-US" dirty="0"/>
              <a:t>DHCP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7944" y="1988840"/>
            <a:ext cx="4680520" cy="4248472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לפרוטוקול </a:t>
            </a:r>
            <a:r>
              <a:rPr lang="en-US" sz="2800" dirty="0"/>
              <a:t>DHCP</a:t>
            </a:r>
            <a:r>
              <a:rPr lang="he-IL" sz="2800" dirty="0"/>
              <a:t> ארבעה שלבים: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D</a:t>
            </a:r>
            <a:r>
              <a:rPr lang="en-US" sz="2400" b="1" dirty="0"/>
              <a:t>iscover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O</a:t>
            </a:r>
            <a:r>
              <a:rPr lang="en-US" sz="2400" b="1" dirty="0"/>
              <a:t>ffer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en-US" sz="2400" b="1" dirty="0"/>
              <a:t>equest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A</a:t>
            </a:r>
            <a:r>
              <a:rPr lang="en-US" sz="2400" b="1" dirty="0"/>
              <a:t>ck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3314700" cy="363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22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796408"/>
            <a:ext cx="85248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תרגיל 7.9 מודרך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5" y="1753385"/>
            <a:ext cx="5845620" cy="403153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בצעו את תרגיל 7.9 מודרך: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מחקו את כתובת ה-</a:t>
            </a:r>
            <a:r>
              <a:rPr lang="en-US" sz="2400" dirty="0"/>
              <a:t>IP</a:t>
            </a:r>
            <a:r>
              <a:rPr lang="he-IL" sz="2400" dirty="0"/>
              <a:t> שלכם (ניתן לחלופין לבצע </a:t>
            </a:r>
            <a:r>
              <a:rPr lang="en-US" sz="2400" dirty="0"/>
              <a:t>ipconfig /renew</a:t>
            </a:r>
            <a:r>
              <a:rPr lang="he-IL" sz="2400" dirty="0"/>
              <a:t> או להחליף רשת </a:t>
            </a:r>
            <a:r>
              <a:rPr lang="en-US" sz="2400" dirty="0" err="1"/>
              <a:t>wifi</a:t>
            </a:r>
            <a:r>
              <a:rPr lang="he-IL" sz="24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צפו בהודעת הניתוק ב-</a:t>
            </a:r>
            <a:r>
              <a:rPr lang="en-US" sz="2400" dirty="0" err="1"/>
              <a:t>wireshark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מצאו 4 חבילות </a:t>
            </a:r>
            <a:r>
              <a:rPr lang="en-US" sz="2400" dirty="0"/>
              <a:t>DHCP</a:t>
            </a:r>
            <a:r>
              <a:rPr lang="he-IL" sz="2400" dirty="0"/>
              <a:t> (הפילטר הוא </a:t>
            </a:r>
            <a:r>
              <a:rPr lang="en-US" sz="2400" dirty="0" err="1"/>
              <a:t>bootp</a:t>
            </a:r>
            <a:r>
              <a:rPr lang="he-IL" sz="24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התמקדו בחבילה הראשונה בלבד - </a:t>
            </a:r>
            <a:r>
              <a:rPr lang="en-US" sz="2400" dirty="0"/>
              <a:t>Discover</a:t>
            </a:r>
            <a:endParaRPr lang="he-IL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01008"/>
            <a:ext cx="2809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9818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2012</TotalTime>
  <Words>618</Words>
  <Application>Microsoft Office PowerPoint</Application>
  <PresentationFormat>On-screen Show (4:3)</PresentationFormat>
  <Paragraphs>99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שכבת הרשת - DHCP</vt:lpstr>
      <vt:lpstr>בעיה</vt:lpstr>
      <vt:lpstr>מחשב עם זיכרון – הקצאה סטטית</vt:lpstr>
      <vt:lpstr>הקצאה סטטית</vt:lpstr>
      <vt:lpstr>הקצאה דינמית של כתובת IP</vt:lpstr>
      <vt:lpstr>מעבר בין רשתות (נדידה)</vt:lpstr>
      <vt:lpstr>פרוטוקול DHCP</vt:lpstr>
      <vt:lpstr>שלבי פרוטוקול DHCP</vt:lpstr>
      <vt:lpstr>תרגיל 7.9 מודרך</vt:lpstr>
      <vt:lpstr>שלבי DHCP- Discover</vt:lpstr>
      <vt:lpstr>שלבי DHCP- Offer</vt:lpstr>
      <vt:lpstr>שלבי DHCP- Request, Ack</vt:lpstr>
      <vt:lpstr>DHCP - 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112</cp:revision>
  <dcterms:created xsi:type="dcterms:W3CDTF">2015-11-06T15:06:13Z</dcterms:created>
  <dcterms:modified xsi:type="dcterms:W3CDTF">2022-02-15T19:47:20Z</dcterms:modified>
</cp:coreProperties>
</file>